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2" r:id="rId1"/>
  </p:sldMasterIdLst>
  <p:notesMasterIdLst>
    <p:notesMasterId r:id="rId181"/>
  </p:notesMasterIdLst>
  <p:handoutMasterIdLst>
    <p:handoutMasterId r:id="rId182"/>
  </p:handoutMasterIdLst>
  <p:sldIdLst>
    <p:sldId id="391" r:id="rId2"/>
    <p:sldId id="392" r:id="rId3"/>
    <p:sldId id="394" r:id="rId4"/>
    <p:sldId id="294" r:id="rId5"/>
    <p:sldId id="396" r:id="rId6"/>
    <p:sldId id="525" r:id="rId7"/>
    <p:sldId id="397" r:id="rId8"/>
    <p:sldId id="399" r:id="rId9"/>
    <p:sldId id="356" r:id="rId10"/>
    <p:sldId id="527" r:id="rId11"/>
    <p:sldId id="528" r:id="rId12"/>
    <p:sldId id="529" r:id="rId13"/>
    <p:sldId id="530" r:id="rId14"/>
    <p:sldId id="531" r:id="rId15"/>
    <p:sldId id="532" r:id="rId16"/>
    <p:sldId id="533" r:id="rId17"/>
    <p:sldId id="371" r:id="rId18"/>
    <p:sldId id="357" r:id="rId19"/>
    <p:sldId id="537" r:id="rId20"/>
    <p:sldId id="416" r:id="rId21"/>
    <p:sldId id="400" r:id="rId22"/>
    <p:sldId id="358" r:id="rId23"/>
    <p:sldId id="359" r:id="rId24"/>
    <p:sldId id="360" r:id="rId25"/>
    <p:sldId id="361" r:id="rId26"/>
    <p:sldId id="362" r:id="rId27"/>
    <p:sldId id="363" r:id="rId28"/>
    <p:sldId id="364" r:id="rId29"/>
    <p:sldId id="365" r:id="rId30"/>
    <p:sldId id="369" r:id="rId31"/>
    <p:sldId id="370" r:id="rId32"/>
    <p:sldId id="401" r:id="rId33"/>
    <p:sldId id="366" r:id="rId34"/>
    <p:sldId id="534" r:id="rId35"/>
    <p:sldId id="535" r:id="rId36"/>
    <p:sldId id="536" r:id="rId37"/>
    <p:sldId id="427" r:id="rId38"/>
    <p:sldId id="367" r:id="rId39"/>
    <p:sldId id="426" r:id="rId40"/>
    <p:sldId id="368" r:id="rId41"/>
    <p:sldId id="403" r:id="rId42"/>
    <p:sldId id="298" r:id="rId43"/>
    <p:sldId id="404" r:id="rId44"/>
    <p:sldId id="300" r:id="rId45"/>
    <p:sldId id="465" r:id="rId46"/>
    <p:sldId id="309" r:id="rId47"/>
    <p:sldId id="402" r:id="rId48"/>
    <p:sldId id="303" r:id="rId49"/>
    <p:sldId id="422" r:id="rId50"/>
    <p:sldId id="304" r:id="rId51"/>
    <p:sldId id="307" r:id="rId52"/>
    <p:sldId id="386" r:id="rId53"/>
    <p:sldId id="423" r:id="rId54"/>
    <p:sldId id="463" r:id="rId55"/>
    <p:sldId id="466" r:id="rId56"/>
    <p:sldId id="405" r:id="rId57"/>
    <p:sldId id="308" r:id="rId58"/>
    <p:sldId id="464" r:id="rId59"/>
    <p:sldId id="467" r:id="rId60"/>
    <p:sldId id="491" r:id="rId61"/>
    <p:sldId id="311" r:id="rId62"/>
    <p:sldId id="312" r:id="rId63"/>
    <p:sldId id="387" r:id="rId64"/>
    <p:sldId id="468" r:id="rId65"/>
    <p:sldId id="428" r:id="rId66"/>
    <p:sldId id="313" r:id="rId67"/>
    <p:sldId id="424" r:id="rId68"/>
    <p:sldId id="429" r:id="rId69"/>
    <p:sldId id="431" r:id="rId70"/>
    <p:sldId id="430" r:id="rId71"/>
    <p:sldId id="406" r:id="rId72"/>
    <p:sldId id="408" r:id="rId73"/>
    <p:sldId id="407" r:id="rId74"/>
    <p:sldId id="314" r:id="rId75"/>
    <p:sldId id="315" r:id="rId76"/>
    <p:sldId id="384" r:id="rId77"/>
    <p:sldId id="316" r:id="rId78"/>
    <p:sldId id="409" r:id="rId79"/>
    <p:sldId id="410" r:id="rId80"/>
    <p:sldId id="433" r:id="rId81"/>
    <p:sldId id="434" r:id="rId82"/>
    <p:sldId id="483" r:id="rId83"/>
    <p:sldId id="484" r:id="rId84"/>
    <p:sldId id="472" r:id="rId85"/>
    <p:sldId id="469" r:id="rId86"/>
    <p:sldId id="477" r:id="rId87"/>
    <p:sldId id="471" r:id="rId88"/>
    <p:sldId id="318" r:id="rId89"/>
    <p:sldId id="420" r:id="rId90"/>
    <p:sldId id="421" r:id="rId91"/>
    <p:sldId id="321" r:id="rId92"/>
    <p:sldId id="322" r:id="rId93"/>
    <p:sldId id="478" r:id="rId94"/>
    <p:sldId id="336" r:id="rId95"/>
    <p:sldId id="337" r:id="rId96"/>
    <p:sldId id="462" r:id="rId97"/>
    <p:sldId id="519" r:id="rId98"/>
    <p:sldId id="518" r:id="rId99"/>
    <p:sldId id="328" r:id="rId100"/>
    <p:sldId id="538" r:id="rId101"/>
    <p:sldId id="327" r:id="rId102"/>
    <p:sldId id="475" r:id="rId103"/>
    <p:sldId id="476" r:id="rId104"/>
    <p:sldId id="330" r:id="rId105"/>
    <p:sldId id="502" r:id="rId106"/>
    <p:sldId id="503" r:id="rId107"/>
    <p:sldId id="504" r:id="rId108"/>
    <p:sldId id="445" r:id="rId109"/>
    <p:sldId id="455" r:id="rId110"/>
    <p:sldId id="317" r:id="rId111"/>
    <p:sldId id="452" r:id="rId112"/>
    <p:sldId id="449" r:id="rId113"/>
    <p:sldId id="450" r:id="rId114"/>
    <p:sldId id="447" r:id="rId115"/>
    <p:sldId id="448" r:id="rId116"/>
    <p:sldId id="453" r:id="rId117"/>
    <p:sldId id="446" r:id="rId118"/>
    <p:sldId id="451" r:id="rId119"/>
    <p:sldId id="456" r:id="rId120"/>
    <p:sldId id="457" r:id="rId121"/>
    <p:sldId id="470" r:id="rId122"/>
    <p:sldId id="499" r:id="rId123"/>
    <p:sldId id="415" r:id="rId124"/>
    <p:sldId id="376" r:id="rId125"/>
    <p:sldId id="413" r:id="rId126"/>
    <p:sldId id="414" r:id="rId127"/>
    <p:sldId id="377" r:id="rId128"/>
    <p:sldId id="378" r:id="rId129"/>
    <p:sldId id="379" r:id="rId130"/>
    <p:sldId id="380" r:id="rId131"/>
    <p:sldId id="383" r:id="rId132"/>
    <p:sldId id="382" r:id="rId133"/>
    <p:sldId id="381" r:id="rId134"/>
    <p:sldId id="520" r:id="rId135"/>
    <p:sldId id="521" r:id="rId136"/>
    <p:sldId id="522" r:id="rId137"/>
    <p:sldId id="523" r:id="rId138"/>
    <p:sldId id="524" r:id="rId139"/>
    <p:sldId id="506" r:id="rId140"/>
    <p:sldId id="323" r:id="rId141"/>
    <p:sldId id="324" r:id="rId142"/>
    <p:sldId id="325" r:id="rId143"/>
    <p:sldId id="326" r:id="rId144"/>
    <p:sldId id="385" r:id="rId145"/>
    <p:sldId id="425" r:id="rId146"/>
    <p:sldId id="458" r:id="rId147"/>
    <p:sldId id="460" r:id="rId148"/>
    <p:sldId id="459" r:id="rId149"/>
    <p:sldId id="461" r:id="rId150"/>
    <p:sldId id="480" r:id="rId151"/>
    <p:sldId id="481" r:id="rId152"/>
    <p:sldId id="482" r:id="rId153"/>
    <p:sldId id="474" r:id="rId154"/>
    <p:sldId id="479" r:id="rId155"/>
    <p:sldId id="342" r:id="rId156"/>
    <p:sldId id="343" r:id="rId157"/>
    <p:sldId id="539" r:id="rId158"/>
    <p:sldId id="344" r:id="rId159"/>
    <p:sldId id="345" r:id="rId160"/>
    <p:sldId id="346" r:id="rId161"/>
    <p:sldId id="347" r:id="rId162"/>
    <p:sldId id="485" r:id="rId163"/>
    <p:sldId id="331" r:id="rId164"/>
    <p:sldId id="332" r:id="rId165"/>
    <p:sldId id="333" r:id="rId166"/>
    <p:sldId id="334" r:id="rId167"/>
    <p:sldId id="335" r:id="rId168"/>
    <p:sldId id="517" r:id="rId169"/>
    <p:sldId id="435" r:id="rId170"/>
    <p:sldId id="319" r:id="rId171"/>
    <p:sldId id="436" r:id="rId172"/>
    <p:sldId id="437" r:id="rId173"/>
    <p:sldId id="438" r:id="rId174"/>
    <p:sldId id="439" r:id="rId175"/>
    <p:sldId id="443" r:id="rId176"/>
    <p:sldId id="444" r:id="rId177"/>
    <p:sldId id="348" r:id="rId178"/>
    <p:sldId id="349" r:id="rId179"/>
    <p:sldId id="350" r:id="rId180"/>
  </p:sldIdLst>
  <p:sldSz cx="9144000" cy="6858000" type="screen4x3"/>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inleitung" id="{A423B76A-4EEE-46C1-ABBF-D5D6DC8769BB}">
          <p14:sldIdLst>
            <p14:sldId id="391"/>
            <p14:sldId id="392"/>
            <p14:sldId id="394"/>
            <p14:sldId id="294"/>
          </p14:sldIdLst>
        </p14:section>
        <p14:section name="Einführung AD" id="{0718B4B5-322A-4D2E-95CC-D1C15A5DFD10}">
          <p14:sldIdLst>
            <p14:sldId id="396"/>
            <p14:sldId id="525"/>
            <p14:sldId id="397"/>
            <p14:sldId id="399"/>
            <p14:sldId id="356"/>
            <p14:sldId id="527"/>
            <p14:sldId id="528"/>
            <p14:sldId id="529"/>
            <p14:sldId id="530"/>
            <p14:sldId id="531"/>
            <p14:sldId id="532"/>
            <p14:sldId id="533"/>
            <p14:sldId id="371"/>
            <p14:sldId id="357"/>
            <p14:sldId id="537"/>
            <p14:sldId id="416"/>
          </p14:sldIdLst>
        </p14:section>
        <p14:section name="Betriebsmaster / FSMO" id="{2CDD0D17-0897-4F2E-A687-6F77754DA935}">
          <p14:sldIdLst>
            <p14:sldId id="400"/>
            <p14:sldId id="358"/>
            <p14:sldId id="359"/>
            <p14:sldId id="360"/>
            <p14:sldId id="361"/>
            <p14:sldId id="362"/>
            <p14:sldId id="363"/>
            <p14:sldId id="364"/>
            <p14:sldId id="365"/>
            <p14:sldId id="369"/>
            <p14:sldId id="370"/>
          </p14:sldIdLst>
        </p14:section>
        <p14:section name="Begriffe und Funktionen" id="{4DAF5054-1769-4A33-8AFE-1A54F9D51695}">
          <p14:sldIdLst>
            <p14:sldId id="401"/>
            <p14:sldId id="366"/>
            <p14:sldId id="534"/>
            <p14:sldId id="535"/>
            <p14:sldId id="536"/>
            <p14:sldId id="427"/>
            <p14:sldId id="367"/>
          </p14:sldIdLst>
        </p14:section>
        <p14:section name="Installation" id="{3FCCCD50-C87A-4C64-B716-CF08B3FB1C29}">
          <p14:sldIdLst>
            <p14:sldId id="426"/>
            <p14:sldId id="368"/>
            <p14:sldId id="403"/>
            <p14:sldId id="298"/>
            <p14:sldId id="404"/>
            <p14:sldId id="300"/>
            <p14:sldId id="465"/>
          </p14:sldIdLst>
        </p14:section>
        <p14:section name="Kerberos" id="{30368A41-C971-4D15-94AB-D3839CC298F3}">
          <p14:sldIdLst>
            <p14:sldId id="309"/>
          </p14:sldIdLst>
        </p14:section>
        <p14:section name="Sites &amp; Replikation" id="{853A30A0-4679-48A9-A6A7-BEA86366721F}">
          <p14:sldIdLst>
            <p14:sldId id="402"/>
            <p14:sldId id="303"/>
            <p14:sldId id="422"/>
            <p14:sldId id="304"/>
            <p14:sldId id="307"/>
            <p14:sldId id="386"/>
            <p14:sldId id="423"/>
            <p14:sldId id="463"/>
            <p14:sldId id="466"/>
          </p14:sldIdLst>
        </p14:section>
        <p14:section name="RODC" id="{4D5364B3-16D0-44EF-ABE7-B71811DBC847}">
          <p14:sldIdLst>
            <p14:sldId id="405"/>
            <p14:sldId id="308"/>
            <p14:sldId id="464"/>
            <p14:sldId id="467"/>
          </p14:sldIdLst>
        </p14:section>
        <p14:section name="Best Practice" id="{9007FB7D-2C99-45A7-832B-2052F28A1507}">
          <p14:sldIdLst>
            <p14:sldId id="491"/>
            <p14:sldId id="311"/>
            <p14:sldId id="312"/>
            <p14:sldId id="387"/>
            <p14:sldId id="468"/>
          </p14:sldIdLst>
        </p14:section>
        <p14:section name="AD-Konten" id="{EBFF1BA9-07B8-4AD7-8A79-E16341CBDA3E}">
          <p14:sldIdLst>
            <p14:sldId id="428"/>
            <p14:sldId id="313"/>
            <p14:sldId id="424"/>
            <p14:sldId id="429"/>
            <p14:sldId id="431"/>
            <p14:sldId id="430"/>
            <p14:sldId id="406"/>
            <p14:sldId id="408"/>
            <p14:sldId id="407"/>
            <p14:sldId id="314"/>
            <p14:sldId id="315"/>
            <p14:sldId id="384"/>
            <p14:sldId id="316"/>
            <p14:sldId id="409"/>
            <p14:sldId id="410"/>
            <p14:sldId id="433"/>
            <p14:sldId id="434"/>
            <p14:sldId id="483"/>
            <p14:sldId id="484"/>
            <p14:sldId id="472"/>
            <p14:sldId id="469"/>
            <p14:sldId id="477"/>
          </p14:sldIdLst>
        </p14:section>
        <p14:section name="Vertrauensstellungen" id="{DBAAB3D5-EAB0-483A-A1AB-29EA676977A8}">
          <p14:sldIdLst>
            <p14:sldId id="471"/>
            <p14:sldId id="318"/>
            <p14:sldId id="420"/>
            <p14:sldId id="421"/>
            <p14:sldId id="321"/>
            <p14:sldId id="322"/>
          </p14:sldIdLst>
        </p14:section>
        <p14:section name="PSO" id="{703F124A-38B7-45E3-805D-5A968AC3FAC6}">
          <p14:sldIdLst>
            <p14:sldId id="478"/>
            <p14:sldId id="336"/>
            <p14:sldId id="337"/>
          </p14:sldIdLst>
        </p14:section>
        <p14:section name="Wiederholung I" id="{7320A7C4-F12A-4567-A1E0-BFEDDA5636E5}">
          <p14:sldIdLst>
            <p14:sldId id="462"/>
            <p14:sldId id="519"/>
            <p14:sldId id="518"/>
            <p14:sldId id="328"/>
            <p14:sldId id="538"/>
            <p14:sldId id="327"/>
            <p14:sldId id="475"/>
            <p14:sldId id="476"/>
            <p14:sldId id="330"/>
            <p14:sldId id="502"/>
            <p14:sldId id="503"/>
            <p14:sldId id="504"/>
          </p14:sldIdLst>
        </p14:section>
        <p14:section name="Policies / GPO" id="{2A51A715-474B-496F-A820-55BC621D6DF5}">
          <p14:sldIdLst>
            <p14:sldId id="445"/>
            <p14:sldId id="455"/>
            <p14:sldId id="317"/>
            <p14:sldId id="452"/>
            <p14:sldId id="449"/>
            <p14:sldId id="450"/>
            <p14:sldId id="447"/>
            <p14:sldId id="448"/>
            <p14:sldId id="453"/>
            <p14:sldId id="446"/>
            <p14:sldId id="451"/>
            <p14:sldId id="456"/>
            <p14:sldId id="457"/>
            <p14:sldId id="470"/>
            <p14:sldId id="499"/>
          </p14:sldIdLst>
        </p14:section>
        <p14:section name="Dynamic Access Control" id="{332B8BDE-8256-430F-88AA-3007956219C4}">
          <p14:sldIdLst>
            <p14:sldId id="415"/>
            <p14:sldId id="376"/>
            <p14:sldId id="413"/>
            <p14:sldId id="414"/>
            <p14:sldId id="377"/>
            <p14:sldId id="378"/>
            <p14:sldId id="379"/>
            <p14:sldId id="380"/>
            <p14:sldId id="383"/>
            <p14:sldId id="382"/>
            <p14:sldId id="381"/>
          </p14:sldIdLst>
        </p14:section>
        <p14:section name="Klonen eines DC" id="{97108042-5CAF-41AA-A0D4-8A86A32B4071}">
          <p14:sldIdLst>
            <p14:sldId id="520"/>
            <p14:sldId id="521"/>
            <p14:sldId id="522"/>
            <p14:sldId id="523"/>
            <p14:sldId id="524"/>
          </p14:sldIdLst>
        </p14:section>
        <p14:section name="AD wiederherstellen" id="{385FA880-D884-4EFF-83FA-333F3206BA8C}">
          <p14:sldIdLst>
            <p14:sldId id="506"/>
            <p14:sldId id="323"/>
            <p14:sldId id="324"/>
            <p14:sldId id="325"/>
            <p14:sldId id="326"/>
            <p14:sldId id="385"/>
            <p14:sldId id="425"/>
            <p14:sldId id="458"/>
            <p14:sldId id="460"/>
            <p14:sldId id="459"/>
            <p14:sldId id="461"/>
            <p14:sldId id="480"/>
            <p14:sldId id="481"/>
            <p14:sldId id="482"/>
            <p14:sldId id="474"/>
          </p14:sldIdLst>
        </p14:section>
        <p14:section name="Weiteres" id="{AD3C27DC-761B-4E23-BF2B-7D90FDABB0F8}">
          <p14:sldIdLst>
            <p14:sldId id="479"/>
            <p14:sldId id="342"/>
            <p14:sldId id="343"/>
            <p14:sldId id="539"/>
            <p14:sldId id="344"/>
            <p14:sldId id="345"/>
            <p14:sldId id="346"/>
            <p14:sldId id="347"/>
          </p14:sldIdLst>
        </p14:section>
        <p14:section name="Wer hat ein Objekt gelöscht?" id="{873F5378-7283-4BC5-B7B8-6974A37D7E1A}">
          <p14:sldIdLst>
            <p14:sldId id="485"/>
            <p14:sldId id="331"/>
            <p14:sldId id="332"/>
            <p14:sldId id="333"/>
            <p14:sldId id="334"/>
            <p14:sldId id="335"/>
            <p14:sldId id="517"/>
          </p14:sldIdLst>
        </p14:section>
        <p14:section name="PowerShell für AD" id="{1374BEE3-7097-4ADE-89B3-481DC3C7EDA6}">
          <p14:sldIdLst>
            <p14:sldId id="435"/>
            <p14:sldId id="319"/>
            <p14:sldId id="436"/>
            <p14:sldId id="437"/>
            <p14:sldId id="438"/>
            <p14:sldId id="439"/>
            <p14:sldId id="443"/>
            <p14:sldId id="444"/>
          </p14:sldIdLst>
        </p14:section>
        <p14:section name="Wiederholung II" id="{A6BAA8D1-E5F9-49AF-86F2-0A39313D6788}">
          <p14:sldIdLst>
            <p14:sldId id="348"/>
            <p14:sldId id="349"/>
            <p14:sldId id="350"/>
          </p14:sldIdLst>
        </p14:section>
        <p14:section name="Ende" id="{54100B53-F9C5-4F8E-8E1B-0C115BF4A30B}">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13A"/>
    <a:srgbClr val="2E65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0000" autoAdjust="0"/>
  </p:normalViewPr>
  <p:slideViewPr>
    <p:cSldViewPr>
      <p:cViewPr varScale="1">
        <p:scale>
          <a:sx n="103" d="100"/>
          <a:sy n="103" d="100"/>
        </p:scale>
        <p:origin x="1806" y="108"/>
      </p:cViewPr>
      <p:guideLst>
        <p:guide orient="horz" pos="2160"/>
        <p:guide pos="2880"/>
      </p:guideLst>
    </p:cSldViewPr>
  </p:slideViewPr>
  <p:outlineViewPr>
    <p:cViewPr>
      <p:scale>
        <a:sx n="33" d="100"/>
        <a:sy n="33" d="100"/>
      </p:scale>
      <p:origin x="0" y="56886"/>
    </p:cViewPr>
  </p:outlineViewPr>
  <p:notesTextViewPr>
    <p:cViewPr>
      <p:scale>
        <a:sx n="1" d="1"/>
        <a:sy n="1" d="1"/>
      </p:scale>
      <p:origin x="0" y="0"/>
    </p:cViewPr>
  </p:notesTextViewPr>
  <p:sorterViewPr>
    <p:cViewPr>
      <p:scale>
        <a:sx n="100" d="100"/>
        <a:sy n="100" d="100"/>
      </p:scale>
      <p:origin x="0" y="3067"/>
    </p:cViewPr>
  </p:sorterViewPr>
  <p:notesViewPr>
    <p:cSldViewPr>
      <p:cViewPr varScale="1">
        <p:scale>
          <a:sx n="100" d="100"/>
          <a:sy n="100" d="100"/>
        </p:scale>
        <p:origin x="-3600" y="-1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handoutMaster" Target="handoutMasters/handout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r>
              <a:rPr lang="en-US"/>
              <a:t>Windows Server 2012 - Active Directory</a:t>
            </a:r>
            <a:endParaRPr lang="de-DE"/>
          </a:p>
        </p:txBody>
      </p:sp>
      <p:sp>
        <p:nvSpPr>
          <p:cNvPr id="3" name="Datumsplatzhalt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A77E9587-DBAE-43FA-BFA2-F97A4BEA4A96}" type="datetimeFigureOut">
              <a:rPr lang="de-DE" smtClean="0"/>
              <a:pPr/>
              <a:t>17.10.2019</a:t>
            </a:fld>
            <a:endParaRPr lang="de-DE"/>
          </a:p>
        </p:txBody>
      </p:sp>
      <p:sp>
        <p:nvSpPr>
          <p:cNvPr id="4" name="Fußzeilenplatzhalt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r>
              <a:rPr lang="de-DE"/>
              <a:t>(c) Haiko Hertes - ppedv AG</a:t>
            </a:r>
          </a:p>
        </p:txBody>
      </p:sp>
      <p:sp>
        <p:nvSpPr>
          <p:cNvPr id="5" name="Foliennummernplatzhalt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4775CAA1-8F8C-4039-A0D5-CF0CB1CCEB54}" type="slidenum">
              <a:rPr lang="de-DE" smtClean="0"/>
              <a:pPr/>
              <a:t>‹Nr.›</a:t>
            </a:fld>
            <a:endParaRPr lang="de-DE"/>
          </a:p>
        </p:txBody>
      </p:sp>
    </p:spTree>
    <p:extLst>
      <p:ext uri="{BB962C8B-B14F-4D97-AF65-F5344CB8AC3E}">
        <p14:creationId xmlns:p14="http://schemas.microsoft.com/office/powerpoint/2010/main" val="1740976183"/>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r>
              <a:rPr lang="en-US"/>
              <a:t>Windows Server 2012 - Active Directory</a:t>
            </a:r>
            <a:endParaRPr lang="de-DE"/>
          </a:p>
        </p:txBody>
      </p:sp>
      <p:sp>
        <p:nvSpPr>
          <p:cNvPr id="3" name="Datumsplatzhalt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80B1F8CF-65FD-44DD-AD4D-662A4E576EB8}" type="datetimeFigureOut">
              <a:rPr lang="de-DE" smtClean="0"/>
              <a:pPr/>
              <a:t>17.10.2019</a:t>
            </a:fld>
            <a:endParaRPr lang="de-DE"/>
          </a:p>
        </p:txBody>
      </p:sp>
      <p:sp>
        <p:nvSpPr>
          <p:cNvPr id="4" name="Folienbildplatzhalt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r>
              <a:rPr lang="de-DE"/>
              <a:t>(c) Haiko Hertes - ppedv AG</a:t>
            </a:r>
          </a:p>
        </p:txBody>
      </p:sp>
      <p:sp>
        <p:nvSpPr>
          <p:cNvPr id="7" name="Foliennummernplatzhalt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9D6ED0ED-B585-4A04-82CE-9424F205C531}" type="slidenum">
              <a:rPr lang="de-DE" smtClean="0"/>
              <a:pPr/>
              <a:t>‹Nr.›</a:t>
            </a:fld>
            <a:endParaRPr lang="de-DE"/>
          </a:p>
        </p:txBody>
      </p:sp>
    </p:spTree>
    <p:extLst>
      <p:ext uri="{BB962C8B-B14F-4D97-AF65-F5344CB8AC3E}">
        <p14:creationId xmlns:p14="http://schemas.microsoft.com/office/powerpoint/2010/main" val="298195873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812800" y="860425"/>
            <a:ext cx="5722938" cy="4294188"/>
          </a:xfrm>
        </p:spPr>
      </p:sp>
      <p:sp>
        <p:nvSpPr>
          <p:cNvPr id="3" name="Notizenplatzhalter 2"/>
          <p:cNvSpPr>
            <a:spLocks noGrp="1"/>
          </p:cNvSpPr>
          <p:nvPr>
            <p:ph type="body" idx="1"/>
          </p:nvPr>
        </p:nvSpPr>
        <p:spPr/>
        <p:txBody>
          <a:bodyPr/>
          <a:lstStyle/>
          <a:p>
            <a:r>
              <a:rPr lang="de-DE" dirty="0"/>
              <a:t>Vor Beginn:</a:t>
            </a:r>
            <a:r>
              <a:rPr lang="de-DE" baseline="0" dirty="0"/>
              <a:t> Alle Notebooks checken, Maus dran;</a:t>
            </a:r>
          </a:p>
          <a:p>
            <a:r>
              <a:rPr lang="de-DE" baseline="0" dirty="0"/>
              <a:t>Standard-Kennwort „ppedvAG01!“ auf Whiteboard oder Flipchart schreiben</a:t>
            </a:r>
            <a:endParaRPr lang="de-DE" dirty="0"/>
          </a:p>
        </p:txBody>
      </p:sp>
      <p:sp>
        <p:nvSpPr>
          <p:cNvPr id="5" name="Slide Number Placeholder 4"/>
          <p:cNvSpPr>
            <a:spLocks noGrp="1"/>
          </p:cNvSpPr>
          <p:nvPr>
            <p:ph type="sldNum" sz="quarter" idx="10"/>
          </p:nvPr>
        </p:nvSpPr>
        <p:spPr/>
        <p:txBody>
          <a:bodyPr/>
          <a:lstStyle/>
          <a:p>
            <a:fld id="{9D6ED0ED-B585-4A04-82CE-9424F205C531}" type="slidenum">
              <a:rPr lang="de-DE" smtClean="0"/>
              <a:pPr/>
              <a:t>1</a:t>
            </a:fld>
            <a:endParaRPr lang="de-DE"/>
          </a:p>
        </p:txBody>
      </p:sp>
      <p:sp>
        <p:nvSpPr>
          <p:cNvPr id="6" name="Date Placeholder 5"/>
          <p:cNvSpPr>
            <a:spLocks noGrp="1"/>
          </p:cNvSpPr>
          <p:nvPr>
            <p:ph type="dt" idx="11"/>
          </p:nvPr>
        </p:nvSpPr>
        <p:spPr/>
        <p:txBody>
          <a:bodyPr/>
          <a:lstStyle/>
          <a:p>
            <a:fld id="{24E6560E-6E9D-4DD6-A4E9-2BAB9547EA5C}" type="datetime1">
              <a:rPr lang="de-DE" smtClean="0"/>
              <a:t>17.10.2019</a:t>
            </a:fld>
            <a:endParaRPr lang="de-DE"/>
          </a:p>
        </p:txBody>
      </p:sp>
      <p:sp>
        <p:nvSpPr>
          <p:cNvPr id="7" name="Footer Placeholder 6"/>
          <p:cNvSpPr>
            <a:spLocks noGrp="1"/>
          </p:cNvSpPr>
          <p:nvPr>
            <p:ph type="ftr" sz="quarter" idx="12"/>
          </p:nvPr>
        </p:nvSpPr>
        <p:spPr/>
        <p:txBody>
          <a:bodyPr/>
          <a:lstStyle/>
          <a:p>
            <a:r>
              <a:rPr lang="de-DE"/>
              <a:t>(c) Haiko Hertes - ppedv AG</a:t>
            </a:r>
          </a:p>
        </p:txBody>
      </p:sp>
      <p:sp>
        <p:nvSpPr>
          <p:cNvPr id="8" name="Header Placeholder 7"/>
          <p:cNvSpPr>
            <a:spLocks noGrp="1"/>
          </p:cNvSpPr>
          <p:nvPr>
            <p:ph type="hdr" sz="quarter" idx="13"/>
          </p:nvPr>
        </p:nvSpPr>
        <p:spPr/>
        <p:txBody>
          <a:bodyPr/>
          <a:lstStyle/>
          <a:p>
            <a:r>
              <a:rPr lang="en-US"/>
              <a:t>Windows Server 2012 - Active Directory</a:t>
            </a:r>
            <a:endParaRPr lang="de-DE"/>
          </a:p>
        </p:txBody>
      </p:sp>
    </p:spTree>
    <p:extLst>
      <p:ext uri="{BB962C8B-B14F-4D97-AF65-F5344CB8AC3E}">
        <p14:creationId xmlns:p14="http://schemas.microsoft.com/office/powerpoint/2010/main" val="3597251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de-DE">
                <a:solidFill>
                  <a:srgbClr val="336699"/>
                </a:solidFill>
                <a:latin typeface="Arial" panose="020B0604020202020204" pitchFamily="34" charset="0"/>
              </a:rPr>
              <a:t>Unterrichtseinheit 2: Einführung in die Active Directory-Domänendienste</a:t>
            </a:r>
            <a:endParaRPr lang="en-US" altLang="zh-CN">
              <a:solidFill>
                <a:srgbClr val="336699"/>
              </a:solidFill>
              <a:latin typeface="Arial" panose="020B0604020202020204" pitchFamily="34" charset="0"/>
            </a:endParaRPr>
          </a:p>
        </p:txBody>
      </p:sp>
      <p:sp>
        <p:nvSpPr>
          <p:cNvPr id="552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a:latin typeface="Arial" panose="020B0604020202020204" pitchFamily="34" charset="0"/>
              </a:rPr>
              <a:t>Kurs 6856A</a:t>
            </a:r>
          </a:p>
        </p:txBody>
      </p:sp>
      <p:sp>
        <p:nvSpPr>
          <p:cNvPr id="55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b="0">
                <a:latin typeface="Arial" panose="020B0604020202020204" pitchFamily="34" charset="0"/>
              </a:rPr>
              <a:t>21</a:t>
            </a:r>
          </a:p>
        </p:txBody>
      </p:sp>
      <p:sp>
        <p:nvSpPr>
          <p:cNvPr id="55301" name="Rectangle 2"/>
          <p:cNvSpPr>
            <a:spLocks noGrp="1" noRot="1" noChangeAspect="1" noChangeArrowheads="1" noTextEdit="1"/>
          </p:cNvSpPr>
          <p:nvPr>
            <p:ph type="sldImg"/>
          </p:nvPr>
        </p:nvSpPr>
        <p:spPr>
          <a:ln/>
        </p:spPr>
      </p:sp>
      <p:sp>
        <p:nvSpPr>
          <p:cNvPr id="55302" name="Rectangle 3"/>
          <p:cNvSpPr>
            <a:spLocks noGrp="1" noChangeArrowheads="1"/>
          </p:cNvSpPr>
          <p:nvPr>
            <p:ph type="body" idx="1"/>
          </p:nvPr>
        </p:nvSpPr>
        <p:spPr>
          <a:xfrm>
            <a:off x="314325" y="2228850"/>
            <a:ext cx="6499225" cy="6799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atin typeface="Arial" panose="020B0604020202020204" pitchFamily="34" charset="0"/>
              </a:rPr>
              <a:t>Öffnen Sie eventuell die DNS-Administratorkonsole, und zeigen Sie die für WoodgroveBank.com verwendeten DNS-Zonen. Beschreiben Sie kurz die SRV-Einträge, und heben Sie hervor, welche Rolle der Eintrag für andere Domänencontroller und Clientcomputer zum Suchen des Domänencontrollers hat. Ohne die DNS-Datensätze können sich Benutzer nicht bei den AD DS anmelden, oder der Anmeldevorgang läuft sehr langsam ab.</a:t>
            </a:r>
            <a:r>
              <a:rPr lang="en-US" altLang="zh-CN">
                <a:latin typeface="Arial" panose="020B0604020202020204" pitchFamily="34" charset="0"/>
              </a:rPr>
              <a:t> </a:t>
            </a:r>
          </a:p>
          <a:p>
            <a:pPr eaLnBrk="1" hangingPunct="1"/>
            <a:r>
              <a:rPr lang="de-DE">
                <a:latin typeface="Arial" panose="020B0604020202020204" pitchFamily="34" charset="0"/>
              </a:rPr>
              <a:t>Erklären Sie, dass die Domänencontrollerdatensätze automatisch im DNS registriert werden, wenn der </a:t>
            </a:r>
            <a:br>
              <a:rPr lang="de-DE">
                <a:latin typeface="Arial" panose="020B0604020202020204" pitchFamily="34" charset="0"/>
              </a:rPr>
            </a:br>
            <a:r>
              <a:rPr lang="de-DE">
                <a:latin typeface="Arial" panose="020B0604020202020204" pitchFamily="34" charset="0"/>
              </a:rPr>
              <a:t>DNS-Server automatische Aktualisierungen unterstützt.</a:t>
            </a:r>
            <a:endParaRPr lang="en-US" altLang="zh-CN">
              <a:latin typeface="Arial" panose="020B0604020202020204" pitchFamily="34" charset="0"/>
            </a:endParaRPr>
          </a:p>
        </p:txBody>
      </p:sp>
    </p:spTree>
    <p:extLst>
      <p:ext uri="{BB962C8B-B14F-4D97-AF65-F5344CB8AC3E}">
        <p14:creationId xmlns:p14="http://schemas.microsoft.com/office/powerpoint/2010/main" val="4028545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r>
              <a:rPr lang="de-DE" dirty="0"/>
              <a:t>SID = Domänenkennung + RID</a:t>
            </a:r>
          </a:p>
        </p:txBody>
      </p:sp>
      <p:sp>
        <p:nvSpPr>
          <p:cNvPr id="4" name="Foliennummernplatzhalter 3"/>
          <p:cNvSpPr>
            <a:spLocks noGrp="1"/>
          </p:cNvSpPr>
          <p:nvPr>
            <p:ph type="sldNum" sz="quarter" idx="10"/>
          </p:nvPr>
        </p:nvSpPr>
        <p:spPr/>
        <p:txBody>
          <a:bodyPr/>
          <a:lstStyle/>
          <a:p>
            <a:fld id="{9D6ED0ED-B585-4A04-82CE-9424F205C531}" type="slidenum">
              <a:rPr lang="de-DE" smtClean="0"/>
              <a:pPr/>
              <a:t>18</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631513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xfrm>
            <a:off x="314325" y="2159000"/>
            <a:ext cx="6286500" cy="6869113"/>
          </a:xfrm>
        </p:spPr>
        <p:txBody>
          <a:bodyPr/>
          <a:lstStyle/>
          <a:p>
            <a:r>
              <a:rPr lang="de-DE" b="1">
                <a:solidFill>
                  <a:srgbClr val="000000"/>
                </a:solidFill>
                <a:latin typeface="Arial" panose="020B0604020202020204" pitchFamily="34" charset="0"/>
                <a:sym typeface="Verdana" panose="020B0604030504040204" pitchFamily="34" charset="0"/>
              </a:rPr>
              <a:t>Lernziele: Definieren Sie Funktionsebenen. Stellen Sie sicher, dass die Kursteilnehmer wissen, dass sich Funktionsebenen nur auf die Domänencontroller beziehen.</a:t>
            </a:r>
          </a:p>
          <a:p>
            <a:r>
              <a:rPr lang="de-DE" b="1">
                <a:solidFill>
                  <a:srgbClr val="000000"/>
                </a:solidFill>
                <a:latin typeface="Arial" panose="020B0604020202020204" pitchFamily="34" charset="0"/>
                <a:sym typeface="Verdana" panose="020B0604030504040204" pitchFamily="34" charset="0"/>
              </a:rPr>
              <a:t>Lektionsverlauf: Definieren Sie das Konzept der Funktionsebenen. Lektion 1 in Unterrichtseinheit 14 greift das Konzept wieder auf und fasst die Merkmale jeder Funktionsebene zusammen. </a:t>
            </a:r>
            <a:r>
              <a:rPr lang="de-DE">
                <a:solidFill>
                  <a:srgbClr val="000000"/>
                </a:solidFill>
                <a:latin typeface="Arial" panose="020B0604020202020204" pitchFamily="34" charset="0"/>
                <a:sym typeface="Verdana" panose="020B0604030504040204" pitchFamily="34" charset="0"/>
              </a:rPr>
              <a:t>Die Unterrichtseinheit enthält auch eine Übung, in der Kursteilnehmer mit Funktionsebenen experimentieren und diese heraufstufen. In dieser einführenden Unterrichtseinheit wird von Kursteilnehmern noch nicht erwartet, PSOs, RODCs und andere Features zu kennen, die Bestandteil jeder Funktionsebene sind. Funktionsebenen werden deshalb in Unterrichtseinheit 14 abschließend behandelt, nachdem jedes Feature erläutert wurde.</a:t>
            </a:r>
          </a:p>
          <a:p>
            <a:r>
              <a:rPr lang="de-DE">
                <a:solidFill>
                  <a:srgbClr val="000000"/>
                </a:solidFill>
                <a:latin typeface="Arial" panose="020B0604020202020204" pitchFamily="34" charset="0"/>
                <a:sym typeface="Verdana" panose="020B0604030504040204" pitchFamily="34" charset="0"/>
              </a:rPr>
              <a:t>Führen Sie die Begriffe </a:t>
            </a:r>
            <a:r>
              <a:rPr lang="de-DE" i="1">
                <a:solidFill>
                  <a:srgbClr val="000000"/>
                </a:solidFill>
                <a:latin typeface="Arial" panose="020B0604020202020204" pitchFamily="34" charset="0"/>
                <a:sym typeface="Verdana" panose="020B0604030504040204" pitchFamily="34" charset="0"/>
              </a:rPr>
              <a:t>Domänenfunktionsebene</a:t>
            </a:r>
            <a:r>
              <a:rPr lang="de-DE">
                <a:solidFill>
                  <a:srgbClr val="000000"/>
                </a:solidFill>
                <a:latin typeface="Arial" panose="020B0604020202020204" pitchFamily="34" charset="0"/>
                <a:sym typeface="Verdana" panose="020B0604030504040204" pitchFamily="34" charset="0"/>
              </a:rPr>
              <a:t> und</a:t>
            </a:r>
            <a:r>
              <a:rPr lang="de-DE" i="1">
                <a:solidFill>
                  <a:srgbClr val="000000"/>
                </a:solidFill>
                <a:latin typeface="Arial" panose="020B0604020202020204" pitchFamily="34" charset="0"/>
                <a:sym typeface="Verdana" panose="020B0604030504040204" pitchFamily="34" charset="0"/>
              </a:rPr>
              <a:t> Funktionsebene der Gesamtstruktur</a:t>
            </a:r>
            <a:r>
              <a:rPr lang="de-DE">
                <a:solidFill>
                  <a:srgbClr val="000000"/>
                </a:solidFill>
                <a:latin typeface="Arial" panose="020B0604020202020204" pitchFamily="34" charset="0"/>
                <a:sym typeface="Verdana" panose="020B0604030504040204" pitchFamily="34" charset="0"/>
              </a:rPr>
              <a:t> ein, und vergleichen Sie diese mit Schaltern, mit denen neue Funktionen aktiviert werden, die durch neuere Windows-Versionen eingeführt wurden.</a:t>
            </a:r>
          </a:p>
          <a:p>
            <a:r>
              <a:rPr lang="de-DE">
                <a:solidFill>
                  <a:srgbClr val="000000"/>
                </a:solidFill>
                <a:latin typeface="Arial" panose="020B0604020202020204" pitchFamily="34" charset="0"/>
                <a:sym typeface="Verdana" panose="020B0604030504040204" pitchFamily="34" charset="0"/>
              </a:rPr>
              <a:t>Stellen Sie sicher, dass die Kursteilnehmer verstehen, dass nur die Domänencontroller mindestens eine bestimmte Version von Windows ausführen müssen, um die Funktionsebene auf diese Version heraufzustufen. Es spielt keine Rolle, welche Windows-Version auf Mitgliedsarbeitsstationen oder -servern in der Domäne ausgeführt werden.</a:t>
            </a:r>
          </a:p>
          <a:p>
            <a:r>
              <a:rPr lang="de-DE">
                <a:solidFill>
                  <a:srgbClr val="000000"/>
                </a:solidFill>
                <a:latin typeface="Arial" panose="020B0604020202020204" pitchFamily="34" charset="0"/>
                <a:sym typeface="Verdana" panose="020B0604030504040204" pitchFamily="34" charset="0"/>
              </a:rPr>
              <a:t>Erwähnen Sie zum Thema Funktionsebenen eine oder zwei Funktionen, deren Vorteile für Kursteilnehmer leicht ersichtlich sind. Beispiel: Auf einer Windows Server 2008-Domänenfunktionsebene können Sie abgestimmte Kennwortrichtlinien implementieren, sodass beispielsweise Benutzer, die Mitglieder administrativer Gruppen sind, längere Kennwörter haben müssen und diese häufiger ändern müssen als Benutzer ohne Administratorrechte. Die Kursteilnehmer werden den wirtschaftlichen Nutzen einer solchen Funktion verstehen. Sie können diese Einsicht dann dazu nutzen, die Kursteilnehmer zu ermuntern, Domänencontroller schnellstmöglich auf die neuste Windows-Version zu aktualisieren und die Funktionsebene der Domäne dann heraufzustufen.</a:t>
            </a:r>
          </a:p>
          <a:p>
            <a:r>
              <a:rPr lang="de-DE">
                <a:solidFill>
                  <a:srgbClr val="000000"/>
                </a:solidFill>
                <a:latin typeface="Arial" panose="020B0604020202020204" pitchFamily="34" charset="0"/>
                <a:sym typeface="Verdana" panose="020B0604030504040204" pitchFamily="34" charset="0"/>
              </a:rPr>
              <a:t>Weisen Sie darauf hin, dass einige Anwendungen/Dienste von Funktionsebenen abhängen.</a:t>
            </a:r>
          </a:p>
          <a:p>
            <a:r>
              <a:rPr lang="de-DE">
                <a:solidFill>
                  <a:srgbClr val="000000"/>
                </a:solidFill>
                <a:latin typeface="Arial" panose="020B0604020202020204" pitchFamily="34" charset="0"/>
                <a:sym typeface="Verdana" panose="020B0604030504040204" pitchFamily="34" charset="0"/>
              </a:rPr>
              <a:t>Stellen Sie außerdem sicher, dass Kursteilnehmer verstehen, dass eine Domäne eine höhere Funktionsebene als eine andere Domäne in der Gesamtstruktur aufweisen kann. Die Funktionsebene der Gesamtstruktur kann allerdings erst heraufgestuft werden, wenn alle Domänen die entsprechende Domänenfunktionsebene aufweisen.</a:t>
            </a:r>
          </a:p>
          <a:p>
            <a:r>
              <a:rPr lang="de-DE">
                <a:solidFill>
                  <a:srgbClr val="000000"/>
                </a:solidFill>
                <a:latin typeface="Arial" panose="020B0604020202020204" pitchFamily="34" charset="0"/>
                <a:sym typeface="Verdana" panose="020B0604030504040204" pitchFamily="34" charset="0"/>
              </a:rPr>
              <a:t>Das Ziel dieser Folie ist auch hier wieder, den Kursteilnehmern die Konzepte vorzustellen, ohne sie ausführlich zu erläutern. Funktionsebenen werden in einer späteren Unterrichtseinheit behandelt. Wenn Kursteilnehmer verstanden haben, dass Domänencontroller neuere Funktionen nutzen können, wenn sie eine neuere Windows-Version ausführen, haben sie kein Problem damit, in späteren Unterrichtseinheiten Verweise auf Funktionsebenen zu verstehen.</a:t>
            </a:r>
          </a:p>
        </p:txBody>
      </p:sp>
      <p:sp>
        <p:nvSpPr>
          <p:cNvPr id="4" name="Header Placeholder 3"/>
          <p:cNvSpPr>
            <a:spLocks noGrp="1"/>
          </p:cNvSpPr>
          <p:nvPr>
            <p:ph type="hdr" sz="quarter"/>
          </p:nvPr>
        </p:nvSpPr>
        <p:spPr>
          <a:noFill/>
        </p:spPr>
        <p:txBody>
          <a:bodyP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r>
              <a:rPr lang="en-US">
                <a:solidFill>
                  <a:srgbClr val="336699"/>
                </a:solidFill>
                <a:latin typeface="Arial" panose="020B0604020202020204" pitchFamily="34" charset="0"/>
                <a:sym typeface="Verdana" panose="020B0604030504040204" pitchFamily="34" charset="0"/>
              </a:rPr>
              <a:t>Unterrichtseinheit 1: Einführung in Active Directory®-Domänendienste</a:t>
            </a:r>
          </a:p>
        </p:txBody>
      </p:sp>
      <p:sp>
        <p:nvSpPr>
          <p:cNvPr id="5" name="Date Placeholder 4"/>
          <p:cNvSpPr>
            <a:spLocks noGrp="1"/>
          </p:cNvSpPr>
          <p:nvPr>
            <p:ph type="dt" sz="quarter" idx="1"/>
          </p:nvPr>
        </p:nvSpPr>
        <p:spPr>
          <a:noFill/>
        </p:spPr>
        <p:txBody>
          <a:bodyP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r>
              <a:rPr lang="en-US">
                <a:solidFill>
                  <a:srgbClr val="000000"/>
                </a:solidFill>
                <a:latin typeface="Arial" panose="020B0604020202020204" pitchFamily="34" charset="0"/>
                <a:sym typeface="Verdana" panose="020B0604030504040204" pitchFamily="34" charset="0"/>
              </a:rPr>
              <a:t>Kurs 6237B</a:t>
            </a:r>
          </a:p>
        </p:txBody>
      </p:sp>
      <p:sp>
        <p:nvSpPr>
          <p:cNvPr id="76806" name="Slide Number Placeholder 5"/>
          <p:cNvSpPr>
            <a:spLocks noGrp="1"/>
          </p:cNvSpPr>
          <p:nvPr>
            <p:ph type="sldNum" sz="quarter" idx="4294967295"/>
          </p:nvPr>
        </p:nvSpPr>
        <p:spPr bwMode="auto">
          <a:xfrm>
            <a:off x="3971925" y="8829675"/>
            <a:ext cx="3036888"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fld id="{2E54ED9F-50A3-454B-91F6-037D61108712}" type="slidenum">
              <a:rPr lang="en-US">
                <a:solidFill>
                  <a:srgbClr val="000000"/>
                </a:solidFill>
                <a:sym typeface="Verdana" panose="020B0604030504040204" pitchFamily="34" charset="0"/>
              </a:rPr>
              <a:pPr>
                <a:buSzPct val="100000"/>
              </a:pPr>
              <a:t>19</a:t>
            </a:fld>
            <a:endParaRPr lang="en-US">
              <a:solidFill>
                <a:srgbClr val="000000"/>
              </a:solidFill>
              <a:sym typeface="Verdana" panose="020B0604030504040204" pitchFamily="34" charset="0"/>
            </a:endParaRPr>
          </a:p>
        </p:txBody>
      </p:sp>
    </p:spTree>
    <p:extLst>
      <p:ext uri="{BB962C8B-B14F-4D97-AF65-F5344CB8AC3E}">
        <p14:creationId xmlns:p14="http://schemas.microsoft.com/office/powerpoint/2010/main" val="1640011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pPr>
              <a:lnSpc>
                <a:spcPct val="115000"/>
              </a:lnSpc>
              <a:spcAft>
                <a:spcPts val="1083"/>
              </a:spcAft>
            </a:pPr>
            <a:r>
              <a:rPr lang="en-CA" sz="11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88CA5886-EC88-446B-8748-9B05F9F24354}" type="slidenum">
              <a:rPr lang="en-CA" smtClean="0"/>
              <a:t>20</a:t>
            </a:fld>
            <a:endParaRPr lang="en-CA"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CA" sz="1300" b="1" dirty="0">
                <a:solidFill>
                  <a:srgbClr val="000000"/>
                </a:solidFill>
                <a:latin typeface="Arial"/>
              </a:rPr>
              <a:t>20412A</a:t>
            </a:r>
          </a:p>
        </p:txBody>
      </p:sp>
      <p:sp>
        <p:nvSpPr>
          <p:cNvPr id="6" name="Rectangle 5"/>
          <p:cNvSpPr/>
          <p:nvPr/>
        </p:nvSpPr>
        <p:spPr>
          <a:xfrm>
            <a:off x="1" y="315265"/>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CA" sz="1300" b="1" dirty="0">
                <a:solidFill>
                  <a:srgbClr val="336699"/>
                </a:solidFill>
                <a:latin typeface="Arial"/>
              </a:rPr>
              <a:t>8: Implementing Distributed Active Directory Domain Services Deployments</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384595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r>
              <a:rPr lang="de-DE" dirty="0"/>
              <a:t>Nach </a:t>
            </a:r>
            <a:r>
              <a:rPr lang="de-DE" dirty="0" err="1"/>
              <a:t>Seize</a:t>
            </a:r>
            <a:r>
              <a:rPr lang="de-DE" dirty="0"/>
              <a:t> eines Schemamasters: Kein DC darf den Namen des alten Masters</a:t>
            </a:r>
            <a:r>
              <a:rPr lang="de-DE" baseline="0" dirty="0"/>
              <a:t> haben</a:t>
            </a:r>
            <a:endParaRPr lang="de-DE" dirty="0"/>
          </a:p>
        </p:txBody>
      </p:sp>
      <p:sp>
        <p:nvSpPr>
          <p:cNvPr id="4" name="Foliennummernplatzhalter 3"/>
          <p:cNvSpPr>
            <a:spLocks noGrp="1"/>
          </p:cNvSpPr>
          <p:nvPr>
            <p:ph type="sldNum" sz="quarter" idx="10"/>
          </p:nvPr>
        </p:nvSpPr>
        <p:spPr/>
        <p:txBody>
          <a:bodyPr/>
          <a:lstStyle/>
          <a:p>
            <a:fld id="{9D6ED0ED-B585-4A04-82CE-9424F205C531}" type="slidenum">
              <a:rPr lang="de-DE" smtClean="0"/>
              <a:pPr/>
              <a:t>25</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268349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r>
              <a:rPr lang="de-DE" dirty="0"/>
              <a:t>Schadhafte Maschine hat während Ausfall nichts</a:t>
            </a:r>
            <a:r>
              <a:rPr lang="de-DE" baseline="0" dirty="0"/>
              <a:t> von der Übernahme mitbekommen, dann 2 Master gleichzeitig!</a:t>
            </a:r>
            <a:endParaRPr lang="de-DE" dirty="0"/>
          </a:p>
        </p:txBody>
      </p:sp>
      <p:sp>
        <p:nvSpPr>
          <p:cNvPr id="4" name="Foliennummernplatzhalter 3"/>
          <p:cNvSpPr>
            <a:spLocks noGrp="1"/>
          </p:cNvSpPr>
          <p:nvPr>
            <p:ph type="sldNum" sz="quarter" idx="10"/>
          </p:nvPr>
        </p:nvSpPr>
        <p:spPr/>
        <p:txBody>
          <a:bodyPr/>
          <a:lstStyle/>
          <a:p>
            <a:fld id="{9D6ED0ED-B585-4A04-82CE-9424F205C531}" type="slidenum">
              <a:rPr lang="de-DE" smtClean="0"/>
              <a:pPr/>
              <a:t>28</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78671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9D6ED0ED-B585-4A04-82CE-9424F205C531}" type="slidenum">
              <a:rPr lang="de-DE" smtClean="0"/>
              <a:pPr/>
              <a:t>33</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1253330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de-DE">
                <a:solidFill>
                  <a:srgbClr val="336699"/>
                </a:solidFill>
                <a:latin typeface="Arial" panose="020B0604020202020204" pitchFamily="34" charset="0"/>
              </a:rPr>
              <a:t>Unterrichtseinheit 2: Einführung in die Active Directory-Domänendienste</a:t>
            </a:r>
            <a:endParaRPr lang="en-US" altLang="zh-CN">
              <a:solidFill>
                <a:srgbClr val="336699"/>
              </a:solidFill>
              <a:latin typeface="Arial" panose="020B0604020202020204" pitchFamily="34" charset="0"/>
            </a:endParaRPr>
          </a:p>
        </p:txBody>
      </p:sp>
      <p:sp>
        <p:nvSpPr>
          <p:cNvPr id="563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a:latin typeface="Arial" panose="020B0604020202020204" pitchFamily="34" charset="0"/>
              </a:rPr>
              <a:t>Kurs 6856A</a:t>
            </a:r>
          </a:p>
        </p:txBody>
      </p:sp>
      <p:sp>
        <p:nvSpPr>
          <p:cNvPr id="563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b="0">
                <a:latin typeface="Arial" panose="020B0604020202020204" pitchFamily="34" charset="0"/>
              </a:rPr>
              <a:t>22</a:t>
            </a:r>
          </a:p>
        </p:txBody>
      </p:sp>
      <p:sp>
        <p:nvSpPr>
          <p:cNvPr id="56325" name="Rectangle 2"/>
          <p:cNvSpPr>
            <a:spLocks noGrp="1" noRot="1" noChangeAspect="1" noChangeArrowheads="1" noTextEdit="1"/>
          </p:cNvSpPr>
          <p:nvPr>
            <p:ph type="sldImg"/>
          </p:nvPr>
        </p:nvSpPr>
        <p:spPr>
          <a:ln/>
        </p:spPr>
      </p:sp>
      <p:sp>
        <p:nvSpPr>
          <p:cNvPr id="56326" name="Rectangle 3"/>
          <p:cNvSpPr>
            <a:spLocks noGrp="1" noChangeArrowheads="1"/>
          </p:cNvSpPr>
          <p:nvPr>
            <p:ph type="body" idx="1"/>
          </p:nvPr>
        </p:nvSpPr>
        <p:spPr>
          <a:xfrm>
            <a:off x="314325" y="2230438"/>
            <a:ext cx="6548438"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dirty="0">
                <a:latin typeface="Arial" panose="020B0604020202020204" pitchFamily="34" charset="0"/>
              </a:rPr>
              <a:t>Erklären Sie, dass die Partition grundsätzlich den anderen Partitionen in den AD DS gleicht, dass Administratoren jedoch keine Informationen direkt in diese Partition eingeben können. Der globale Katalog erstellt und aktualisiert seinen Inhalt basierend auf Werten eines Schemaattributs (</a:t>
            </a:r>
            <a:r>
              <a:rPr lang="de-DE" i="1" dirty="0" err="1">
                <a:latin typeface="Arial" panose="020B0604020202020204" pitchFamily="34" charset="0"/>
              </a:rPr>
              <a:t>isMemberOfPartialAttributeSet</a:t>
            </a:r>
            <a:r>
              <a:rPr lang="de-DE" dirty="0">
                <a:latin typeface="Arial" panose="020B0604020202020204" pitchFamily="34" charset="0"/>
              </a:rPr>
              <a:t>) und entscheidet somit selbst, wann das Attribut eines AD DS-Objekts im globalen Katalog repliziert werden soll. Die Alternative zu einem durchsuchbaren globalen Katalog ist erhöhter Netzwerkverkehr.</a:t>
            </a:r>
            <a:endParaRPr lang="en-US" altLang="zh-CN" dirty="0">
              <a:latin typeface="Arial" panose="020B0604020202020204" pitchFamily="34" charset="0"/>
            </a:endParaRPr>
          </a:p>
          <a:p>
            <a:pPr eaLnBrk="1" hangingPunct="1"/>
            <a:r>
              <a:rPr lang="en-US" altLang="zh-CN" b="1" dirty="0" err="1">
                <a:latin typeface="Arial" panose="020B0604020202020204" pitchFamily="34" charset="0"/>
              </a:rPr>
              <a:t>Verweise</a:t>
            </a:r>
            <a:endParaRPr lang="en-US" altLang="zh-CN" dirty="0">
              <a:latin typeface="Arial" panose="020B0604020202020204" pitchFamily="34" charset="0"/>
            </a:endParaRPr>
          </a:p>
          <a:p>
            <a:pPr eaLnBrk="1" hangingPunct="1"/>
            <a:r>
              <a:rPr lang="de-DE" dirty="0">
                <a:latin typeface="Arial" panose="020B0604020202020204" pitchFamily="34" charset="0"/>
              </a:rPr>
              <a:t>Was ist der globale Katalog?</a:t>
            </a:r>
            <a:br>
              <a:rPr lang="de-DE" dirty="0">
                <a:latin typeface="Arial" panose="020B0604020202020204" pitchFamily="34" charset="0"/>
              </a:rPr>
            </a:br>
            <a:r>
              <a:rPr lang="de-DE" b="1" dirty="0">
                <a:latin typeface="Arial" panose="020B0604020202020204" pitchFamily="34" charset="0"/>
              </a:rPr>
              <a:t>http://go.microsoft.com/fwlink/? </a:t>
            </a:r>
            <a:r>
              <a:rPr lang="de-DE" b="1" dirty="0" err="1">
                <a:latin typeface="Arial" panose="020B0604020202020204" pitchFamily="34" charset="0"/>
              </a:rPr>
              <a:t>LinkId</a:t>
            </a:r>
            <a:r>
              <a:rPr lang="de-DE" b="1" dirty="0">
                <a:latin typeface="Arial" panose="020B0604020202020204" pitchFamily="34" charset="0"/>
              </a:rPr>
              <a:t>=104455</a:t>
            </a:r>
            <a:r>
              <a:rPr lang="en-US" altLang="zh-CN" dirty="0">
                <a:latin typeface="Arial" panose="020B0604020202020204" pitchFamily="34" charset="0"/>
              </a:rPr>
              <a:t> </a:t>
            </a:r>
            <a:r>
              <a:rPr lang="de-DE" altLang="zh-CN" dirty="0">
                <a:latin typeface="Arial" panose="020B0604020202020204" pitchFamily="34" charset="0"/>
              </a:rPr>
              <a:t>(Website möglicherweise nur in englischer Sprache verfügbar)</a:t>
            </a:r>
            <a:endParaRPr lang="en-US" altLang="zh-CN" dirty="0">
              <a:latin typeface="Arial" panose="020B0604020202020204" pitchFamily="34" charset="0"/>
            </a:endParaRPr>
          </a:p>
        </p:txBody>
      </p:sp>
    </p:spTree>
    <p:extLst>
      <p:ext uri="{BB962C8B-B14F-4D97-AF65-F5344CB8AC3E}">
        <p14:creationId xmlns:p14="http://schemas.microsoft.com/office/powerpoint/2010/main" val="3379886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xfrm>
            <a:off x="314325" y="2159000"/>
            <a:ext cx="6286500" cy="6869113"/>
          </a:xfrm>
        </p:spPr>
        <p:txBody>
          <a:bodyPr/>
          <a:lstStyle/>
          <a:p>
            <a:r>
              <a:rPr lang="de-DE" sz="900" b="1" dirty="0">
                <a:solidFill>
                  <a:srgbClr val="000000"/>
                </a:solidFill>
                <a:latin typeface="Arial" panose="020B0604020202020204" pitchFamily="34" charset="0"/>
                <a:sym typeface="Verdana" panose="020B0604030504040204" pitchFamily="34" charset="0"/>
              </a:rPr>
              <a:t>Lernziele: Definieren Sie das "Problem" (z. B. bei Suchen) in einer Umgebung mit mehreren Domänen und die "Lösung" (globaler Katalog). Geben Sie auch zusätzliche Informationen (Teilattributsatz).</a:t>
            </a:r>
          </a:p>
          <a:p>
            <a:r>
              <a:rPr lang="de-DE" sz="900" b="1" dirty="0" err="1">
                <a:solidFill>
                  <a:srgbClr val="000000"/>
                </a:solidFill>
                <a:latin typeface="Arial" panose="020B0604020202020204" pitchFamily="34" charset="0"/>
                <a:sym typeface="Verdana" panose="020B0604030504040204" pitchFamily="34" charset="0"/>
              </a:rPr>
              <a:t>Lektionsverlauf</a:t>
            </a:r>
            <a:r>
              <a:rPr lang="de-DE" sz="900" b="1" dirty="0">
                <a:solidFill>
                  <a:srgbClr val="000000"/>
                </a:solidFill>
                <a:latin typeface="Arial" panose="020B0604020202020204" pitchFamily="34" charset="0"/>
                <a:sym typeface="Verdana" panose="020B0604030504040204" pitchFamily="34" charset="0"/>
              </a:rPr>
              <a:t>: Führen Sie die hier in den Anmerkungen für Kursleiter beschriebenen Punkte auf.</a:t>
            </a:r>
          </a:p>
          <a:p>
            <a:r>
              <a:rPr lang="de-DE" sz="900" dirty="0">
                <a:solidFill>
                  <a:srgbClr val="000000"/>
                </a:solidFill>
                <a:latin typeface="Arial" panose="020B0604020202020204" pitchFamily="34" charset="0"/>
                <a:sym typeface="Verdana" panose="020B0604030504040204" pitchFamily="34" charset="0"/>
              </a:rPr>
              <a:t>Erinnern Sie die Kursteilnehmer, dass die Konfiguration und das Schema in allen Domänen in der Gesamtstruktur repliziert werden, wenn die Gesamtstruktur mehr als eine Domäne umfasst. Die Informationen im Domänennamenskontext werden jedoch nur zwischen Domänencontrollern in dieser Domäne repliziert.</a:t>
            </a:r>
          </a:p>
          <a:p>
            <a:r>
              <a:rPr lang="de-DE" sz="900" dirty="0">
                <a:solidFill>
                  <a:srgbClr val="000000"/>
                </a:solidFill>
                <a:latin typeface="Arial" panose="020B0604020202020204" pitchFamily="34" charset="0"/>
                <a:sym typeface="Verdana" panose="020B0604030504040204" pitchFamily="34" charset="0"/>
              </a:rPr>
              <a:t>Wie kann ein Benutzer in einer Domäne dann nach Objekten in einer anderen Domäne suchen?</a:t>
            </a:r>
          </a:p>
          <a:p>
            <a:r>
              <a:rPr lang="de-DE" sz="900" dirty="0">
                <a:solidFill>
                  <a:srgbClr val="000000"/>
                </a:solidFill>
                <a:latin typeface="Arial" panose="020B0604020202020204" pitchFamily="34" charset="0"/>
                <a:sym typeface="Verdana" panose="020B0604030504040204" pitchFamily="34" charset="0"/>
              </a:rPr>
              <a:t>Auf den globalen Katalog wird regelmäßig verwiesen, bevor er in Unterrichtseinheit 12 ausführlich handelt wird. Deshalb ist es wichtig, dass Sie den Kursteilnehmern den globalen Katalog anhand der Folie so vorstellen, dass sie dessen Zweck und Inhalte sowie den Grund verstehen, warum viele Unternehmen jeden Domänencontroller als globalen Katalogserver konfigurieren.</a:t>
            </a:r>
          </a:p>
          <a:p>
            <a:r>
              <a:rPr lang="de-DE" sz="900" dirty="0">
                <a:solidFill>
                  <a:srgbClr val="000000"/>
                </a:solidFill>
                <a:latin typeface="Arial" panose="020B0604020202020204" pitchFamily="34" charset="0"/>
                <a:sym typeface="Verdana" panose="020B0604030504040204" pitchFamily="34" charset="0"/>
              </a:rPr>
              <a:t>Die Grafik auf der Folie soll Ihnen bei Ihren Ausführungen helfen. Ein Benutzer in Domäne B (grüner Benutzer) sucht anhand von Vor- und Nachname nach einem anderen Benutzer. </a:t>
            </a:r>
          </a:p>
          <a:p>
            <a:r>
              <a:rPr lang="de-DE" sz="900" dirty="0">
                <a:solidFill>
                  <a:srgbClr val="000000"/>
                </a:solidFill>
                <a:latin typeface="Arial" panose="020B0604020202020204" pitchFamily="34" charset="0"/>
                <a:sym typeface="Verdana" panose="020B0604030504040204" pitchFamily="34" charset="0"/>
              </a:rPr>
              <a:t>Der andere Benutzer (orangefarbener Benutzer) befindet sich in der Domäne A innerhalb der gleichen Gesamtstruktur. Da der Domänennamenskontext nur auf Domänencontroller innerhalb einer Domäne repliziert wird, verfügen nur Domänencontroller in Domäne A über Detailinformationen zu dem orangefarbenen Benutzer. Es wäre dem grünen Benutzer in Domäne B nicht möglich, den orangefarbenen Benutzer in Domäne A zu "finden", da die Daten in den Domänennamenskontexten nicht weitergegeben werden.</a:t>
            </a:r>
          </a:p>
          <a:p>
            <a:r>
              <a:rPr lang="de-DE" sz="900" dirty="0">
                <a:solidFill>
                  <a:srgbClr val="000000"/>
                </a:solidFill>
                <a:latin typeface="Arial" panose="020B0604020202020204" pitchFamily="34" charset="0"/>
                <a:sym typeface="Verdana" panose="020B0604030504040204" pitchFamily="34" charset="0"/>
              </a:rPr>
              <a:t>Der Hauptzweck des globalen Katalogs ist die Unterstützung von Verzeichnisabfragen. Erklären Sie, dass der globale Katalog Informationen über alle Objekte in sämtlichen Domänen in der Gesamtstruktur enthält. Er enthält jedoch nicht alle Attribute, um die Leistung zu verbessern und die Größe zu reduzieren. Er enthält nur die für Abfragen häufig verwendeten Attribute. Zwei dieser Attribute sind sicherlich Vor- und Nachname. Damit enthält der globale Katalog oder Teilattributsatz (Partial Attribute Set, PAS) die indizierten Attribute für Benutzer in anderen Domänen. </a:t>
            </a:r>
          </a:p>
          <a:p>
            <a:r>
              <a:rPr lang="de-DE" sz="900" dirty="0">
                <a:solidFill>
                  <a:srgbClr val="000000"/>
                </a:solidFill>
                <a:latin typeface="Arial" panose="020B0604020202020204" pitchFamily="34" charset="0"/>
                <a:sym typeface="Verdana" panose="020B0604030504040204" pitchFamily="34" charset="0"/>
              </a:rPr>
              <a:t>Die meisten Suchprogramme werden automatisch zu globalen Katalogservern geleitet, wovon es mindestens einen in der Domäne geben muss. Wenn der grüne Benutzer also nach Vor- oder Nachname des orangefarbenen Benutzers sucht, gibt der globale Katalog ein Ergebnis mit einem Verweis auf das vollständige Benutzerobjekt in der Quelldomäne (Domäne A) zurück.</a:t>
            </a:r>
          </a:p>
          <a:p>
            <a:r>
              <a:rPr lang="de-DE" sz="900" dirty="0">
                <a:solidFill>
                  <a:srgbClr val="000000"/>
                </a:solidFill>
                <a:latin typeface="Arial" panose="020B0604020202020204" pitchFamily="34" charset="0"/>
                <a:sym typeface="Verdana" panose="020B0604030504040204" pitchFamily="34" charset="0"/>
              </a:rPr>
              <a:t>Wenn der grüne Benutzer Detailinformationen abfragt, die der globale Katalog nicht liefern kann, öffnet der Client einfach das Quellobjekt in Domäne A.</a:t>
            </a:r>
          </a:p>
          <a:p>
            <a:r>
              <a:rPr lang="de-DE" sz="900" b="1" dirty="0">
                <a:solidFill>
                  <a:srgbClr val="000000"/>
                </a:solidFill>
                <a:latin typeface="Arial" panose="020B0604020202020204" pitchFamily="34" charset="0"/>
                <a:sym typeface="Verdana" panose="020B0604030504040204" pitchFamily="34" charset="0"/>
              </a:rPr>
              <a:t>Weisen Sie auf die Bedeutung des globalen Katalogs für Anwendungen (insbesondere Exchange) hin. </a:t>
            </a:r>
            <a:r>
              <a:rPr lang="de-DE" sz="900" dirty="0">
                <a:solidFill>
                  <a:srgbClr val="000000"/>
                </a:solidFill>
                <a:latin typeface="Arial" panose="020B0604020202020204" pitchFamily="34" charset="0"/>
                <a:sym typeface="Verdana" panose="020B0604030504040204" pitchFamily="34" charset="0"/>
              </a:rPr>
              <a:t>Deshalb ist ein korrekter Entwurf von </a:t>
            </a:r>
            <a:r>
              <a:rPr lang="de-DE" sz="900" dirty="0" err="1">
                <a:solidFill>
                  <a:srgbClr val="000000"/>
                </a:solidFill>
                <a:latin typeface="Arial" panose="020B0604020202020204" pitchFamily="34" charset="0"/>
                <a:sym typeface="Verdana" panose="020B0604030504040204" pitchFamily="34" charset="0"/>
              </a:rPr>
              <a:t>Active</a:t>
            </a:r>
            <a:r>
              <a:rPr lang="de-DE" sz="900" dirty="0">
                <a:solidFill>
                  <a:srgbClr val="000000"/>
                </a:solidFill>
                <a:latin typeface="Arial" panose="020B0604020202020204" pitchFamily="34" charset="0"/>
                <a:sym typeface="Verdana" panose="020B0604030504040204" pitchFamily="34" charset="0"/>
              </a:rPr>
              <a:t> Directory wichtig, bevor Anwendungen wie Exchange eingeführt werden.</a:t>
            </a:r>
            <a:endParaRPr lang="de-DE" altLang="zh-CN" sz="900" dirty="0">
              <a:solidFill>
                <a:srgbClr val="000000"/>
              </a:solidFill>
              <a:latin typeface="Arial" panose="020B0604020202020204" pitchFamily="34" charset="0"/>
              <a:sym typeface="Verdana" panose="020B0604030504040204" pitchFamily="34" charset="0"/>
            </a:endParaRPr>
          </a:p>
          <a:p>
            <a:r>
              <a:rPr lang="de-DE" sz="900" b="1" dirty="0">
                <a:solidFill>
                  <a:srgbClr val="000000"/>
                </a:solidFill>
                <a:latin typeface="Arial" panose="020B0604020202020204" pitchFamily="34" charset="0"/>
                <a:sym typeface="Verdana" panose="020B0604030504040204" pitchFamily="34" charset="0"/>
              </a:rPr>
              <a:t>Der globale Katalog wird in Unterrichtseinheit 12 ausführlich behandelt. </a:t>
            </a:r>
          </a:p>
          <a:p>
            <a:r>
              <a:rPr lang="de-DE" sz="900" b="1" dirty="0">
                <a:solidFill>
                  <a:srgbClr val="000000"/>
                </a:solidFill>
                <a:latin typeface="Arial" panose="020B0604020202020204" pitchFamily="34" charset="0"/>
                <a:sym typeface="Verdana" panose="020B0604030504040204" pitchFamily="34" charset="0"/>
              </a:rPr>
              <a:t>Hinweis an den Kursleiter: </a:t>
            </a:r>
            <a:r>
              <a:rPr lang="de-DE" sz="900" dirty="0">
                <a:solidFill>
                  <a:srgbClr val="000000"/>
                </a:solidFill>
                <a:latin typeface="Arial" panose="020B0604020202020204" pitchFamily="34" charset="0"/>
                <a:sym typeface="Verdana" panose="020B0604030504040204" pitchFamily="34" charset="0"/>
              </a:rPr>
              <a:t>Damit Sie über die Ausrichtung des Kurses Bescheid wissen: Die Empfehlung des Kurses entspricht der derzeit als Leitlinie geltenden "bewährten Methode": Jeden Domänencontroller als globalen Katalog konfigurieren</a:t>
            </a:r>
            <a:r>
              <a:rPr lang="de-DE" sz="900" b="1" dirty="0">
                <a:solidFill>
                  <a:srgbClr val="000000"/>
                </a:solidFill>
                <a:latin typeface="Arial" panose="020B0604020202020204" pitchFamily="34" charset="0"/>
                <a:sym typeface="Verdana" panose="020B0604030504040204" pitchFamily="34" charset="0"/>
              </a:rPr>
              <a:t>. </a:t>
            </a:r>
            <a:r>
              <a:rPr lang="de-DE" sz="900" dirty="0">
                <a:solidFill>
                  <a:srgbClr val="000000"/>
                </a:solidFill>
                <a:latin typeface="Arial" panose="020B0604020202020204" pitchFamily="34" charset="0"/>
                <a:sym typeface="Verdana" panose="020B0604030504040204" pitchFamily="34" charset="0"/>
              </a:rPr>
              <a:t>Natürlich gibt es (sehr wenige) Situationen, für die diese Vorgehensweise nicht geeignet ist. In den </a:t>
            </a:r>
            <a:r>
              <a:rPr lang="de-DE" sz="900" i="1" dirty="0">
                <a:solidFill>
                  <a:srgbClr val="000000"/>
                </a:solidFill>
                <a:latin typeface="Arial" panose="020B0604020202020204" pitchFamily="34" charset="0"/>
                <a:sym typeface="Verdana" panose="020B0604030504040204" pitchFamily="34" charset="0"/>
              </a:rPr>
              <a:t>allermeisten</a:t>
            </a:r>
            <a:r>
              <a:rPr lang="de-DE" sz="900" dirty="0">
                <a:solidFill>
                  <a:srgbClr val="000000"/>
                </a:solidFill>
                <a:latin typeface="Arial" panose="020B0604020202020204" pitchFamily="34" charset="0"/>
                <a:sym typeface="Verdana" panose="020B0604030504040204" pitchFamily="34" charset="0"/>
              </a:rPr>
              <a:t> Unternehmen und beinahe alle Unternehmen, die Exchange ausführen, ist dies jedoch die optimale Methode.</a:t>
            </a:r>
          </a:p>
          <a:p>
            <a:endParaRPr lang="de-DE" sz="900" dirty="0">
              <a:solidFill>
                <a:srgbClr val="000000"/>
              </a:solidFill>
              <a:latin typeface="Arial" panose="020B0604020202020204" pitchFamily="34" charset="0"/>
              <a:sym typeface="Verdana" panose="020B0604030504040204" pitchFamily="34" charset="0"/>
            </a:endParaRPr>
          </a:p>
        </p:txBody>
      </p:sp>
      <p:sp>
        <p:nvSpPr>
          <p:cNvPr id="4" name="Header Placeholder 3"/>
          <p:cNvSpPr txBox="1">
            <a:spLocks noGrp="1"/>
          </p:cNvSpPr>
          <p:nvPr/>
        </p:nvSpPr>
        <p:spPr bwMode="auto">
          <a:xfrm>
            <a:off x="0" y="238125"/>
            <a:ext cx="30384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0" rIns="91436" bIns="0"/>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r>
              <a:rPr lang="en-US" sz="1200">
                <a:solidFill>
                  <a:srgbClr val="336699"/>
                </a:solidFill>
                <a:latin typeface="Arial" panose="020B0604020202020204" pitchFamily="34" charset="0"/>
                <a:sym typeface="Verdana" panose="020B0604030504040204" pitchFamily="34" charset="0"/>
              </a:rPr>
              <a:t>Unterrichtseinheit 1: Einführung in Active Directory®-Domänendienste</a:t>
            </a:r>
          </a:p>
        </p:txBody>
      </p:sp>
      <p:sp>
        <p:nvSpPr>
          <p:cNvPr id="5" name="Date Placeholder 4"/>
          <p:cNvSpPr txBox="1">
            <a:spLocks noGrp="1"/>
          </p:cNvSpPr>
          <p:nvPr/>
        </p:nvSpPr>
        <p:spPr bwMode="auto">
          <a:xfrm>
            <a:off x="0" y="0"/>
            <a:ext cx="30384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r>
              <a:rPr lang="en-US" sz="1200">
                <a:solidFill>
                  <a:srgbClr val="000000"/>
                </a:solidFill>
                <a:latin typeface="Arial" panose="020B0604020202020204" pitchFamily="34" charset="0"/>
                <a:sym typeface="Verdana" panose="020B0604030504040204" pitchFamily="34" charset="0"/>
              </a:rPr>
              <a:t>Kurs 6237B</a:t>
            </a:r>
          </a:p>
        </p:txBody>
      </p:sp>
      <p:sp>
        <p:nvSpPr>
          <p:cNvPr id="75784" name="Rectangle 7"/>
          <p:cNvSpPr txBox="1">
            <a:spLocks noGrp="1" noChangeArrowheads="1"/>
          </p:cNvSpPr>
          <p:nvPr/>
        </p:nvSpPr>
        <p:spPr bwMode="auto">
          <a:xfrm>
            <a:off x="3971925" y="8829675"/>
            <a:ext cx="303688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fld id="{96761A4F-4539-4971-9046-524F9C3F3F1C}" type="slidenum">
              <a:rPr lang="en-US">
                <a:solidFill>
                  <a:srgbClr val="000000"/>
                </a:solidFill>
                <a:sym typeface="Verdana" panose="020B0604030504040204" pitchFamily="34" charset="0"/>
              </a:rPr>
              <a:pPr>
                <a:buSzPct val="100000"/>
              </a:pPr>
              <a:t>35</a:t>
            </a:fld>
            <a:endParaRPr lang="en-US">
              <a:solidFill>
                <a:srgbClr val="000000"/>
              </a:solidFill>
              <a:sym typeface="Verdana" panose="020B0604030504040204" pitchFamily="34" charset="0"/>
            </a:endParaRPr>
          </a:p>
        </p:txBody>
      </p:sp>
    </p:spTree>
    <p:extLst>
      <p:ext uri="{BB962C8B-B14F-4D97-AF65-F5344CB8AC3E}">
        <p14:creationId xmlns:p14="http://schemas.microsoft.com/office/powerpoint/2010/main" val="368170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Use Server Manager to run through the initial process of installing an AD DS domain controller. Show the option to choose the local server or a remote server from the server pool. Explain that the initial pass installs the binaries for AD DS, and then you can continue to configure the AD DS installation.</a:t>
            </a:r>
            <a:endParaRPr lang="en-US" sz="1100" dirty="0">
              <a:latin typeface="Arial"/>
              <a:ea typeface="Calibri"/>
            </a:endParaRPr>
          </a:p>
        </p:txBody>
      </p:sp>
      <p:sp>
        <p:nvSpPr>
          <p:cNvPr id="4" name="Slide Number Placeholder 3"/>
          <p:cNvSpPr>
            <a:spLocks noGrp="1"/>
          </p:cNvSpPr>
          <p:nvPr>
            <p:ph type="sldNum" sz="quarter" idx="10"/>
          </p:nvPr>
        </p:nvSpPr>
        <p:spPr/>
        <p:txBody>
          <a:bodyPr/>
          <a:lstStyle/>
          <a:p>
            <a:fld id="{C12DD81E-4EE9-49AA-85C1-E9B8C574D4B8}" type="slidenum">
              <a:rPr lang="en-US" smtClean="0"/>
              <a:t>41</a:t>
            </a:fld>
            <a:endParaRPr lang="en-US"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2: Introduction to Active Directory Domain Services</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146569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5" name="Slide Number Placeholder 4"/>
          <p:cNvSpPr>
            <a:spLocks noGrp="1"/>
          </p:cNvSpPr>
          <p:nvPr>
            <p:ph type="sldNum" sz="quarter" idx="10"/>
          </p:nvPr>
        </p:nvSpPr>
        <p:spPr/>
        <p:txBody>
          <a:bodyPr/>
          <a:lstStyle/>
          <a:p>
            <a:fld id="{9D6ED0ED-B585-4A04-82CE-9424F205C531}" type="slidenum">
              <a:rPr lang="de-DE" smtClean="0"/>
              <a:pPr/>
              <a:t>2</a:t>
            </a:fld>
            <a:endParaRPr lang="de-DE"/>
          </a:p>
        </p:txBody>
      </p:sp>
      <p:sp>
        <p:nvSpPr>
          <p:cNvPr id="6" name="Date Placeholder 5"/>
          <p:cNvSpPr>
            <a:spLocks noGrp="1"/>
          </p:cNvSpPr>
          <p:nvPr>
            <p:ph type="dt" idx="11"/>
          </p:nvPr>
        </p:nvSpPr>
        <p:spPr/>
        <p:txBody>
          <a:bodyPr/>
          <a:lstStyle/>
          <a:p>
            <a:fld id="{7C78BED3-D092-40D1-8B2E-1CE7583080BC}" type="datetime1">
              <a:rPr lang="de-DE" smtClean="0"/>
              <a:t>17.10.2019</a:t>
            </a:fld>
            <a:endParaRPr lang="de-DE"/>
          </a:p>
        </p:txBody>
      </p:sp>
      <p:sp>
        <p:nvSpPr>
          <p:cNvPr id="7" name="Footer Placeholder 6"/>
          <p:cNvSpPr>
            <a:spLocks noGrp="1"/>
          </p:cNvSpPr>
          <p:nvPr>
            <p:ph type="ftr" sz="quarter" idx="12"/>
          </p:nvPr>
        </p:nvSpPr>
        <p:spPr/>
        <p:txBody>
          <a:bodyPr/>
          <a:lstStyle/>
          <a:p>
            <a:r>
              <a:rPr lang="de-DE"/>
              <a:t>(c) Haiko Hertes - ppedv AG</a:t>
            </a:r>
          </a:p>
        </p:txBody>
      </p:sp>
      <p:sp>
        <p:nvSpPr>
          <p:cNvPr id="8" name="Header Placeholder 7"/>
          <p:cNvSpPr>
            <a:spLocks noGrp="1"/>
          </p:cNvSpPr>
          <p:nvPr>
            <p:ph type="hdr" sz="quarter" idx="13"/>
          </p:nvPr>
        </p:nvSpPr>
        <p:spPr/>
        <p:txBody>
          <a:bodyPr/>
          <a:lstStyle/>
          <a:p>
            <a:r>
              <a:rPr lang="en-US"/>
              <a:t>Windows Server 2012 - Active Directory</a:t>
            </a:r>
            <a:endParaRPr lang="de-DE"/>
          </a:p>
        </p:txBody>
      </p:sp>
    </p:spTree>
    <p:extLst>
      <p:ext uri="{BB962C8B-B14F-4D97-AF65-F5344CB8AC3E}">
        <p14:creationId xmlns:p14="http://schemas.microsoft.com/office/powerpoint/2010/main" val="3753331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Describe the command shown, and refer to the answer file (answerfile.txt). Remind the students that </a:t>
            </a:r>
            <a:r>
              <a:rPr lang="en-US" sz="1100" b="1" dirty="0">
                <a:latin typeface="Arial"/>
                <a:ea typeface="Calibri"/>
              </a:rPr>
              <a:t>dcpromo</a:t>
            </a:r>
            <a:r>
              <a:rPr lang="en-US" sz="1100" dirty="0">
                <a:latin typeface="Arial"/>
                <a:ea typeface="Calibri"/>
                <a:cs typeface="Segoe UI"/>
              </a:rPr>
              <a:t> cannot be used in GUI format in Windows Server 2012, but it is still available from a command-line. </a:t>
            </a:r>
            <a:endParaRPr lang="en-US" sz="1100" dirty="0">
              <a:latin typeface="Arial"/>
              <a:ea typeface="Calibri"/>
            </a:endParaRPr>
          </a:p>
        </p:txBody>
      </p:sp>
      <p:sp>
        <p:nvSpPr>
          <p:cNvPr id="4" name="Slide Number Placeholder 3"/>
          <p:cNvSpPr>
            <a:spLocks noGrp="1"/>
          </p:cNvSpPr>
          <p:nvPr>
            <p:ph type="sldNum" sz="quarter" idx="10"/>
          </p:nvPr>
        </p:nvSpPr>
        <p:spPr/>
        <p:txBody>
          <a:bodyPr/>
          <a:lstStyle/>
          <a:p>
            <a:fld id="{C12DD81E-4EE9-49AA-85C1-E9B8C574D4B8}" type="slidenum">
              <a:rPr lang="en-US" smtClean="0"/>
              <a:t>43</a:t>
            </a:fld>
            <a:endParaRPr lang="en-US"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2: Introduction to Active Directory Domain Services</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1737827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r>
              <a:rPr lang="de-DE" dirty="0"/>
              <a:t>Ablauf siehe nächste Folie</a:t>
            </a:r>
          </a:p>
          <a:p>
            <a:endParaRPr lang="de-DE" dirty="0"/>
          </a:p>
        </p:txBody>
      </p:sp>
      <p:sp>
        <p:nvSpPr>
          <p:cNvPr id="4" name="Foliennummernplatzhalter 3"/>
          <p:cNvSpPr>
            <a:spLocks noGrp="1"/>
          </p:cNvSpPr>
          <p:nvPr>
            <p:ph type="sldNum" sz="quarter" idx="10"/>
          </p:nvPr>
        </p:nvSpPr>
        <p:spPr/>
        <p:txBody>
          <a:bodyPr/>
          <a:lstStyle/>
          <a:p>
            <a:fld id="{9D6ED0ED-B585-4A04-82CE-9424F205C531}" type="slidenum">
              <a:rPr lang="de-DE" smtClean="0"/>
              <a:pPr/>
              <a:t>46</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1649580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normAutofit/>
          </a:bodyPr>
          <a:lstStyle/>
          <a:p>
            <a:pPr>
              <a:lnSpc>
                <a:spcPct val="115000"/>
              </a:lnSpc>
              <a:spcAft>
                <a:spcPts val="1083"/>
              </a:spcAft>
            </a:pPr>
            <a:r>
              <a:rPr lang="hr-HR" sz="1100">
                <a:latin typeface="Arial"/>
                <a:ea typeface="Calibri"/>
                <a:cs typeface="Segoe UI"/>
              </a:rPr>
              <a:t>Mention that creating sites is a primary means by which you can manage replication traffic across slow network connections. Replication between sites may be compressed and you may configure a replication schedule.</a:t>
            </a:r>
            <a:endParaRPr lang="en-US" sz="1100" dirty="0">
              <a:latin typeface="Arial"/>
              <a:ea typeface="Calibri"/>
              <a:cs typeface="Times New Roman"/>
            </a:endParaRPr>
          </a:p>
          <a:p>
            <a:pPr>
              <a:lnSpc>
                <a:spcPct val="115000"/>
              </a:lnSpc>
              <a:spcAft>
                <a:spcPts val="1083"/>
              </a:spcAft>
            </a:pPr>
            <a:r>
              <a:rPr lang="en-US" sz="1100" dirty="0">
                <a:latin typeface="Arial"/>
                <a:ea typeface="Calibri"/>
                <a:cs typeface="Segoe UI"/>
              </a:rPr>
              <a:t>Mention that urgent changes, such as password changes, replicate between sites immediately, not based on the replication schedule.</a:t>
            </a:r>
            <a:endParaRPr lang="en-US" sz="11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4E0B1B9E-CD54-4573-BCCA-02850E62E1CB}" type="slidenum">
              <a:rPr lang="en-US" smtClean="0"/>
              <a:pPr/>
              <a:t>49</a:t>
            </a:fld>
            <a:endParaRPr lang="en-US" dirty="0"/>
          </a:p>
        </p:txBody>
      </p:sp>
      <p:sp>
        <p:nvSpPr>
          <p:cNvPr id="5" name="Rectangle 4"/>
          <p:cNvSpPr/>
          <p:nvPr/>
        </p:nvSpPr>
        <p:spPr>
          <a:xfrm>
            <a:off x="1" y="0"/>
            <a:ext cx="3145384" cy="2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20412A</a:t>
            </a:r>
          </a:p>
        </p:txBody>
      </p:sp>
      <p:sp>
        <p:nvSpPr>
          <p:cNvPr id="6" name="Rectangle 5"/>
          <p:cNvSpPr/>
          <p:nvPr/>
        </p:nvSpPr>
        <p:spPr>
          <a:xfrm>
            <a:off x="1" y="266526"/>
            <a:ext cx="3145384" cy="389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9: Implementing Active Directory Domain Services Sites and Replication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731220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normAutofit/>
          </a:bodyPr>
          <a:lstStyle/>
          <a:p>
            <a:pPr>
              <a:lnSpc>
                <a:spcPct val="115000"/>
              </a:lnSpc>
              <a:spcAft>
                <a:spcPts val="1083"/>
              </a:spcAft>
            </a:pPr>
            <a:r>
              <a:rPr lang="en-US" sz="1100" dirty="0">
                <a:latin typeface="Arial"/>
                <a:ea typeface="Calibri"/>
                <a:cs typeface="Segoe UI"/>
              </a:rPr>
              <a:t>Discuss how you can use the repadmin.exe and dcdiag.exe tools to monitor AD DS replication. You may want to consider showing an example of some of the commands.</a:t>
            </a:r>
            <a:endParaRPr lang="en-US" sz="1100" dirty="0">
              <a:latin typeface="Arial"/>
              <a:ea typeface="Calibri"/>
              <a:cs typeface="Times New Roman"/>
            </a:endParaRPr>
          </a:p>
          <a:p>
            <a:pPr>
              <a:lnSpc>
                <a:spcPct val="115000"/>
              </a:lnSpc>
              <a:spcAft>
                <a:spcPts val="1083"/>
              </a:spcAft>
            </a:pPr>
            <a:r>
              <a:rPr lang="en-US" sz="1100" dirty="0">
                <a:latin typeface="Arial"/>
                <a:ea typeface="Calibri"/>
                <a:cs typeface="Segoe UI"/>
              </a:rPr>
              <a:t>Other commands that you can discuss include:</a:t>
            </a:r>
            <a:endParaRPr lang="en-US" sz="1100" dirty="0">
              <a:latin typeface="Arial"/>
              <a:ea typeface="Calibri"/>
              <a:cs typeface="Times New Roman"/>
            </a:endParaRPr>
          </a:p>
          <a:p>
            <a:pPr marL="371429" indent="-371429">
              <a:lnSpc>
                <a:spcPct val="115000"/>
              </a:lnSpc>
              <a:spcAft>
                <a:spcPts val="1078"/>
              </a:spcAft>
              <a:buFont typeface="Symbol"/>
              <a:buChar char=""/>
            </a:pPr>
            <a:r>
              <a:rPr lang="en-US" sz="1100" dirty="0">
                <a:latin typeface="Arial"/>
                <a:ea typeface="Times New Roman"/>
                <a:cs typeface="Segoe UI"/>
              </a:rPr>
              <a:t>Repadmin /bind – Useful to verify that RPC is working against a domain controller.</a:t>
            </a:r>
            <a:endParaRPr lang="en-US" sz="1100" dirty="0">
              <a:latin typeface="Arial"/>
              <a:ea typeface="Times New Roman"/>
              <a:cs typeface="Times New Roman"/>
            </a:endParaRPr>
          </a:p>
          <a:p>
            <a:pPr marL="371429" indent="-371429">
              <a:lnSpc>
                <a:spcPct val="115000"/>
              </a:lnSpc>
              <a:spcAft>
                <a:spcPts val="1078"/>
              </a:spcAft>
              <a:buFont typeface="Symbol"/>
              <a:buChar char=""/>
            </a:pPr>
            <a:r>
              <a:rPr lang="en-US" sz="1100" dirty="0">
                <a:latin typeface="Arial"/>
                <a:ea typeface="Times New Roman"/>
                <a:cs typeface="Segoe UI"/>
              </a:rPr>
              <a:t>Repadmin /istg – to force the ISTG to recalculate replication.</a:t>
            </a:r>
            <a:endParaRPr lang="en-US" sz="1100" dirty="0">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4E0B1B9E-CD54-4573-BCCA-02850E62E1CB}" type="slidenum">
              <a:rPr lang="en-US" smtClean="0"/>
              <a:pPr/>
              <a:t>53</a:t>
            </a:fld>
            <a:endParaRPr lang="en-US" dirty="0"/>
          </a:p>
        </p:txBody>
      </p:sp>
      <p:sp>
        <p:nvSpPr>
          <p:cNvPr id="5" name="Rectangle 4"/>
          <p:cNvSpPr/>
          <p:nvPr/>
        </p:nvSpPr>
        <p:spPr>
          <a:xfrm>
            <a:off x="1" y="0"/>
            <a:ext cx="3145384" cy="2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20412A</a:t>
            </a:r>
          </a:p>
        </p:txBody>
      </p:sp>
      <p:sp>
        <p:nvSpPr>
          <p:cNvPr id="6" name="Rectangle 5"/>
          <p:cNvSpPr/>
          <p:nvPr/>
        </p:nvSpPr>
        <p:spPr>
          <a:xfrm>
            <a:off x="1" y="266526"/>
            <a:ext cx="3145384" cy="389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9: Implementing Active Directory Domain Services Sites and Replication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863644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r>
              <a:rPr lang="de-DE" dirty="0"/>
              <a:t>Administrator deaktivieren (Hacking-Tools schreiben RID</a:t>
            </a:r>
            <a:r>
              <a:rPr lang="de-DE" baseline="0" dirty="0"/>
              <a:t> 500 auf andere Accounts)</a:t>
            </a:r>
            <a:endParaRPr lang="de-DE" dirty="0"/>
          </a:p>
        </p:txBody>
      </p:sp>
      <p:sp>
        <p:nvSpPr>
          <p:cNvPr id="4" name="Foliennummernplatzhalter 3"/>
          <p:cNvSpPr>
            <a:spLocks noGrp="1"/>
          </p:cNvSpPr>
          <p:nvPr>
            <p:ph type="sldNum" sz="quarter" idx="10"/>
          </p:nvPr>
        </p:nvSpPr>
        <p:spPr/>
        <p:txBody>
          <a:bodyPr/>
          <a:lstStyle/>
          <a:p>
            <a:fld id="{9D6ED0ED-B585-4A04-82CE-9424F205C531}" type="slidenum">
              <a:rPr lang="de-DE" smtClean="0"/>
              <a:pPr/>
              <a:t>66</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1651766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a:latin typeface="Arial"/>
                <a:ea typeface="Calibri"/>
                <a:cs typeface="Segoe UI"/>
              </a:rPr>
              <a:t>You can use distribution groups to send messages to collections of users, but only with email applications such as Microsoft Exchange Server. Stress that distribution lists are not assigned a security identifier (SID), so they cannot be listed in discretionary access control lists (DACLs).</a:t>
            </a:r>
            <a:endParaRPr lang="en-US" sz="1100">
              <a:latin typeface="Arial"/>
              <a:ea typeface="Calibri"/>
            </a:endParaRPr>
          </a:p>
          <a:p>
            <a:r>
              <a:rPr lang="en-US" sz="1100">
                <a:latin typeface="Arial"/>
                <a:ea typeface="Calibri"/>
                <a:cs typeface="Segoe UI"/>
              </a:rPr>
              <a:t>You use security groups to assign rights and permissions to groups of users and computers. A security group is assigned a SID, which determines the permissions of a user whenever a user who is a member of a security group tries to access a network resource.</a:t>
            </a:r>
            <a:endParaRPr lang="en-US" sz="1100">
              <a:latin typeface="Arial"/>
              <a:ea typeface="Calibri"/>
            </a:endParaRPr>
          </a:p>
        </p:txBody>
      </p:sp>
      <p:sp>
        <p:nvSpPr>
          <p:cNvPr id="4" name="Slide Number Placeholder 3"/>
          <p:cNvSpPr>
            <a:spLocks noGrp="1"/>
          </p:cNvSpPr>
          <p:nvPr>
            <p:ph type="sldNum" sz="quarter" idx="10"/>
          </p:nvPr>
        </p:nvSpPr>
        <p:spPr/>
        <p:txBody>
          <a:bodyPr/>
          <a:lstStyle/>
          <a:p>
            <a:fld id="{9BAC0CC2-0EC3-4107-ACBA-F636DB90D163}" type="slidenum">
              <a:rPr lang="en-US" smtClean="0"/>
              <a:t>71</a:t>
            </a:fld>
            <a:endParaRPr lang="en-US"/>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a:solidFill>
                  <a:srgbClr val="336699"/>
                </a:solidFill>
                <a:latin typeface="Arial"/>
              </a:rPr>
              <a:t>3: Managing Active Directory Domain Services Objects</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731978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a:latin typeface="Arial"/>
                <a:ea typeface="Calibri"/>
                <a:cs typeface="Segoe UI"/>
              </a:rPr>
              <a:t>Use the table to describe group scopes. Consider drawing a diagram with several domains that shows where you can create groups, and the implications of each group scope.</a:t>
            </a:r>
            <a:endParaRPr lang="en-US" sz="1100">
              <a:latin typeface="Arial"/>
              <a:ea typeface="Calibri"/>
            </a:endParaRPr>
          </a:p>
        </p:txBody>
      </p:sp>
      <p:sp>
        <p:nvSpPr>
          <p:cNvPr id="4" name="Slide Number Placeholder 3"/>
          <p:cNvSpPr>
            <a:spLocks noGrp="1"/>
          </p:cNvSpPr>
          <p:nvPr>
            <p:ph type="sldNum" sz="quarter" idx="10"/>
          </p:nvPr>
        </p:nvSpPr>
        <p:spPr/>
        <p:txBody>
          <a:bodyPr/>
          <a:lstStyle/>
          <a:p>
            <a:fld id="{9BAC0CC2-0EC3-4107-ACBA-F636DB90D163}" type="slidenum">
              <a:rPr lang="en-US" smtClean="0"/>
              <a:t>73</a:t>
            </a:fld>
            <a:endParaRPr lang="en-US"/>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a:solidFill>
                  <a:srgbClr val="336699"/>
                </a:solidFill>
                <a:latin typeface="Arial"/>
              </a:rPr>
              <a:t>3: Managing Active Directory Domain Services Objects</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530635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r>
              <a:rPr lang="de-DE" dirty="0"/>
              <a:t>Le $</a:t>
            </a:r>
            <a:r>
              <a:rPr lang="de-DE" dirty="0" err="1"/>
              <a:t>true</a:t>
            </a:r>
            <a:endParaRPr lang="de-DE" dirty="0"/>
          </a:p>
        </p:txBody>
      </p:sp>
      <p:sp>
        <p:nvSpPr>
          <p:cNvPr id="4" name="Foliennummernplatzhalter 3"/>
          <p:cNvSpPr>
            <a:spLocks noGrp="1"/>
          </p:cNvSpPr>
          <p:nvPr>
            <p:ph type="sldNum" sz="quarter" idx="10"/>
          </p:nvPr>
        </p:nvSpPr>
        <p:spPr/>
        <p:txBody>
          <a:bodyPr/>
          <a:lstStyle/>
          <a:p>
            <a:fld id="{9D6ED0ED-B585-4A04-82CE-9424F205C531}" type="slidenum">
              <a:rPr lang="de-DE" smtClean="0"/>
              <a:pPr/>
              <a:t>75</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3582130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Explain to students that the secure channel between a computer and a domain controller is used for all communication with the domain, including authentication of a user logon to the computer. The secure channel is established when the computer authenticates to the domain by using its user name and password. Like users, computers have logon names and passwords. If the computer is unable to log on successfully, the secure channel is not established. The effect is very similar to when a user enters the wrong user name or password. In both circumstances, the user is not able to authenticate to the domain.</a:t>
            </a:r>
            <a:endParaRPr lang="en-US" sz="1100" dirty="0">
              <a:latin typeface="Arial"/>
              <a:ea typeface="Calibri"/>
            </a:endParaRPr>
          </a:p>
          <a:p>
            <a:r>
              <a:rPr lang="en-US" sz="1100" dirty="0">
                <a:latin typeface="Arial"/>
                <a:ea typeface="Calibri"/>
                <a:cs typeface="Segoe UI"/>
              </a:rPr>
              <a:t>There are several scenarios during which the secure channel can be broken. Three of them are listed on the slide. </a:t>
            </a:r>
            <a:endParaRPr lang="en-US" sz="1100" dirty="0">
              <a:latin typeface="Arial"/>
              <a:ea typeface="Calibri"/>
            </a:endParaRPr>
          </a:p>
          <a:p>
            <a:r>
              <a:rPr lang="en-US" sz="1100" dirty="0">
                <a:latin typeface="Arial"/>
                <a:ea typeface="Calibri"/>
                <a:cs typeface="Segoe UI"/>
              </a:rPr>
              <a:t>What is not listed on the slide is </a:t>
            </a:r>
            <a:r>
              <a:rPr lang="en-US" sz="1100" i="1" dirty="0">
                <a:latin typeface="Arial"/>
                <a:ea typeface="Calibri"/>
              </a:rPr>
              <a:t>Administrator errors in Active Directory</a:t>
            </a:r>
            <a:r>
              <a:rPr lang="en-US" sz="1100" dirty="0">
                <a:latin typeface="Arial"/>
                <a:ea typeface="Calibri"/>
                <a:cs typeface="Segoe UI"/>
              </a:rPr>
              <a:t>. These can include dangerous Active Directory actions, such as rolling back a domain controller that is running to a snapshot. You should mention that there are several ways for an administrator to damage AD DS (manually, automatically, intentionally, or accidentally), and damage might surface with broken secure channels.</a:t>
            </a:r>
            <a:endParaRPr lang="en-US" sz="1100" dirty="0">
              <a:latin typeface="Arial"/>
              <a:ea typeface="Calibri"/>
            </a:endParaRPr>
          </a:p>
          <a:p>
            <a:pPr>
              <a:lnSpc>
                <a:spcPts val="1408"/>
              </a:lnSpc>
              <a:spcBef>
                <a:spcPts val="975"/>
              </a:spcBef>
              <a:spcAft>
                <a:spcPts val="325"/>
              </a:spcAft>
            </a:pPr>
            <a:r>
              <a:rPr lang="en-US" sz="1100" b="1" dirty="0">
                <a:latin typeface="Arial"/>
                <a:ea typeface="Times New Roman"/>
                <a:cs typeface="Segoe UI"/>
              </a:rPr>
              <a:t>Discussion Prompt</a:t>
            </a:r>
          </a:p>
          <a:p>
            <a:r>
              <a:rPr lang="en-US" sz="1100" dirty="0">
                <a:latin typeface="Arial"/>
                <a:ea typeface="Calibri"/>
                <a:cs typeface="Segoe UI"/>
              </a:rPr>
              <a:t>Ask students:</a:t>
            </a:r>
            <a:endParaRPr lang="en-US" sz="1100" dirty="0">
              <a:latin typeface="Arial"/>
              <a:ea typeface="Calibri"/>
            </a:endParaRPr>
          </a:p>
          <a:p>
            <a:pPr marL="371429" indent="-371429">
              <a:lnSpc>
                <a:spcPct val="115000"/>
              </a:lnSpc>
              <a:spcAft>
                <a:spcPts val="1078"/>
              </a:spcAft>
              <a:buFont typeface="Symbol"/>
              <a:buChar char=""/>
            </a:pPr>
            <a:r>
              <a:rPr lang="en-US" sz="1100" dirty="0">
                <a:latin typeface="Arial"/>
                <a:ea typeface="Calibri"/>
                <a:cs typeface="Segoe UI"/>
              </a:rPr>
              <a:t>What scenarios have you encountered in which you identified that the secure channel was broken? </a:t>
            </a:r>
            <a:endParaRPr lang="en-US" sz="1100" dirty="0">
              <a:latin typeface="Arial"/>
              <a:ea typeface="Calibri"/>
            </a:endParaRPr>
          </a:p>
          <a:p>
            <a:pPr marL="371429" indent="-371429">
              <a:lnSpc>
                <a:spcPct val="115000"/>
              </a:lnSpc>
              <a:spcAft>
                <a:spcPts val="1078"/>
              </a:spcAft>
              <a:buFont typeface="Symbol"/>
              <a:buChar char=""/>
            </a:pPr>
            <a:r>
              <a:rPr lang="en-US" sz="1100" dirty="0">
                <a:latin typeface="Arial"/>
                <a:ea typeface="Calibri"/>
                <a:cs typeface="Segoe UI"/>
              </a:rPr>
              <a:t>How did you know the secure channel was broken?</a:t>
            </a:r>
            <a:endParaRPr lang="en-US" sz="1100" dirty="0">
              <a:latin typeface="Arial"/>
              <a:ea typeface="Calibri"/>
            </a:endParaRPr>
          </a:p>
          <a:p>
            <a:r>
              <a:rPr lang="en-US" sz="1100" dirty="0">
                <a:latin typeface="Arial"/>
                <a:ea typeface="Calibri"/>
                <a:cs typeface="Segoe UI"/>
              </a:rPr>
              <a:t>After students have shared their experiences, ask the question a slightly different way: </a:t>
            </a:r>
            <a:endParaRPr lang="en-US" sz="1100" dirty="0">
              <a:latin typeface="Arial"/>
              <a:ea typeface="Calibri"/>
            </a:endParaRPr>
          </a:p>
          <a:p>
            <a:pPr marL="371429" indent="-371429">
              <a:lnSpc>
                <a:spcPct val="115000"/>
              </a:lnSpc>
              <a:spcAft>
                <a:spcPts val="1078"/>
              </a:spcAft>
              <a:buFont typeface="Symbol"/>
              <a:buChar char=""/>
            </a:pPr>
            <a:r>
              <a:rPr lang="en-US" sz="1100" dirty="0">
                <a:latin typeface="Arial"/>
                <a:ea typeface="Calibri"/>
                <a:cs typeface="Segoe UI"/>
              </a:rPr>
              <a:t>What scenarios have caused you to remove a computer from the domain, and then rejoin it to the domain? </a:t>
            </a:r>
            <a:endParaRPr lang="en-US" sz="1100" dirty="0">
              <a:latin typeface="Arial"/>
              <a:ea typeface="Calibri"/>
            </a:endParaRPr>
          </a:p>
          <a:p>
            <a:pPr>
              <a:lnSpc>
                <a:spcPct val="115000"/>
              </a:lnSpc>
              <a:spcAft>
                <a:spcPts val="1078"/>
              </a:spcAft>
            </a:pPr>
            <a:r>
              <a:rPr lang="en-US" sz="1100" dirty="0">
                <a:latin typeface="Arial"/>
                <a:ea typeface="Calibri"/>
                <a:cs typeface="Segoe UI"/>
              </a:rPr>
              <a:t>This is a very common technique that administrators use to reset a secure channel. They often do not realize what they are actually doing when they remove the computer and then rejoin the domain.</a:t>
            </a:r>
            <a:endParaRPr lang="en-US" sz="1100" dirty="0">
              <a:latin typeface="Arial"/>
              <a:ea typeface="Calibri"/>
            </a:endParaRPr>
          </a:p>
          <a:p>
            <a:pPr>
              <a:lnSpc>
                <a:spcPct val="115000"/>
              </a:lnSpc>
              <a:spcAft>
                <a:spcPts val="1078"/>
              </a:spcAft>
            </a:pPr>
            <a:r>
              <a:rPr lang="en-US" sz="1100" dirty="0">
                <a:latin typeface="Arial"/>
                <a:ea typeface="Calibri"/>
                <a:cs typeface="Segoe UI"/>
              </a:rPr>
              <a:t>If students have not already mentioned the logon message that states, “The trust relationship between the workstation and the primary domain failed,” ask the students:</a:t>
            </a:r>
            <a:endParaRPr lang="en-US" sz="1100" dirty="0">
              <a:latin typeface="Arial"/>
              <a:ea typeface="Calibri"/>
            </a:endParaRPr>
          </a:p>
          <a:p>
            <a:pPr marL="371429" indent="-371429">
              <a:lnSpc>
                <a:spcPct val="115000"/>
              </a:lnSpc>
              <a:spcAft>
                <a:spcPts val="1078"/>
              </a:spcAft>
              <a:buFont typeface="Symbol"/>
              <a:buChar char=""/>
            </a:pPr>
            <a:r>
              <a:rPr lang="en-US" sz="1100" dirty="0">
                <a:latin typeface="Arial"/>
                <a:ea typeface="Calibri"/>
                <a:cs typeface="Segoe UI"/>
              </a:rPr>
              <a:t>Have you ever tried to log on to the domain and received a message telling you that the computer could not talk to the domain? What messages did you receive?</a:t>
            </a:r>
            <a:endParaRPr lang="en-US" sz="1100" dirty="0">
              <a:latin typeface="Arial"/>
              <a:ea typeface="Calibri"/>
            </a:endParaRPr>
          </a:p>
          <a:p>
            <a:r>
              <a:rPr lang="en-US" sz="1100" dirty="0">
                <a:latin typeface="Arial"/>
                <a:ea typeface="Calibri"/>
                <a:cs typeface="Segoe UI"/>
              </a:rPr>
              <a:t>Help students delineate messages such as “A domain controller is not available,” which is typically the result of networking connectivity problems, from messages that mention trust with the domain or otherwise indicate problems with the secure channel.</a:t>
            </a:r>
            <a:endParaRPr lang="en-US" sz="1100" dirty="0">
              <a:latin typeface="Arial"/>
              <a:ea typeface="Calibri"/>
            </a:endParaRPr>
          </a:p>
          <a:p>
            <a:r>
              <a:rPr lang="en-US" sz="1100" dirty="0">
                <a:latin typeface="Arial"/>
                <a:ea typeface="Calibri"/>
                <a:cs typeface="Segoe UI"/>
              </a:rPr>
              <a:t>With these setups, move on to the next slide.</a:t>
            </a:r>
            <a:endParaRPr lang="en-US" sz="1100" dirty="0">
              <a:latin typeface="Arial"/>
              <a:ea typeface="Calibri"/>
            </a:endParaRPr>
          </a:p>
        </p:txBody>
      </p:sp>
      <p:sp>
        <p:nvSpPr>
          <p:cNvPr id="4" name="Slide Number Placeholder 3"/>
          <p:cNvSpPr>
            <a:spLocks noGrp="1"/>
          </p:cNvSpPr>
          <p:nvPr>
            <p:ph type="sldNum" sz="quarter" idx="10"/>
          </p:nvPr>
        </p:nvSpPr>
        <p:spPr/>
        <p:txBody>
          <a:bodyPr/>
          <a:lstStyle/>
          <a:p>
            <a:fld id="{9BAC0CC2-0EC3-4107-ACBA-F636DB90D163}" type="slidenum">
              <a:rPr lang="en-US" smtClean="0"/>
              <a:t>80</a:t>
            </a:fld>
            <a:endParaRPr lang="en-US"/>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a:solidFill>
                  <a:srgbClr val="336699"/>
                </a:solidFill>
                <a:latin typeface="Arial"/>
              </a:rPr>
              <a:t>3: Managing Active Directory Domain Services Objects</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879561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a:latin typeface="Arial"/>
                <a:ea typeface="Calibri"/>
                <a:cs typeface="Segoe UI"/>
              </a:rPr>
              <a:t>A </a:t>
            </a:r>
            <a:r>
              <a:rPr lang="en-US" sz="1100" i="1">
                <a:latin typeface="Arial"/>
                <a:ea typeface="Calibri"/>
              </a:rPr>
              <a:t>broken</a:t>
            </a:r>
            <a:r>
              <a:rPr lang="en-US" sz="1100">
                <a:latin typeface="Arial"/>
                <a:ea typeface="Calibri"/>
                <a:cs typeface="Segoe UI"/>
              </a:rPr>
              <a:t> computer account manifests itself with a variety of symptoms, error messages, and event-log entries. The slide shows one of the most common problems that appears to end users, and that generates help-desk calls.</a:t>
            </a:r>
            <a:endParaRPr lang="en-US" sz="1100">
              <a:latin typeface="Arial"/>
              <a:ea typeface="Calibri"/>
            </a:endParaRPr>
          </a:p>
          <a:p>
            <a:r>
              <a:rPr lang="en-US" sz="1100">
                <a:latin typeface="Arial"/>
                <a:ea typeface="Calibri"/>
                <a:cs typeface="Segoe UI"/>
              </a:rPr>
              <a:t>Mention that a user might be able to log on to a machine with a broken secure channel using cached credentials, but will experience other strange behavior, because authentication cannot use Kerberos version 5 protocol without a functioning secure channel.</a:t>
            </a:r>
            <a:endParaRPr lang="en-US" sz="1100">
              <a:latin typeface="Arial"/>
              <a:ea typeface="Calibri"/>
            </a:endParaRPr>
          </a:p>
          <a:p>
            <a:r>
              <a:rPr lang="en-US" sz="1100">
                <a:latin typeface="Arial"/>
                <a:ea typeface="Calibri"/>
                <a:cs typeface="Segoe UI"/>
              </a:rPr>
              <a:t>Because </a:t>
            </a:r>
            <a:r>
              <a:rPr lang="en-US" sz="1100" b="1">
                <a:latin typeface="Arial"/>
                <a:ea typeface="Calibri"/>
              </a:rPr>
              <a:t>NLTest</a:t>
            </a:r>
            <a:r>
              <a:rPr lang="en-US" sz="1100">
                <a:latin typeface="Arial"/>
                <a:ea typeface="Calibri"/>
                <a:cs typeface="Segoe UI"/>
              </a:rPr>
              <a:t> and </a:t>
            </a:r>
            <a:r>
              <a:rPr lang="en-US" sz="1100" b="1">
                <a:latin typeface="Arial"/>
                <a:ea typeface="Calibri"/>
              </a:rPr>
              <a:t>NetDom</a:t>
            </a:r>
            <a:r>
              <a:rPr lang="en-US" sz="1100">
                <a:latin typeface="Arial"/>
                <a:ea typeface="Calibri"/>
                <a:cs typeface="Segoe UI"/>
              </a:rPr>
              <a:t> reset the secure channel without requiring a reboot, you should try those commands first. Only if you are not successful should you use the Reset Account command or DSMod to reset the computer account.</a:t>
            </a:r>
            <a:endParaRPr lang="en-US" sz="1100">
              <a:latin typeface="Arial"/>
              <a:ea typeface="Calibri"/>
            </a:endParaRPr>
          </a:p>
          <a:p>
            <a:r>
              <a:rPr lang="en-US" sz="1100">
                <a:latin typeface="Arial"/>
                <a:ea typeface="Calibri"/>
                <a:cs typeface="Segoe UI"/>
              </a:rPr>
              <a:t>Resetting the secure channel requires the Reset Password permission on the computer object.</a:t>
            </a:r>
            <a:endParaRPr lang="en-US" sz="1100">
              <a:latin typeface="Arial"/>
              <a:ea typeface="Calibri"/>
            </a:endParaRPr>
          </a:p>
        </p:txBody>
      </p:sp>
      <p:sp>
        <p:nvSpPr>
          <p:cNvPr id="4" name="Slide Number Placeholder 3"/>
          <p:cNvSpPr>
            <a:spLocks noGrp="1"/>
          </p:cNvSpPr>
          <p:nvPr>
            <p:ph type="sldNum" sz="quarter" idx="10"/>
          </p:nvPr>
        </p:nvSpPr>
        <p:spPr/>
        <p:txBody>
          <a:bodyPr/>
          <a:lstStyle/>
          <a:p>
            <a:fld id="{9BAC0CC2-0EC3-4107-ACBA-F636DB90D163}" type="slidenum">
              <a:rPr lang="en-US" smtClean="0"/>
              <a:t>81</a:t>
            </a:fld>
            <a:endParaRPr lang="en-US"/>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a:solidFill>
                  <a:srgbClr val="336699"/>
                </a:solidFill>
                <a:latin typeface="Arial"/>
              </a:rPr>
              <a:t>3: Managing Active Directory Domain Services Objects</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350067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r>
              <a:rPr lang="en-US">
                <a:latin typeface="Arial" panose="020B0604020202020204" pitchFamily="34" charset="0"/>
              </a:rPr>
              <a:t>Kurs 6856A</a:t>
            </a:r>
          </a:p>
        </p:txBody>
      </p:sp>
      <p:sp>
        <p:nvSpPr>
          <p:cNvPr id="389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r"/>
            <a:r>
              <a:rPr lang="en-US" b="0">
                <a:latin typeface="Arial" panose="020B0604020202020204" pitchFamily="34" charset="0"/>
              </a:rPr>
              <a:t>4</a:t>
            </a:r>
          </a:p>
        </p:txBody>
      </p:sp>
      <p:sp>
        <p:nvSpPr>
          <p:cNvPr id="38917" name="Rectangle 2"/>
          <p:cNvSpPr>
            <a:spLocks noGrp="1" noRot="1" noChangeAspect="1" noChangeArrowheads="1" noTextEdit="1"/>
          </p:cNvSpPr>
          <p:nvPr>
            <p:ph type="sldImg"/>
          </p:nvPr>
        </p:nvSpPr>
        <p:spPr>
          <a:ln/>
        </p:spPr>
      </p:sp>
      <p:sp>
        <p:nvSpPr>
          <p:cNvPr id="38918" name="Rectangle 3"/>
          <p:cNvSpPr>
            <a:spLocks noGrp="1" noChangeArrowheads="1"/>
          </p:cNvSpPr>
          <p:nvPr>
            <p:ph type="body" idx="1"/>
          </p:nvPr>
        </p:nvSpPr>
        <p:spPr>
          <a:xfrm>
            <a:off x="314325" y="2230438"/>
            <a:ext cx="62865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t>Erklären Sie, dass ein Verzeichnisdienst ähnlich wie ein Telefonbuch verwendet werden kann. Besprechen Sie anschließend den Unterschied zwischen einem zentralen Verzeichnis und Objekten, die im gesamten Netzwerk verstreut sind.</a:t>
            </a:r>
            <a:r>
              <a:rPr lang="en-US"/>
              <a:t> </a:t>
            </a:r>
          </a:p>
          <a:p>
            <a:pPr eaLnBrk="1" hangingPunct="1"/>
            <a:endParaRPr lang="en-US"/>
          </a:p>
          <a:p>
            <a:pPr eaLnBrk="1" hangingPunct="1"/>
            <a:r>
              <a:rPr lang="en-US" b="1"/>
              <a:t>Verweise</a:t>
            </a:r>
            <a:endParaRPr lang="en-US"/>
          </a:p>
          <a:p>
            <a:r>
              <a:rPr lang="de-DE"/>
              <a:t>Deciding Between Workgroups and Domains (Entscheiden zwischen Arbeitsgruppen und Domänen): </a:t>
            </a:r>
            <a:r>
              <a:rPr lang="de-DE" b="1"/>
              <a:t>http://technet2.microsoft.com/windowsserver/en/library/2ab981c1-7227-429a-b9cb-89babb8976511033.mspx?mfr=true </a:t>
            </a:r>
            <a:r>
              <a:rPr lang="de-DE"/>
              <a:t>(Website möglicherweise nur in englischer Sprache verfügbar)</a:t>
            </a:r>
            <a:endParaRPr lang="en-US"/>
          </a:p>
          <a:p>
            <a:pPr eaLnBrk="1" hangingPunct="1"/>
            <a:endParaRPr lang="en-US"/>
          </a:p>
        </p:txBody>
      </p:sp>
      <p:sp>
        <p:nvSpPr>
          <p:cNvPr id="38923" name="Rectangle 2"/>
          <p:cNvSpPr txBox="1">
            <a:spLocks noGrp="1" noChangeArrowheads="1"/>
          </p:cNvSpPr>
          <p:nvPr/>
        </p:nvSpPr>
        <p:spPr bwMode="auto">
          <a:xfrm>
            <a:off x="0" y="238125"/>
            <a:ext cx="37401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eaLnBrk="1" hangingPunct="1"/>
            <a:r>
              <a:rPr lang="de-DE" sz="1200">
                <a:solidFill>
                  <a:srgbClr val="336699"/>
                </a:solidFill>
                <a:latin typeface="Arial" panose="020B0604020202020204" pitchFamily="34" charset="0"/>
              </a:rPr>
              <a:t>Unterrichtseinheit 1: Einführung in Windows Server 2008 Active Directory-Rollen</a:t>
            </a:r>
            <a:endParaRPr lang="en-US" sz="1200">
              <a:solidFill>
                <a:srgbClr val="336699"/>
              </a:solidFill>
              <a:latin typeface="Arial" panose="020B0604020202020204" pitchFamily="34" charset="0"/>
            </a:endParaRPr>
          </a:p>
        </p:txBody>
      </p:sp>
    </p:spTree>
    <p:extLst>
      <p:ext uri="{BB962C8B-B14F-4D97-AF65-F5344CB8AC3E}">
        <p14:creationId xmlns:p14="http://schemas.microsoft.com/office/powerpoint/2010/main" val="10883732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r>
              <a:rPr lang="de-DE" dirty="0"/>
              <a:t>Neues Attribut</a:t>
            </a:r>
            <a:r>
              <a:rPr lang="de-DE" baseline="0" dirty="0"/>
              <a:t> ist nicht in GUI sichtbar, über Ansicht / Erweiterte Features kann man in den Objekten den Reiter „Attribut-Editor“ sichtbar machen</a:t>
            </a:r>
            <a:endParaRPr lang="de-DE" dirty="0"/>
          </a:p>
        </p:txBody>
      </p:sp>
      <p:sp>
        <p:nvSpPr>
          <p:cNvPr id="4" name="Foliennummernplatzhalter 3"/>
          <p:cNvSpPr>
            <a:spLocks noGrp="1"/>
          </p:cNvSpPr>
          <p:nvPr>
            <p:ph type="sldNum" sz="quarter" idx="10"/>
          </p:nvPr>
        </p:nvSpPr>
        <p:spPr/>
        <p:txBody>
          <a:bodyPr/>
          <a:lstStyle/>
          <a:p>
            <a:fld id="{9D6ED0ED-B585-4A04-82CE-9424F205C531}" type="slidenum">
              <a:rPr lang="de-DE" smtClean="0"/>
              <a:pPr/>
              <a:t>86</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3466864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r>
              <a:rPr lang="de-DE" dirty="0"/>
              <a:t>Transitiv: A-&gt;B,</a:t>
            </a:r>
            <a:r>
              <a:rPr lang="de-DE" baseline="0" dirty="0"/>
              <a:t> B-&gt;C </a:t>
            </a:r>
            <a:r>
              <a:rPr lang="de-DE" baseline="0" dirty="0">
                <a:sym typeface="Wingdings" pitchFamily="2" charset="2"/>
              </a:rPr>
              <a:t> A-&gt;C</a:t>
            </a:r>
          </a:p>
          <a:p>
            <a:r>
              <a:rPr lang="de-DE" baseline="0" dirty="0">
                <a:sym typeface="Wingdings" pitchFamily="2" charset="2"/>
              </a:rPr>
              <a:t>Vertrauensstellungen zwischen 2 oder 3 Userdomains aufbauen, vorher DNS sicherstellen</a:t>
            </a:r>
          </a:p>
        </p:txBody>
      </p:sp>
      <p:sp>
        <p:nvSpPr>
          <p:cNvPr id="4" name="Foliennummernplatzhalter 3"/>
          <p:cNvSpPr>
            <a:spLocks noGrp="1"/>
          </p:cNvSpPr>
          <p:nvPr>
            <p:ph type="sldNum" sz="quarter" idx="10"/>
          </p:nvPr>
        </p:nvSpPr>
        <p:spPr/>
        <p:txBody>
          <a:bodyPr/>
          <a:lstStyle/>
          <a:p>
            <a:fld id="{9D6ED0ED-B585-4A04-82CE-9424F205C531}" type="slidenum">
              <a:rPr lang="de-DE" smtClean="0"/>
              <a:pPr/>
              <a:t>88</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4002369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pPr>
              <a:lnSpc>
                <a:spcPct val="115000"/>
              </a:lnSpc>
              <a:spcAft>
                <a:spcPts val="1083"/>
              </a:spcAft>
            </a:pPr>
            <a:r>
              <a:rPr lang="en-CA" sz="1100" dirty="0">
                <a:latin typeface="Arial"/>
                <a:ea typeface="Calibri"/>
                <a:cs typeface="Segoe UI"/>
              </a:rPr>
              <a:t>You may want to draw a diagram adding domains and trusts and use it to describe each of the trust types as you proceed. Do not go into details about shortcut trusts at this stage, because this will be discussed in the next topic. Forest trusts have a separate section as well.</a:t>
            </a:r>
            <a:endParaRPr lang="en-CA" sz="11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88CA5886-EC88-446B-8748-9B05F9F24354}" type="slidenum">
              <a:rPr lang="en-CA" smtClean="0"/>
              <a:t>89</a:t>
            </a:fld>
            <a:endParaRPr lang="en-CA"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CA" sz="1300" b="1" dirty="0">
                <a:solidFill>
                  <a:srgbClr val="000000"/>
                </a:solidFill>
                <a:latin typeface="Arial"/>
              </a:rPr>
              <a:t>20412A</a:t>
            </a:r>
          </a:p>
        </p:txBody>
      </p:sp>
      <p:sp>
        <p:nvSpPr>
          <p:cNvPr id="6" name="Rectangle 5"/>
          <p:cNvSpPr/>
          <p:nvPr/>
        </p:nvSpPr>
        <p:spPr>
          <a:xfrm>
            <a:off x="1" y="315265"/>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CA" sz="1300" b="1" dirty="0">
                <a:solidFill>
                  <a:srgbClr val="336699"/>
                </a:solidFill>
                <a:latin typeface="Arial"/>
              </a:rPr>
              <a:t>8: Implementing Distributed Active Directory Domain Services Deployments</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186965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pPr>
              <a:lnSpc>
                <a:spcPct val="115000"/>
              </a:lnSpc>
              <a:spcAft>
                <a:spcPts val="1083"/>
              </a:spcAft>
            </a:pPr>
            <a:r>
              <a:rPr lang="en-CA" sz="1100" dirty="0">
                <a:latin typeface="Arial"/>
                <a:ea typeface="Calibri"/>
                <a:cs typeface="Segoe UI"/>
              </a:rPr>
              <a:t>This is a build slide. Your commentary could follow these lines:</a:t>
            </a:r>
            <a:endParaRPr lang="en-CA" sz="1100" dirty="0">
              <a:latin typeface="Arial"/>
              <a:ea typeface="Calibri"/>
              <a:cs typeface="Times New Roman"/>
            </a:endParaRPr>
          </a:p>
          <a:p>
            <a:pPr marL="371429" indent="-371429">
              <a:lnSpc>
                <a:spcPct val="115000"/>
              </a:lnSpc>
              <a:spcAft>
                <a:spcPts val="1078"/>
              </a:spcAft>
              <a:buFont typeface="+mj-lt"/>
              <a:buAutoNum type="arabicParenR"/>
            </a:pPr>
            <a:r>
              <a:rPr lang="en-US" sz="1100" dirty="0">
                <a:solidFill>
                  <a:srgbClr val="000000"/>
                </a:solidFill>
                <a:latin typeface="Arial"/>
                <a:ea typeface="Times New Roman"/>
                <a:cs typeface="Segoe UI"/>
              </a:rPr>
              <a:t>The AD DS environment consists of two AD DS forests: adatum.com, and fabrikam.net. The two child domains, EU.adatum.com and ESP.fabrikam.net, are physically located in the same city in Spain, EU. There is frequent resource sharing between these two AD DS domains. The parent AD DS domains, Adatum.com and Fabrikam.net exist in North American cities. Although there are transitive trust relationships between all the AD DS domains in the AD DS forest, there is no direct authentication link between eu.adatum.com and esp.fabrikam.net. The slides show the authentication process that is required when a user from client computer CL1 wishes to access a file on file server D.</a:t>
            </a:r>
            <a:endParaRPr lang="en-CA" sz="1100" dirty="0">
              <a:latin typeface="Arial"/>
              <a:ea typeface="Times New Roman"/>
              <a:cs typeface="Times New Roman"/>
            </a:endParaRPr>
          </a:p>
          <a:p>
            <a:pPr marL="371429" indent="-371429">
              <a:lnSpc>
                <a:spcPct val="115000"/>
              </a:lnSpc>
              <a:spcAft>
                <a:spcPts val="1078"/>
              </a:spcAft>
              <a:buFont typeface="+mj-lt"/>
              <a:buAutoNum type="arabicParenR"/>
            </a:pPr>
            <a:r>
              <a:rPr lang="en-US" sz="1100" dirty="0">
                <a:solidFill>
                  <a:srgbClr val="000000"/>
                </a:solidFill>
                <a:latin typeface="Arial"/>
                <a:ea typeface="Times New Roman"/>
                <a:cs typeface="Segoe UI"/>
              </a:rPr>
              <a:t>CL1 contacts the local AD DS domain controller (1) and requests a ticket to contact the AD DS domain controller next in line (2). This AD DS domain controller returns a ticket to allow CL1 to contact the AD DS domain controller (3), in fabrikam.net. AD DS domain controller (3) returns a ticket that allows CL1 to request a ticket from the AD DS domain controller (4) in ESP.fabrikam.net. At last, CL1 uses the ticket issued by (4) to contact the file server (D).</a:t>
            </a:r>
            <a:endParaRPr lang="en-CA" sz="1100" dirty="0">
              <a:latin typeface="Arial"/>
              <a:ea typeface="Times New Roman"/>
              <a:cs typeface="Times New Roman"/>
            </a:endParaRPr>
          </a:p>
          <a:p>
            <a:pPr marL="371429" indent="-371429">
              <a:lnSpc>
                <a:spcPct val="115000"/>
              </a:lnSpc>
              <a:spcAft>
                <a:spcPts val="1078"/>
              </a:spcAft>
              <a:buFont typeface="+mj-lt"/>
              <a:buAutoNum type="arabicParenR"/>
            </a:pPr>
            <a:r>
              <a:rPr lang="en-US" sz="1100" dirty="0">
                <a:solidFill>
                  <a:srgbClr val="000000"/>
                </a:solidFill>
                <a:latin typeface="Arial"/>
                <a:ea typeface="Times New Roman"/>
                <a:cs typeface="Segoe UI"/>
              </a:rPr>
              <a:t>Next we see what happens when a shortcut trust is established between ESP.fabrikam.net and EU.adatum.com. Now that CL1 has received a ticket from the local AD DS domain controller (1), it can contact the AD DS domain controller (4) in the ESP.fabrikam.net AD DS domain, and then receives a ticket to access the file server (D).</a:t>
            </a:r>
            <a:endParaRPr lang="en-CA" sz="1100" dirty="0">
              <a:latin typeface="Arial"/>
              <a:ea typeface="Times New Roman"/>
              <a:cs typeface="Times New Roman"/>
            </a:endParaRPr>
          </a:p>
          <a:p>
            <a:pPr>
              <a:lnSpc>
                <a:spcPct val="115000"/>
              </a:lnSpc>
              <a:spcAft>
                <a:spcPts val="1083"/>
              </a:spcAft>
            </a:pPr>
            <a:r>
              <a:rPr lang="en-CA" sz="1100" dirty="0">
                <a:latin typeface="Arial"/>
                <a:ea typeface="Calibri"/>
                <a:cs typeface="Segoe UI"/>
              </a:rPr>
              <a:t>In this scenario, without the shortcut trust in place, several communications will have to travel to North America and back. The network link may not be fast or 100 percent reliable, or it could be expensive. Therefore, the shortcut trust improves performance in more than one way.</a:t>
            </a:r>
            <a:endParaRPr lang="en-CA" sz="11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88CA5886-EC88-446B-8748-9B05F9F24354}" type="slidenum">
              <a:rPr lang="en-CA" smtClean="0"/>
              <a:t>90</a:t>
            </a:fld>
            <a:endParaRPr lang="en-CA"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CA" sz="1300" b="1" dirty="0">
                <a:solidFill>
                  <a:srgbClr val="000000"/>
                </a:solidFill>
                <a:latin typeface="Arial"/>
              </a:rPr>
              <a:t>20412A</a:t>
            </a:r>
          </a:p>
        </p:txBody>
      </p:sp>
      <p:sp>
        <p:nvSpPr>
          <p:cNvPr id="6" name="Rectangle 5"/>
          <p:cNvSpPr/>
          <p:nvPr/>
        </p:nvSpPr>
        <p:spPr>
          <a:xfrm>
            <a:off x="1" y="315265"/>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CA" sz="1300" b="1" dirty="0">
                <a:solidFill>
                  <a:srgbClr val="336699"/>
                </a:solidFill>
                <a:latin typeface="Arial"/>
              </a:rPr>
              <a:t>8: Implementing Distributed Active Directory Domain Services Deployments</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30142345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92188" y="768350"/>
            <a:ext cx="5114925" cy="3836988"/>
          </a:xfrm>
        </p:spPr>
      </p:sp>
      <p:sp>
        <p:nvSpPr>
          <p:cNvPr id="3" name="Notizenplatzhalter 2"/>
          <p:cNvSpPr>
            <a:spLocks noGrp="1"/>
          </p:cNvSpPr>
          <p:nvPr>
            <p:ph type="body" idx="1"/>
          </p:nvPr>
        </p:nvSpPr>
        <p:spPr/>
        <p:txBody>
          <a:bodyPr/>
          <a:lstStyle/>
          <a:p>
            <a:r>
              <a:rPr lang="de-DE" dirty="0"/>
              <a:t>Hinweis auf Kennwortrichtlinien (u.a. </a:t>
            </a:r>
            <a:r>
              <a:rPr lang="de-DE"/>
              <a:t>minimales Kennwortalter)</a:t>
            </a:r>
          </a:p>
        </p:txBody>
      </p:sp>
      <p:sp>
        <p:nvSpPr>
          <p:cNvPr id="4" name="Foliennummernplatzhalter 3"/>
          <p:cNvSpPr>
            <a:spLocks noGrp="1"/>
          </p:cNvSpPr>
          <p:nvPr>
            <p:ph type="sldNum" sz="quarter" idx="10"/>
          </p:nvPr>
        </p:nvSpPr>
        <p:spPr/>
        <p:txBody>
          <a:bodyPr/>
          <a:lstStyle/>
          <a:p>
            <a:fld id="{9D6ED0ED-B585-4A04-82CE-9424F205C531}" type="slidenum">
              <a:rPr lang="de-DE" smtClean="0"/>
              <a:pPr/>
              <a:t>110</a:t>
            </a:fld>
            <a:endParaRPr lang="de-DE"/>
          </a:p>
        </p:txBody>
      </p:sp>
      <p:sp>
        <p:nvSpPr>
          <p:cNvPr id="5" name="Footer Placeholder 4"/>
          <p:cNvSpPr>
            <a:spLocks noGrp="1"/>
          </p:cNvSpPr>
          <p:nvPr>
            <p:ph type="ftr" sz="quarter" idx="11"/>
          </p:nvPr>
        </p:nvSpPr>
        <p:spPr/>
        <p:txBody>
          <a:bodyPr/>
          <a:lstStyle/>
          <a:p>
            <a:r>
              <a:rPr lang="de-DE"/>
              <a:t>(c) Haiko Hertes - ppedv AG</a:t>
            </a:r>
          </a:p>
        </p:txBody>
      </p:sp>
      <p:sp>
        <p:nvSpPr>
          <p:cNvPr id="6" name="Header Placeholder 5"/>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595463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normAutofit/>
          </a:bodyPr>
          <a:lstStyle/>
          <a:p>
            <a:pPr>
              <a:lnSpc>
                <a:spcPct val="115000"/>
              </a:lnSpc>
              <a:spcAft>
                <a:spcPts val="1083"/>
              </a:spcAft>
            </a:pPr>
            <a:r>
              <a:rPr lang="en-US" sz="1100" dirty="0">
                <a:latin typeface="Arial"/>
                <a:ea typeface="Calibri"/>
                <a:cs typeface="Segoe UI"/>
              </a:rPr>
              <a:t>This slide illustrates the generic Group Policy application order. You can use it to enforce the L-S-D-OU  acronym. </a:t>
            </a:r>
            <a:endParaRPr lang="en-US" sz="11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8DE2660B-D9BF-4219-BF61-5DA575384793}" type="slidenum">
              <a:rPr lang="en-US" smtClean="0"/>
              <a:pPr/>
              <a:t>112</a:t>
            </a:fld>
            <a:endParaRPr lang="en-US" dirty="0"/>
          </a:p>
        </p:txBody>
      </p:sp>
      <p:sp>
        <p:nvSpPr>
          <p:cNvPr id="5" name="Rectangle 4"/>
          <p:cNvSpPr/>
          <p:nvPr/>
        </p:nvSpPr>
        <p:spPr>
          <a:xfrm>
            <a:off x="1" y="0"/>
            <a:ext cx="3145384" cy="2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20411A</a:t>
            </a:r>
          </a:p>
        </p:txBody>
      </p:sp>
      <p:sp>
        <p:nvSpPr>
          <p:cNvPr id="6" name="Rectangle 5"/>
          <p:cNvSpPr/>
          <p:nvPr/>
        </p:nvSpPr>
        <p:spPr>
          <a:xfrm>
            <a:off x="1" y="266526"/>
            <a:ext cx="3145384" cy="389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1: Implementing a Group Policy Infrastructure</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3481451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normAutofit/>
          </a:bodyPr>
          <a:lstStyle/>
          <a:p>
            <a:pPr>
              <a:lnSpc>
                <a:spcPct val="115000"/>
              </a:lnSpc>
              <a:spcAft>
                <a:spcPts val="1083"/>
              </a:spcAft>
            </a:pPr>
            <a:r>
              <a:rPr lang="en-US" sz="1100" dirty="0">
                <a:latin typeface="Arial"/>
                <a:ea typeface="Calibri"/>
                <a:cs typeface="Segoe UI"/>
              </a:rPr>
              <a:t>Discuss the requirements for implementing Dynamic Access Control.</a:t>
            </a:r>
            <a:endParaRPr lang="en-US" sz="11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69CA6506-5223-45E7-9584-B90F0C93B3BE}" type="slidenum">
              <a:rPr lang="en-US" smtClean="0"/>
              <a:pPr/>
              <a:t>125</a:t>
            </a:fld>
            <a:endParaRPr lang="en-US" dirty="0"/>
          </a:p>
        </p:txBody>
      </p:sp>
      <p:sp>
        <p:nvSpPr>
          <p:cNvPr id="5" name="Rectangle 4"/>
          <p:cNvSpPr/>
          <p:nvPr/>
        </p:nvSpPr>
        <p:spPr>
          <a:xfrm>
            <a:off x="1" y="0"/>
            <a:ext cx="3145384" cy="2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20412A</a:t>
            </a:r>
          </a:p>
        </p:txBody>
      </p:sp>
      <p:sp>
        <p:nvSpPr>
          <p:cNvPr id="6" name="Rectangle 5"/>
          <p:cNvSpPr/>
          <p:nvPr/>
        </p:nvSpPr>
        <p:spPr>
          <a:xfrm>
            <a:off x="1" y="266526"/>
            <a:ext cx="3145384" cy="389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3: Implementing Dynamic Access Control</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609364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normAutofit/>
          </a:bodyPr>
          <a:lstStyle/>
          <a:p>
            <a:pPr>
              <a:lnSpc>
                <a:spcPct val="115000"/>
              </a:lnSpc>
              <a:spcAft>
                <a:spcPts val="1083"/>
              </a:spcAft>
            </a:pPr>
            <a:r>
              <a:rPr lang="en-US" sz="1100" dirty="0">
                <a:latin typeface="Arial"/>
                <a:ea typeface="Calibri"/>
                <a:cs typeface="Segoe UI"/>
              </a:rPr>
              <a:t>Explain how to enable support for Dynamic Access Control in AD DS. If possible, you can demonstrate how to do this. Discuss each available option, and when to use them.</a:t>
            </a:r>
            <a:endParaRPr lang="en-US" sz="11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69CA6506-5223-45E7-9584-B90F0C93B3BE}" type="slidenum">
              <a:rPr lang="en-US" smtClean="0"/>
              <a:pPr/>
              <a:t>126</a:t>
            </a:fld>
            <a:endParaRPr lang="en-US" dirty="0"/>
          </a:p>
        </p:txBody>
      </p:sp>
      <p:sp>
        <p:nvSpPr>
          <p:cNvPr id="5" name="Rectangle 4"/>
          <p:cNvSpPr/>
          <p:nvPr/>
        </p:nvSpPr>
        <p:spPr>
          <a:xfrm>
            <a:off x="1" y="0"/>
            <a:ext cx="3145384" cy="2487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20412A</a:t>
            </a:r>
          </a:p>
        </p:txBody>
      </p:sp>
      <p:sp>
        <p:nvSpPr>
          <p:cNvPr id="6" name="Rectangle 5"/>
          <p:cNvSpPr/>
          <p:nvPr/>
        </p:nvSpPr>
        <p:spPr>
          <a:xfrm>
            <a:off x="1" y="266526"/>
            <a:ext cx="3145384" cy="389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3: Implementing Dynamic Access Control</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383405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Explain to students that they can use </a:t>
            </a:r>
            <a:r>
              <a:rPr lang="en-US" sz="1100" b="1" dirty="0">
                <a:latin typeface="Arial"/>
                <a:ea typeface="Calibri"/>
              </a:rPr>
              <a:t>csvde</a:t>
            </a:r>
            <a:r>
              <a:rPr lang="en-US" sz="1100" dirty="0">
                <a:latin typeface="Arial"/>
                <a:ea typeface="Calibri"/>
                <a:cs typeface="Segoe UI"/>
              </a:rPr>
              <a:t> to create or export Active Directory</a:t>
            </a:r>
            <a:r>
              <a:rPr lang="en-US" sz="1100" baseline="30000" dirty="0">
                <a:latin typeface="Arial"/>
                <a:ea typeface="Calibri"/>
                <a:cs typeface="Segoe UI"/>
              </a:rPr>
              <a:t>®</a:t>
            </a:r>
            <a:r>
              <a:rPr lang="en-US" sz="1100" dirty="0">
                <a:latin typeface="Arial"/>
                <a:ea typeface="Calibri"/>
                <a:cs typeface="Segoe UI"/>
              </a:rPr>
              <a:t> Domain Services AD DS objects. However, they cannot use </a:t>
            </a:r>
            <a:r>
              <a:rPr lang="en-US" sz="1100" b="1" dirty="0">
                <a:latin typeface="Arial"/>
                <a:ea typeface="Calibri"/>
              </a:rPr>
              <a:t>csvde</a:t>
            </a:r>
            <a:r>
              <a:rPr lang="en-US" sz="1100" dirty="0">
                <a:latin typeface="Arial"/>
                <a:ea typeface="Calibri"/>
                <a:cs typeface="Segoe UI"/>
              </a:rPr>
              <a:t> to modify or delete existing objects. Point out that when you export objects without specifying which attributes to include, all attributes are included. You can use the resulting header row to identify the Lightweight Directory Access Protocol (LDAP) names of specific attributes that you want to include in a .csv file. In most organization, </a:t>
            </a:r>
            <a:r>
              <a:rPr lang="en-US" sz="1100" b="1" dirty="0">
                <a:latin typeface="Arial"/>
                <a:ea typeface="Calibri"/>
              </a:rPr>
              <a:t>csvde</a:t>
            </a:r>
            <a:r>
              <a:rPr lang="en-US" sz="1100" dirty="0">
                <a:latin typeface="Arial"/>
                <a:ea typeface="Calibri"/>
                <a:cs typeface="Segoe UI"/>
              </a:rPr>
              <a:t> is used primarily to export data.</a:t>
            </a:r>
            <a:endParaRPr lang="en-US" sz="1100" dirty="0">
              <a:latin typeface="Arial"/>
              <a:ea typeface="Calibri"/>
            </a:endParaRPr>
          </a:p>
          <a:p>
            <a:r>
              <a:rPr lang="en-US" sz="1100" dirty="0">
                <a:latin typeface="Arial"/>
                <a:ea typeface="Calibri"/>
                <a:cs typeface="Segoe UI"/>
              </a:rPr>
              <a:t>Consider performing an export with </a:t>
            </a:r>
            <a:r>
              <a:rPr lang="en-US" sz="1100" b="1" dirty="0">
                <a:latin typeface="Arial"/>
                <a:ea typeface="Calibri"/>
              </a:rPr>
              <a:t>csvde</a:t>
            </a:r>
            <a:r>
              <a:rPr lang="en-US" sz="1100" dirty="0">
                <a:latin typeface="Arial"/>
                <a:ea typeface="Calibri"/>
                <a:cs typeface="Segoe UI"/>
              </a:rPr>
              <a:t> and reviewing the contents of the .csv file.</a:t>
            </a:r>
            <a:endParaRPr lang="en-US" sz="1100" dirty="0">
              <a:latin typeface="Arial"/>
              <a:ea typeface="Calibri"/>
            </a:endParaRPr>
          </a:p>
        </p:txBody>
      </p:sp>
      <p:sp>
        <p:nvSpPr>
          <p:cNvPr id="4" name="Slide Number Placeholder 3"/>
          <p:cNvSpPr>
            <a:spLocks noGrp="1"/>
          </p:cNvSpPr>
          <p:nvPr>
            <p:ph type="sldNum" sz="quarter" idx="10"/>
          </p:nvPr>
        </p:nvSpPr>
        <p:spPr/>
        <p:txBody>
          <a:bodyPr/>
          <a:lstStyle/>
          <a:p>
            <a:fld id="{3BAFDDE1-8351-464B-B259-3464F902DC7B}" type="slidenum">
              <a:rPr lang="en-US" smtClean="0"/>
              <a:t>151</a:t>
            </a:fld>
            <a:endParaRPr lang="en-US"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4: Automating Active Directory Domain Services Administration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1031142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The key to presenting this topic is to differentiate </a:t>
            </a:r>
            <a:r>
              <a:rPr lang="en-US" sz="1100" b="1" dirty="0">
                <a:latin typeface="Arial"/>
                <a:ea typeface="Calibri"/>
              </a:rPr>
              <a:t>ldifde</a:t>
            </a:r>
            <a:r>
              <a:rPr lang="en-US" sz="1100" dirty="0">
                <a:latin typeface="Arial"/>
                <a:ea typeface="Calibri"/>
                <a:cs typeface="Segoe UI"/>
              </a:rPr>
              <a:t> from </a:t>
            </a:r>
            <a:r>
              <a:rPr lang="en-US" sz="1100" b="1" dirty="0">
                <a:latin typeface="Arial"/>
                <a:ea typeface="Calibri"/>
              </a:rPr>
              <a:t>csvde</a:t>
            </a:r>
            <a:r>
              <a:rPr lang="en-US" sz="1100" dirty="0">
                <a:latin typeface="Arial"/>
                <a:ea typeface="Calibri"/>
                <a:cs typeface="Segoe UI"/>
              </a:rPr>
              <a:t>. The major differences are that:</a:t>
            </a:r>
            <a:endParaRPr lang="en-US" sz="1100" dirty="0">
              <a:latin typeface="Arial"/>
              <a:ea typeface="Calibri"/>
            </a:endParaRPr>
          </a:p>
          <a:p>
            <a:pPr marL="371429" indent="-371429">
              <a:lnSpc>
                <a:spcPct val="115000"/>
              </a:lnSpc>
              <a:spcAft>
                <a:spcPts val="1078"/>
              </a:spcAft>
              <a:buFont typeface="Symbol"/>
              <a:buChar char=""/>
            </a:pPr>
            <a:r>
              <a:rPr lang="en-US" sz="1100" b="1" dirty="0">
                <a:latin typeface="Arial"/>
                <a:ea typeface="Calibri"/>
              </a:rPr>
              <a:t>Ldifde</a:t>
            </a:r>
            <a:r>
              <a:rPr lang="en-US" sz="1100" dirty="0">
                <a:solidFill>
                  <a:srgbClr val="000000"/>
                </a:solidFill>
                <a:latin typeface="Arial"/>
                <a:ea typeface="Calibri"/>
                <a:cs typeface="Segoe UI"/>
              </a:rPr>
              <a:t> can modify and remove objects.</a:t>
            </a:r>
            <a:endParaRPr lang="en-US" sz="1100" dirty="0">
              <a:latin typeface="Arial"/>
              <a:ea typeface="Calibri"/>
            </a:endParaRPr>
          </a:p>
          <a:p>
            <a:pPr marL="371429" indent="-371429">
              <a:lnSpc>
                <a:spcPct val="115000"/>
              </a:lnSpc>
              <a:spcAft>
                <a:spcPts val="1078"/>
              </a:spcAft>
              <a:buFont typeface="Symbol"/>
              <a:buChar char=""/>
            </a:pPr>
            <a:r>
              <a:rPr lang="en-US" sz="1100" dirty="0">
                <a:solidFill>
                  <a:srgbClr val="000000"/>
                </a:solidFill>
                <a:latin typeface="Arial"/>
                <a:ea typeface="Calibri"/>
                <a:cs typeface="Segoe UI"/>
              </a:rPr>
              <a:t>Far fewer applications can export and import data in LDAP Data Interchange Format (LDIF).</a:t>
            </a:r>
            <a:endParaRPr lang="en-US" sz="1100" dirty="0">
              <a:latin typeface="Arial"/>
              <a:ea typeface="Calibri"/>
            </a:endParaRPr>
          </a:p>
        </p:txBody>
      </p:sp>
      <p:sp>
        <p:nvSpPr>
          <p:cNvPr id="4" name="Slide Number Placeholder 3"/>
          <p:cNvSpPr>
            <a:spLocks noGrp="1"/>
          </p:cNvSpPr>
          <p:nvPr>
            <p:ph type="sldNum" sz="quarter" idx="10"/>
          </p:nvPr>
        </p:nvSpPr>
        <p:spPr/>
        <p:txBody>
          <a:bodyPr/>
          <a:lstStyle/>
          <a:p>
            <a:fld id="{3BAFDDE1-8351-464B-B259-3464F902DC7B}" type="slidenum">
              <a:rPr lang="en-US" smtClean="0"/>
              <a:t>152</a:t>
            </a:fld>
            <a:endParaRPr lang="en-US"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4: Automating Active Directory Domain Services Administration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6977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de-DE">
                <a:solidFill>
                  <a:srgbClr val="336699"/>
                </a:solidFill>
                <a:latin typeface="Arial" panose="020B0604020202020204" pitchFamily="34" charset="0"/>
              </a:rPr>
              <a:t>Unterrichtseinheit 2: Einführung in die Active Directory-Domänendienste</a:t>
            </a:r>
            <a:endParaRPr lang="en-US" altLang="zh-CN">
              <a:solidFill>
                <a:srgbClr val="336699"/>
              </a:solidFill>
              <a:latin typeface="Arial" panose="020B0604020202020204" pitchFamily="34" charset="0"/>
            </a:endParaRPr>
          </a:p>
        </p:txBody>
      </p:sp>
      <p:sp>
        <p:nvSpPr>
          <p:cNvPr id="450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a:latin typeface="Arial" panose="020B0604020202020204" pitchFamily="34" charset="0"/>
              </a:rPr>
              <a:t>Kurs 6856A</a:t>
            </a:r>
          </a:p>
        </p:txBody>
      </p:sp>
      <p:sp>
        <p:nvSpPr>
          <p:cNvPr id="450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b="0">
                <a:latin typeface="Arial" panose="020B0604020202020204" pitchFamily="34" charset="0"/>
              </a:rPr>
              <a:t>11</a:t>
            </a:r>
          </a:p>
        </p:txBody>
      </p:sp>
      <p:sp>
        <p:nvSpPr>
          <p:cNvPr id="45061" name="Rectangle 2"/>
          <p:cNvSpPr>
            <a:spLocks noGrp="1" noRot="1" noChangeAspect="1" noChangeArrowheads="1" noTextEdit="1"/>
          </p:cNvSpPr>
          <p:nvPr>
            <p:ph type="sldImg"/>
          </p:nvPr>
        </p:nvSpPr>
        <p:spPr>
          <a:ln/>
        </p:spPr>
      </p:sp>
      <p:sp>
        <p:nvSpPr>
          <p:cNvPr id="45062" name="Rectangle 3"/>
          <p:cNvSpPr>
            <a:spLocks noGrp="1" noChangeArrowheads="1"/>
          </p:cNvSpPr>
          <p:nvPr>
            <p:ph type="body" idx="1"/>
          </p:nvPr>
        </p:nvSpPr>
        <p:spPr>
          <a:xfrm>
            <a:off x="314325" y="2230438"/>
            <a:ext cx="6553200"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atin typeface="Arial" panose="020B0604020202020204" pitchFamily="34" charset="0"/>
              </a:rPr>
              <a:t>Eine Domäne kann ein schwierig zu beschreibendes Konzept sein. Nehmen Sie eventuell ein Domänendiagramm zu Hilfe, mit dem Sie die Gruppierung von AD DS-Objekten beschreiben können. Erläutern Sie dann, wie die Domäne eine Begrenzung für jede der auf der Folie genannten Kategorien bildet.</a:t>
            </a:r>
            <a:endParaRPr lang="en-US" altLang="zh-CN">
              <a:latin typeface="Arial" panose="020B0604020202020204" pitchFamily="34" charset="0"/>
            </a:endParaRPr>
          </a:p>
          <a:p>
            <a:pPr eaLnBrk="1" hangingPunct="1"/>
            <a:r>
              <a:rPr lang="de-DE">
                <a:latin typeface="Arial" panose="020B0604020202020204" pitchFamily="34" charset="0"/>
              </a:rPr>
              <a:t>Schlagen Sie Richtlinien vor, die auf Domänenebene angewendet werden, wie z. B. Kennwort- und Kontorichtlinien. Schlagen Sie außerdem Methoden vor, wie mit Domänen der Zugriff auf Ressourcen begrenzt werden kann. Erwähnen Sie, dass Domänen administrative Einheiten sind, die nicht unabhängig von anderen Domänen existieren und die mit anderen Domänen durch Vertrauensstellungen interagieren können.</a:t>
            </a:r>
            <a:endParaRPr lang="en-US" altLang="zh-CN">
              <a:latin typeface="Arial" panose="020B0604020202020204" pitchFamily="34" charset="0"/>
            </a:endParaRPr>
          </a:p>
          <a:p>
            <a:pPr eaLnBrk="1" hangingPunct="1"/>
            <a:r>
              <a:rPr lang="en-US" altLang="zh-CN" b="1">
                <a:latin typeface="Arial" panose="020B0604020202020204" pitchFamily="34" charset="0"/>
              </a:rPr>
              <a:t>Verweise</a:t>
            </a:r>
            <a:endParaRPr lang="en-US" altLang="zh-CN">
              <a:latin typeface="Arial" panose="020B0604020202020204" pitchFamily="34" charset="0"/>
            </a:endParaRPr>
          </a:p>
          <a:p>
            <a:pPr eaLnBrk="1" hangingPunct="1"/>
            <a:r>
              <a:rPr lang="de-DE">
                <a:latin typeface="Arial" panose="020B0604020202020204" pitchFamily="34" charset="0"/>
              </a:rPr>
              <a:t>Technische Referenz für Domänen und Gesamtstrukturen</a:t>
            </a:r>
            <a:br>
              <a:rPr lang="de-DE">
                <a:latin typeface="Arial" panose="020B0604020202020204" pitchFamily="34" charset="0"/>
              </a:rPr>
            </a:br>
            <a:r>
              <a:rPr lang="de-DE" b="1">
                <a:latin typeface="Arial" panose="020B0604020202020204" pitchFamily="34" charset="0"/>
              </a:rPr>
              <a:t>http://go.microsoft.com/fwlink/?LinkId=104449</a:t>
            </a:r>
            <a:r>
              <a:rPr lang="en-US" altLang="zh-CN">
                <a:latin typeface="Arial" panose="020B0604020202020204" pitchFamily="34" charset="0"/>
              </a:rPr>
              <a:t> </a:t>
            </a:r>
            <a:r>
              <a:rPr lang="de-DE" altLang="zh-CN">
                <a:latin typeface="Arial" panose="020B0604020202020204" pitchFamily="34" charset="0"/>
              </a:rPr>
              <a:t>(Website möglicherweise nur in englischer Sprache verfügbar)</a:t>
            </a:r>
            <a:endParaRPr lang="en-US" altLang="zh-CN">
              <a:latin typeface="Arial" panose="020B0604020202020204" pitchFamily="34" charset="0"/>
            </a:endParaRPr>
          </a:p>
        </p:txBody>
      </p:sp>
    </p:spTree>
    <p:extLst>
      <p:ext uri="{BB962C8B-B14F-4D97-AF65-F5344CB8AC3E}">
        <p14:creationId xmlns:p14="http://schemas.microsoft.com/office/powerpoint/2010/main" val="2141825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Describe each of the cmdlets on the slide to students. Also describe the example of using the </a:t>
            </a:r>
            <a:r>
              <a:rPr lang="en-US" sz="1100" b="1" dirty="0">
                <a:latin typeface="Arial"/>
                <a:ea typeface="Calibri"/>
              </a:rPr>
              <a:t>New-ADUser</a:t>
            </a:r>
            <a:r>
              <a:rPr lang="en-US" sz="1100" dirty="0">
                <a:latin typeface="Arial"/>
                <a:ea typeface="Calibri"/>
                <a:cs typeface="Segoe UI"/>
              </a:rPr>
              <a:t> cmdlet.</a:t>
            </a:r>
            <a:endParaRPr lang="en-US" sz="1100" dirty="0">
              <a:latin typeface="Arial"/>
              <a:ea typeface="Calibri"/>
            </a:endParaRPr>
          </a:p>
          <a:p>
            <a:r>
              <a:rPr lang="en-US" sz="1100" dirty="0">
                <a:latin typeface="Arial"/>
                <a:ea typeface="Calibri"/>
                <a:cs typeface="Segoe UI"/>
              </a:rPr>
              <a:t>Consider providing a demonstration of using the cmdlets. The user Joe Healy exists in the adatum.com domain by default. if you want to use Joe Healy for your demonstration, remove Joe Healy with the </a:t>
            </a:r>
            <a:r>
              <a:rPr lang="en-US" sz="1100" b="1" dirty="0">
                <a:latin typeface="Arial"/>
                <a:ea typeface="Calibri"/>
              </a:rPr>
              <a:t>Remove-ADUser</a:t>
            </a:r>
            <a:r>
              <a:rPr lang="en-US" sz="1100" dirty="0">
                <a:latin typeface="Arial"/>
                <a:ea typeface="Calibri"/>
                <a:cs typeface="Segoe UI"/>
              </a:rPr>
              <a:t> cmdlet.</a:t>
            </a:r>
            <a:endParaRPr lang="en-US" sz="1100" dirty="0">
              <a:latin typeface="Arial"/>
              <a:ea typeface="Calibri"/>
            </a:endParaRPr>
          </a:p>
          <a:p>
            <a:r>
              <a:rPr lang="en-US" sz="1100" b="1" dirty="0">
                <a:latin typeface="Arial"/>
                <a:ea typeface="Calibri"/>
              </a:rPr>
              <a:t>Question</a:t>
            </a:r>
            <a:endParaRPr lang="en-US" sz="1100" dirty="0">
              <a:latin typeface="Arial"/>
              <a:ea typeface="Calibri"/>
            </a:endParaRPr>
          </a:p>
          <a:p>
            <a:r>
              <a:rPr lang="en-US" sz="1100" dirty="0">
                <a:latin typeface="Arial"/>
                <a:ea typeface="Calibri"/>
                <a:cs typeface="Segoe UI"/>
              </a:rPr>
              <a:t>Are the parameters for all cmdlets that you use to manage user accounts the same?</a:t>
            </a:r>
            <a:endParaRPr lang="en-US" sz="1100" dirty="0">
              <a:latin typeface="Arial"/>
              <a:ea typeface="Calibri"/>
            </a:endParaRPr>
          </a:p>
          <a:p>
            <a:r>
              <a:rPr lang="en-US" sz="1100" b="1" dirty="0">
                <a:latin typeface="Arial"/>
                <a:ea typeface="Calibri"/>
              </a:rPr>
              <a:t>Answer</a:t>
            </a:r>
            <a:endParaRPr lang="en-US" sz="1100" dirty="0">
              <a:latin typeface="Arial"/>
              <a:ea typeface="Calibri"/>
            </a:endParaRPr>
          </a:p>
          <a:p>
            <a:r>
              <a:rPr lang="en-US" sz="1100" dirty="0">
                <a:latin typeface="Arial"/>
                <a:ea typeface="Calibri"/>
                <a:cs typeface="Segoe UI"/>
              </a:rPr>
              <a:t>No. Many of the parameters are the same or similar, but each cmdlet has its own list of parameters.</a:t>
            </a:r>
            <a:endParaRPr lang="en-US" sz="1100" dirty="0">
              <a:latin typeface="Arial"/>
              <a:ea typeface="Calibri"/>
            </a:endParaRPr>
          </a:p>
        </p:txBody>
      </p:sp>
      <p:sp>
        <p:nvSpPr>
          <p:cNvPr id="4" name="Slide Number Placeholder 3"/>
          <p:cNvSpPr>
            <a:spLocks noGrp="1"/>
          </p:cNvSpPr>
          <p:nvPr>
            <p:ph type="sldNum" sz="quarter" idx="10"/>
          </p:nvPr>
        </p:nvSpPr>
        <p:spPr/>
        <p:txBody>
          <a:bodyPr/>
          <a:lstStyle/>
          <a:p>
            <a:fld id="{3BAFDDE1-8351-464B-B259-3464F902DC7B}" type="slidenum">
              <a:rPr lang="en-US" smtClean="0"/>
              <a:t>171</a:t>
            </a:fld>
            <a:endParaRPr lang="en-US"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4: Automating Active Directory Domain Services Administration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7434264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Describe each of the cmdlets on the slide to students. Be sure to explain the difference between the </a:t>
            </a:r>
            <a:r>
              <a:rPr lang="en-US" sz="1100" b="1" dirty="0">
                <a:latin typeface="Arial"/>
                <a:ea typeface="Calibri"/>
              </a:rPr>
              <a:t>*-ADGroupMember cmdlets</a:t>
            </a:r>
            <a:r>
              <a:rPr lang="en-US" sz="1100" dirty="0">
                <a:latin typeface="Arial"/>
                <a:ea typeface="Calibri"/>
                <a:cs typeface="Segoe UI"/>
              </a:rPr>
              <a:t> and the</a:t>
            </a:r>
            <a:r>
              <a:rPr lang="en-US" sz="1100" b="1" dirty="0">
                <a:latin typeface="Arial"/>
                <a:ea typeface="Calibri"/>
              </a:rPr>
              <a:t> *-ADPrincipalGroupMembership</a:t>
            </a:r>
            <a:r>
              <a:rPr lang="en-US" sz="1100" dirty="0">
                <a:latin typeface="Arial"/>
                <a:ea typeface="Calibri"/>
                <a:cs typeface="Segoe UI"/>
              </a:rPr>
              <a:t> cmdlets. The easiest distinction to make for students is that the </a:t>
            </a:r>
            <a:r>
              <a:rPr lang="en-US" sz="1100" b="1" dirty="0">
                <a:latin typeface="Arial"/>
                <a:ea typeface="Calibri"/>
              </a:rPr>
              <a:t>*-ADGroupMember</a:t>
            </a:r>
            <a:r>
              <a:rPr lang="en-US" sz="1100" dirty="0">
                <a:latin typeface="Arial"/>
                <a:ea typeface="Calibri"/>
                <a:cs typeface="Segoe UI"/>
              </a:rPr>
              <a:t> cmdlets are similar to modifying membership in the properties of a group, while the </a:t>
            </a:r>
            <a:r>
              <a:rPr lang="en-US" sz="1100" b="1" dirty="0">
                <a:latin typeface="Arial"/>
                <a:ea typeface="Calibri"/>
              </a:rPr>
              <a:t>*-ADPrincipalGroupMembership</a:t>
            </a:r>
            <a:r>
              <a:rPr lang="en-US" sz="1100" dirty="0">
                <a:latin typeface="Arial"/>
                <a:ea typeface="Calibri"/>
                <a:cs typeface="Segoe UI"/>
              </a:rPr>
              <a:t> cmdlets are similar to modifying the </a:t>
            </a:r>
            <a:r>
              <a:rPr lang="en-US" sz="1100" b="1" dirty="0">
                <a:latin typeface="Arial"/>
                <a:ea typeface="Calibri"/>
              </a:rPr>
              <a:t>Member Of</a:t>
            </a:r>
            <a:r>
              <a:rPr lang="en-US" sz="1100" dirty="0">
                <a:latin typeface="Arial"/>
                <a:ea typeface="Calibri"/>
                <a:cs typeface="Segoe UI"/>
              </a:rPr>
              <a:t> property in the properties of an object, such as a user account.</a:t>
            </a:r>
            <a:endParaRPr lang="en-US" sz="1100" dirty="0">
              <a:latin typeface="Arial"/>
              <a:ea typeface="Calibri"/>
            </a:endParaRPr>
          </a:p>
          <a:p>
            <a:r>
              <a:rPr lang="en-US" sz="1100" dirty="0">
                <a:latin typeface="Arial"/>
                <a:ea typeface="Calibri"/>
                <a:cs typeface="Segoe UI"/>
              </a:rPr>
              <a:t>Consider demonstrating the creation of a group, and then adding group members to it.</a:t>
            </a:r>
            <a:endParaRPr lang="en-US" sz="1100" dirty="0">
              <a:latin typeface="Arial"/>
              <a:ea typeface="Calibri"/>
            </a:endParaRPr>
          </a:p>
        </p:txBody>
      </p:sp>
      <p:sp>
        <p:nvSpPr>
          <p:cNvPr id="4" name="Slide Number Placeholder 3"/>
          <p:cNvSpPr>
            <a:spLocks noGrp="1"/>
          </p:cNvSpPr>
          <p:nvPr>
            <p:ph type="sldNum" sz="quarter" idx="10"/>
          </p:nvPr>
        </p:nvSpPr>
        <p:spPr/>
        <p:txBody>
          <a:bodyPr/>
          <a:lstStyle/>
          <a:p>
            <a:fld id="{3BAFDDE1-8351-464B-B259-3464F902DC7B}" type="slidenum">
              <a:rPr lang="en-US" smtClean="0"/>
              <a:t>172</a:t>
            </a:fld>
            <a:endParaRPr lang="en-US"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4: Automating Active Directory Domain Services Administration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5298886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Describe each of the cmdlets in the table to students. Relate the use of these cmdlets back to the computer account management information in Module 3.</a:t>
            </a:r>
            <a:endParaRPr lang="en-US" sz="1100" dirty="0">
              <a:latin typeface="Arial"/>
              <a:ea typeface="Calibri"/>
            </a:endParaRPr>
          </a:p>
          <a:p>
            <a:r>
              <a:rPr lang="en-US" sz="1100" dirty="0">
                <a:latin typeface="Arial"/>
                <a:ea typeface="Calibri"/>
                <a:cs typeface="Segoe UI"/>
              </a:rPr>
              <a:t>Be sure to mention that the </a:t>
            </a:r>
            <a:r>
              <a:rPr lang="en-US" sz="1100" b="1" dirty="0">
                <a:latin typeface="Arial"/>
                <a:ea typeface="Calibri"/>
              </a:rPr>
              <a:t>New-ADComputer</a:t>
            </a:r>
            <a:r>
              <a:rPr lang="en-US" sz="1100" dirty="0">
                <a:latin typeface="Arial"/>
                <a:ea typeface="Calibri"/>
                <a:cs typeface="Segoe UI"/>
              </a:rPr>
              <a:t> cmdlet does not offer the option to delegate permissions to join a computer to the new computer account; students need to assign those permissions manually, if necessary. </a:t>
            </a:r>
            <a:endParaRPr lang="en-US" sz="1100" dirty="0">
              <a:latin typeface="Arial"/>
              <a:ea typeface="Calibri"/>
            </a:endParaRPr>
          </a:p>
          <a:p>
            <a:r>
              <a:rPr lang="en-US" sz="1100" dirty="0">
                <a:latin typeface="Arial"/>
                <a:ea typeface="Calibri"/>
                <a:cs typeface="Segoe UI"/>
              </a:rPr>
              <a:t>The AD DS permissions required on the computer account are:</a:t>
            </a:r>
            <a:endParaRPr lang="en-US" sz="1100" dirty="0">
              <a:latin typeface="Arial"/>
              <a:ea typeface="Calibri"/>
            </a:endParaRPr>
          </a:p>
          <a:p>
            <a:pPr marL="371429" indent="-371429">
              <a:lnSpc>
                <a:spcPct val="115000"/>
              </a:lnSpc>
              <a:buFont typeface="Symbol"/>
              <a:buChar char=""/>
            </a:pPr>
            <a:r>
              <a:rPr lang="en-US" sz="1100" dirty="0">
                <a:solidFill>
                  <a:srgbClr val="000000"/>
                </a:solidFill>
                <a:latin typeface="Arial"/>
                <a:ea typeface="Calibri"/>
                <a:cs typeface="Segoe UI"/>
              </a:rPr>
              <a:t>Reset Password</a:t>
            </a:r>
            <a:endParaRPr lang="en-US" sz="1100" dirty="0">
              <a:latin typeface="Arial"/>
              <a:ea typeface="Calibri"/>
            </a:endParaRPr>
          </a:p>
          <a:p>
            <a:pPr marL="371429" indent="-371429">
              <a:lnSpc>
                <a:spcPct val="115000"/>
              </a:lnSpc>
              <a:buFont typeface="Symbol"/>
              <a:buChar char=""/>
            </a:pPr>
            <a:r>
              <a:rPr lang="en-US" sz="1100" dirty="0">
                <a:solidFill>
                  <a:srgbClr val="000000"/>
                </a:solidFill>
                <a:latin typeface="Arial"/>
                <a:ea typeface="Calibri"/>
                <a:cs typeface="Segoe UI"/>
              </a:rPr>
              <a:t>Validated write to DNS host name</a:t>
            </a:r>
            <a:endParaRPr lang="en-US" sz="1100" dirty="0">
              <a:latin typeface="Arial"/>
              <a:ea typeface="Calibri"/>
            </a:endParaRPr>
          </a:p>
          <a:p>
            <a:pPr marL="371429" indent="-371429">
              <a:lnSpc>
                <a:spcPct val="115000"/>
              </a:lnSpc>
              <a:buFont typeface="Symbol"/>
              <a:buChar char=""/>
            </a:pPr>
            <a:r>
              <a:rPr lang="en-US" sz="1100" dirty="0">
                <a:solidFill>
                  <a:srgbClr val="000000"/>
                </a:solidFill>
                <a:latin typeface="Arial"/>
                <a:ea typeface="Calibri"/>
                <a:cs typeface="Segoe UI"/>
              </a:rPr>
              <a:t>Validated write to service principal name</a:t>
            </a:r>
            <a:endParaRPr lang="en-US" sz="1100" dirty="0">
              <a:latin typeface="Arial"/>
              <a:ea typeface="Calibri"/>
            </a:endParaRPr>
          </a:p>
          <a:p>
            <a:pPr marL="371429" indent="-371429">
              <a:lnSpc>
                <a:spcPct val="115000"/>
              </a:lnSpc>
              <a:buFont typeface="Symbol"/>
              <a:buChar char=""/>
            </a:pPr>
            <a:r>
              <a:rPr lang="en-US" sz="1100" dirty="0">
                <a:solidFill>
                  <a:srgbClr val="000000"/>
                </a:solidFill>
                <a:latin typeface="Arial"/>
                <a:ea typeface="Calibri"/>
                <a:cs typeface="Segoe UI"/>
              </a:rPr>
              <a:t>Write Account Restrictions</a:t>
            </a:r>
            <a:endParaRPr lang="en-US" sz="1100" dirty="0">
              <a:latin typeface="Arial"/>
              <a:ea typeface="Calibri"/>
            </a:endParaRPr>
          </a:p>
          <a:p>
            <a:r>
              <a:rPr lang="en-US" sz="1100" dirty="0">
                <a:latin typeface="Arial"/>
                <a:ea typeface="Calibri"/>
                <a:cs typeface="Segoe UI"/>
              </a:rPr>
              <a:t>Consider demonstrating the permissions differences when creating a computer account in Active Directory Users and Computers with delegation, and when using the </a:t>
            </a:r>
            <a:r>
              <a:rPr lang="en-US" sz="1100" b="1" dirty="0">
                <a:latin typeface="Arial"/>
                <a:ea typeface="Calibri"/>
              </a:rPr>
              <a:t>New-AdComputer</a:t>
            </a:r>
            <a:r>
              <a:rPr lang="en-US" sz="1100" dirty="0">
                <a:latin typeface="Arial"/>
                <a:ea typeface="Calibri"/>
                <a:cs typeface="Segoe UI"/>
              </a:rPr>
              <a:t> cmdlet.</a:t>
            </a:r>
            <a:endParaRPr lang="en-US" sz="1100" dirty="0">
              <a:latin typeface="Arial"/>
              <a:ea typeface="Calibri"/>
            </a:endParaRPr>
          </a:p>
        </p:txBody>
      </p:sp>
      <p:sp>
        <p:nvSpPr>
          <p:cNvPr id="4" name="Slide Number Placeholder 3"/>
          <p:cNvSpPr>
            <a:spLocks noGrp="1"/>
          </p:cNvSpPr>
          <p:nvPr>
            <p:ph type="sldNum" sz="quarter" idx="10"/>
          </p:nvPr>
        </p:nvSpPr>
        <p:spPr/>
        <p:txBody>
          <a:bodyPr/>
          <a:lstStyle/>
          <a:p>
            <a:fld id="{3BAFDDE1-8351-464B-B259-3464F902DC7B}" type="slidenum">
              <a:rPr lang="en-US" smtClean="0"/>
              <a:t>173</a:t>
            </a:fld>
            <a:endParaRPr lang="en-US"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4: Automating Active Directory Domain Services Administration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902107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Describe each of the cmdlets in the table on the slide to students. Mention that the default value for the </a:t>
            </a:r>
            <a:r>
              <a:rPr lang="en-US" sz="1100" b="1" dirty="0">
                <a:latin typeface="Arial"/>
                <a:ea typeface="Calibri"/>
              </a:rPr>
              <a:t>ProtectedFromAccidentalDeletion </a:t>
            </a:r>
            <a:r>
              <a:rPr lang="en-US" sz="1100" dirty="0">
                <a:latin typeface="Arial"/>
                <a:ea typeface="Calibri"/>
                <a:cs typeface="Segoe UI"/>
              </a:rPr>
              <a:t>parameter is </a:t>
            </a:r>
            <a:r>
              <a:rPr lang="en-US" sz="1100" b="1" dirty="0">
                <a:latin typeface="Arial"/>
                <a:ea typeface="Calibri"/>
              </a:rPr>
              <a:t>$true</a:t>
            </a:r>
            <a:r>
              <a:rPr lang="en-US" sz="1100" dirty="0">
                <a:latin typeface="Arial"/>
                <a:ea typeface="Calibri"/>
                <a:cs typeface="Segoe UI"/>
              </a:rPr>
              <a:t>.</a:t>
            </a:r>
            <a:endParaRPr lang="en-US" sz="1100" dirty="0">
              <a:latin typeface="Arial"/>
              <a:ea typeface="Calibri"/>
            </a:endParaRPr>
          </a:p>
          <a:p>
            <a:r>
              <a:rPr lang="en-US" sz="1100" dirty="0">
                <a:latin typeface="Arial"/>
                <a:ea typeface="Calibri"/>
                <a:cs typeface="Segoe UI"/>
              </a:rPr>
              <a:t>Consider doing a demonstration where you:</a:t>
            </a:r>
            <a:endParaRPr lang="en-US" sz="1100" dirty="0">
              <a:latin typeface="Arial"/>
              <a:ea typeface="Calibri"/>
            </a:endParaRPr>
          </a:p>
          <a:p>
            <a:pPr marL="371429" indent="-371429">
              <a:lnSpc>
                <a:spcPct val="115000"/>
              </a:lnSpc>
              <a:spcAft>
                <a:spcPts val="1078"/>
              </a:spcAft>
              <a:buFont typeface="+mj-lt"/>
              <a:buAutoNum type="arabicPeriod"/>
            </a:pPr>
            <a:r>
              <a:rPr lang="en-US" sz="1100" dirty="0">
                <a:latin typeface="Arial"/>
                <a:ea typeface="Calibri"/>
                <a:cs typeface="Segoe UI"/>
              </a:rPr>
              <a:t>Create a new OU.</a:t>
            </a:r>
            <a:endParaRPr lang="en-US" sz="1100" dirty="0">
              <a:latin typeface="Arial"/>
              <a:ea typeface="Calibri"/>
            </a:endParaRPr>
          </a:p>
          <a:p>
            <a:pPr marL="371429" indent="-371429">
              <a:lnSpc>
                <a:spcPct val="115000"/>
              </a:lnSpc>
              <a:spcAft>
                <a:spcPts val="1078"/>
              </a:spcAft>
              <a:buFont typeface="+mj-lt"/>
              <a:buAutoNum type="arabicPeriod"/>
            </a:pPr>
            <a:r>
              <a:rPr lang="en-US" sz="1100" dirty="0">
                <a:latin typeface="Arial"/>
                <a:ea typeface="Calibri"/>
                <a:cs typeface="Segoe UI"/>
              </a:rPr>
              <a:t>Attempt to remove the OU, which fails due to protection from accidental deletion.</a:t>
            </a:r>
            <a:endParaRPr lang="en-US" sz="1100" dirty="0">
              <a:latin typeface="Arial"/>
              <a:ea typeface="Calibri"/>
            </a:endParaRPr>
          </a:p>
          <a:p>
            <a:pPr marL="371429" indent="-371429">
              <a:lnSpc>
                <a:spcPct val="115000"/>
              </a:lnSpc>
              <a:spcAft>
                <a:spcPts val="1078"/>
              </a:spcAft>
              <a:buFont typeface="+mj-lt"/>
              <a:buAutoNum type="arabicPeriod"/>
            </a:pPr>
            <a:r>
              <a:rPr lang="en-US" sz="1100" dirty="0">
                <a:latin typeface="Arial"/>
                <a:ea typeface="Calibri"/>
                <a:cs typeface="Segoe UI"/>
              </a:rPr>
              <a:t>Set </a:t>
            </a:r>
            <a:r>
              <a:rPr lang="en-US" sz="1100" b="1" dirty="0">
                <a:latin typeface="Arial"/>
                <a:ea typeface="Calibri"/>
              </a:rPr>
              <a:t>ProtectedFromAccidentalDeletion</a:t>
            </a:r>
            <a:r>
              <a:rPr lang="en-US" sz="1100" dirty="0">
                <a:latin typeface="Arial"/>
                <a:ea typeface="Calibri"/>
                <a:cs typeface="Segoe UI"/>
              </a:rPr>
              <a:t> parameter to </a:t>
            </a:r>
            <a:r>
              <a:rPr lang="en-US" sz="1100" b="1" dirty="0">
                <a:latin typeface="Arial"/>
                <a:ea typeface="Calibri"/>
              </a:rPr>
              <a:t>$false</a:t>
            </a:r>
            <a:r>
              <a:rPr lang="en-US" sz="1100" dirty="0">
                <a:latin typeface="Arial"/>
                <a:ea typeface="Calibri"/>
                <a:cs typeface="Segoe UI"/>
              </a:rPr>
              <a:t>.</a:t>
            </a:r>
            <a:endParaRPr lang="en-US" sz="1100" dirty="0">
              <a:latin typeface="Arial"/>
              <a:ea typeface="Calibri"/>
            </a:endParaRPr>
          </a:p>
          <a:p>
            <a:pPr marL="371429" indent="-371429">
              <a:lnSpc>
                <a:spcPct val="115000"/>
              </a:lnSpc>
              <a:spcAft>
                <a:spcPts val="1078"/>
              </a:spcAft>
              <a:buFont typeface="+mj-lt"/>
              <a:buAutoNum type="arabicPeriod"/>
            </a:pPr>
            <a:r>
              <a:rPr lang="en-US" sz="1100" dirty="0">
                <a:latin typeface="Arial"/>
                <a:ea typeface="Calibri"/>
                <a:cs typeface="Segoe UI"/>
              </a:rPr>
              <a:t>Again attempt to remove the OU. This time you should be successful.</a:t>
            </a:r>
            <a:endParaRPr lang="en-US" sz="1100" dirty="0">
              <a:latin typeface="Arial"/>
              <a:ea typeface="Calibri"/>
            </a:endParaRPr>
          </a:p>
          <a:p>
            <a:r>
              <a:rPr lang="en-US" sz="1100" b="1" dirty="0">
                <a:latin typeface="Arial"/>
                <a:ea typeface="Calibri"/>
              </a:rPr>
              <a:t>Question</a:t>
            </a:r>
            <a:endParaRPr lang="en-US" sz="1100" dirty="0">
              <a:latin typeface="Arial"/>
              <a:ea typeface="Calibri"/>
            </a:endParaRPr>
          </a:p>
          <a:p>
            <a:r>
              <a:rPr lang="en-US" sz="1100" dirty="0">
                <a:latin typeface="Arial"/>
                <a:ea typeface="Calibri"/>
                <a:cs typeface="Segoe UI"/>
              </a:rPr>
              <a:t>In the slide example, is the </a:t>
            </a:r>
            <a:r>
              <a:rPr lang="en-US" sz="1100" b="1" dirty="0">
                <a:latin typeface="Arial"/>
                <a:ea typeface="Calibri"/>
              </a:rPr>
              <a:t>ProtectedFromAccidentalDeletion</a:t>
            </a:r>
            <a:r>
              <a:rPr lang="en-US" sz="1100" dirty="0">
                <a:latin typeface="Arial"/>
                <a:ea typeface="Calibri"/>
                <a:cs typeface="Segoe UI"/>
              </a:rPr>
              <a:t> parameter required?</a:t>
            </a:r>
            <a:endParaRPr lang="en-US" sz="1100" dirty="0">
              <a:latin typeface="Arial"/>
              <a:ea typeface="Calibri"/>
            </a:endParaRPr>
          </a:p>
          <a:p>
            <a:r>
              <a:rPr lang="en-US" sz="1100" b="1" dirty="0">
                <a:latin typeface="Arial"/>
                <a:ea typeface="Calibri"/>
              </a:rPr>
              <a:t>Answer</a:t>
            </a:r>
            <a:endParaRPr lang="en-US" sz="1100" dirty="0">
              <a:latin typeface="Arial"/>
              <a:ea typeface="Calibri"/>
            </a:endParaRPr>
          </a:p>
          <a:p>
            <a:r>
              <a:rPr lang="en-US" sz="1100" dirty="0">
                <a:latin typeface="Arial"/>
                <a:ea typeface="Calibri"/>
                <a:cs typeface="Segoe UI"/>
              </a:rPr>
              <a:t>No. The default value is set to </a:t>
            </a:r>
            <a:r>
              <a:rPr lang="en-US" sz="1100" b="1" dirty="0">
                <a:latin typeface="Arial"/>
                <a:ea typeface="Calibri"/>
              </a:rPr>
              <a:t>$true</a:t>
            </a:r>
            <a:r>
              <a:rPr lang="en-US" sz="1100" dirty="0">
                <a:latin typeface="Arial"/>
                <a:ea typeface="Calibri"/>
                <a:cs typeface="Segoe UI"/>
              </a:rPr>
              <a:t>. The same result would have occurred if the </a:t>
            </a:r>
            <a:r>
              <a:rPr lang="en-US" sz="1100" b="1" dirty="0">
                <a:latin typeface="Arial"/>
                <a:ea typeface="Calibri"/>
              </a:rPr>
              <a:t>ProtectedFromAccidentalDeletion</a:t>
            </a:r>
            <a:r>
              <a:rPr lang="en-US" sz="1100" dirty="0">
                <a:latin typeface="Arial"/>
                <a:ea typeface="Calibri"/>
                <a:cs typeface="Segoe UI"/>
              </a:rPr>
              <a:t> parameter was not used.</a:t>
            </a:r>
            <a:endParaRPr lang="en-US" sz="1100" dirty="0">
              <a:latin typeface="Arial"/>
              <a:ea typeface="Calibri"/>
            </a:endParaRPr>
          </a:p>
        </p:txBody>
      </p:sp>
      <p:sp>
        <p:nvSpPr>
          <p:cNvPr id="4" name="Slide Number Placeholder 3"/>
          <p:cNvSpPr>
            <a:spLocks noGrp="1"/>
          </p:cNvSpPr>
          <p:nvPr>
            <p:ph type="sldNum" sz="quarter" idx="10"/>
          </p:nvPr>
        </p:nvSpPr>
        <p:spPr/>
        <p:txBody>
          <a:bodyPr/>
          <a:lstStyle/>
          <a:p>
            <a:fld id="{3BAFDDE1-8351-464B-B259-3464F902DC7B}" type="slidenum">
              <a:rPr lang="en-US" smtClean="0"/>
              <a:t>174</a:t>
            </a:fld>
            <a:endParaRPr lang="en-US"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4: Automating Active Directory Domain Services Administration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1880212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698750" cy="2025650"/>
          </a:xfrm>
        </p:spPr>
      </p:sp>
      <p:sp>
        <p:nvSpPr>
          <p:cNvPr id="3" name="Notes Placeholder 2"/>
          <p:cNvSpPr>
            <a:spLocks noGrp="1"/>
          </p:cNvSpPr>
          <p:nvPr>
            <p:ph type="body" idx="1"/>
          </p:nvPr>
        </p:nvSpPr>
        <p:spPr>
          <a:xfrm>
            <a:off x="318313" y="2343686"/>
            <a:ext cx="6366220" cy="7331660"/>
          </a:xfrm>
        </p:spPr>
        <p:txBody>
          <a:bodyPr/>
          <a:lstStyle/>
          <a:p>
            <a:r>
              <a:rPr lang="en-US" dirty="0">
                <a:latin typeface="Arial"/>
                <a:ea typeface="Calibri"/>
                <a:cs typeface="Segoe UI"/>
              </a:rPr>
              <a:t>This is an animated slide. You will need to click to show the second slide.</a:t>
            </a:r>
            <a:endParaRPr lang="en-US" dirty="0">
              <a:latin typeface="Arial"/>
              <a:ea typeface="Calibri"/>
            </a:endParaRPr>
          </a:p>
          <a:p>
            <a:r>
              <a:rPr lang="en-US" dirty="0">
                <a:latin typeface="Arial"/>
                <a:ea typeface="Calibri"/>
                <a:cs typeface="Segoe UI"/>
              </a:rPr>
              <a:t>Use the first slide to introduce the Filter parameter as a method for performing queries with the</a:t>
            </a:r>
            <a:r>
              <a:rPr lang="en-US" b="1" dirty="0">
                <a:latin typeface="Arial"/>
                <a:ea typeface="Calibri"/>
              </a:rPr>
              <a:t> Get-AD* </a:t>
            </a:r>
            <a:r>
              <a:rPr lang="en-US" dirty="0">
                <a:latin typeface="Arial"/>
                <a:ea typeface="Calibri"/>
                <a:cs typeface="Segoe UI"/>
              </a:rPr>
              <a:t>cmdlets. Make note of the operators that can be used. Students may be expecting to use mathematical operators such as the equal sign (=), less than sign (&lt;), and greater than sign (&gt;), and it is not possible to do so. Also highlight that only </a:t>
            </a:r>
            <a:r>
              <a:rPr lang="en-US" b="1" dirty="0">
                <a:latin typeface="Arial"/>
                <a:ea typeface="Calibri"/>
              </a:rPr>
              <a:t>–like</a:t>
            </a:r>
            <a:r>
              <a:rPr lang="en-US" dirty="0">
                <a:latin typeface="Arial"/>
                <a:ea typeface="Calibri"/>
                <a:cs typeface="Segoe UI"/>
              </a:rPr>
              <a:t> can be used with the asterisk (*) wildcard for matching strings.</a:t>
            </a:r>
            <a:endParaRPr lang="en-US" dirty="0">
              <a:latin typeface="Arial"/>
              <a:ea typeface="Calibri"/>
            </a:endParaRPr>
          </a:p>
          <a:p>
            <a:r>
              <a:rPr lang="en-US" dirty="0">
                <a:solidFill>
                  <a:srgbClr val="000000"/>
                </a:solidFill>
                <a:latin typeface="Arial"/>
                <a:ea typeface="Calibri"/>
                <a:cs typeface="Segoe UI"/>
              </a:rPr>
              <a:t>Use the examples on the second slide to describe the parameters commonly used with the Get-ADUser cmdlet. Note that the final example uses single quotes around then entire filter because double quotes are used within the filter.</a:t>
            </a:r>
            <a:endParaRPr lang="en-US" dirty="0">
              <a:latin typeface="Arial"/>
              <a:ea typeface="Calibri"/>
            </a:endParaRPr>
          </a:p>
          <a:p>
            <a:r>
              <a:rPr lang="en-US" b="1" dirty="0">
                <a:latin typeface="Arial"/>
                <a:ea typeface="Calibri"/>
              </a:rPr>
              <a:t>Question</a:t>
            </a:r>
            <a:endParaRPr lang="en-US" dirty="0">
              <a:latin typeface="Arial"/>
              <a:ea typeface="Calibri"/>
            </a:endParaRPr>
          </a:p>
          <a:p>
            <a:r>
              <a:rPr lang="en-US" dirty="0">
                <a:latin typeface="Arial"/>
                <a:ea typeface="Calibri"/>
                <a:cs typeface="Segoe UI"/>
              </a:rPr>
              <a:t>What is the difference between using </a:t>
            </a:r>
            <a:r>
              <a:rPr lang="en-US" b="1" dirty="0">
                <a:latin typeface="Arial"/>
                <a:ea typeface="Calibri"/>
              </a:rPr>
              <a:t>–eq</a:t>
            </a:r>
            <a:r>
              <a:rPr lang="en-US" dirty="0">
                <a:latin typeface="Arial"/>
                <a:ea typeface="Calibri"/>
                <a:cs typeface="Segoe UI"/>
              </a:rPr>
              <a:t> and </a:t>
            </a:r>
            <a:r>
              <a:rPr lang="en-US" b="1" dirty="0">
                <a:latin typeface="Arial"/>
                <a:ea typeface="Calibri"/>
              </a:rPr>
              <a:t>–like</a:t>
            </a:r>
            <a:r>
              <a:rPr lang="en-US" dirty="0">
                <a:latin typeface="Arial"/>
                <a:ea typeface="Calibri"/>
                <a:cs typeface="Segoe UI"/>
              </a:rPr>
              <a:t> when comparing strings?</a:t>
            </a:r>
            <a:endParaRPr lang="en-US" dirty="0">
              <a:latin typeface="Arial"/>
              <a:ea typeface="Calibri"/>
            </a:endParaRPr>
          </a:p>
          <a:p>
            <a:r>
              <a:rPr lang="en-US" b="1" dirty="0">
                <a:latin typeface="Arial"/>
                <a:ea typeface="Calibri"/>
              </a:rPr>
              <a:t>Answer</a:t>
            </a:r>
            <a:endParaRPr lang="en-US" dirty="0">
              <a:latin typeface="Arial"/>
              <a:ea typeface="Calibri"/>
            </a:endParaRPr>
          </a:p>
          <a:p>
            <a:r>
              <a:rPr lang="en-US" dirty="0">
                <a:latin typeface="Arial"/>
                <a:ea typeface="Calibri"/>
                <a:cs typeface="Segoe UI"/>
              </a:rPr>
              <a:t>The </a:t>
            </a:r>
            <a:r>
              <a:rPr lang="en-US" b="1" dirty="0">
                <a:latin typeface="Arial"/>
                <a:ea typeface="Calibri"/>
              </a:rPr>
              <a:t>–eq</a:t>
            </a:r>
            <a:r>
              <a:rPr lang="en-US" dirty="0">
                <a:latin typeface="Arial"/>
                <a:ea typeface="Calibri"/>
                <a:cs typeface="Segoe UI"/>
              </a:rPr>
              <a:t> operator is used to find an exact match, meaning that it is not case sensitive. The </a:t>
            </a:r>
            <a:r>
              <a:rPr lang="en-US" b="1" dirty="0">
                <a:latin typeface="Arial"/>
                <a:ea typeface="Calibri"/>
              </a:rPr>
              <a:t>–like</a:t>
            </a:r>
            <a:r>
              <a:rPr lang="en-US" dirty="0">
                <a:latin typeface="Arial"/>
                <a:ea typeface="Calibri"/>
                <a:cs typeface="Segoe UI"/>
              </a:rPr>
              <a:t> operator can be used with wildcards to find partial matches.</a:t>
            </a:r>
            <a:endParaRPr lang="en-US" dirty="0">
              <a:latin typeface="Arial"/>
              <a:ea typeface="Calibri"/>
            </a:endParaRPr>
          </a:p>
        </p:txBody>
      </p:sp>
      <p:sp>
        <p:nvSpPr>
          <p:cNvPr id="4" name="Slide Number Placeholder 3"/>
          <p:cNvSpPr>
            <a:spLocks noGrp="1"/>
          </p:cNvSpPr>
          <p:nvPr>
            <p:ph type="sldNum" sz="quarter" idx="10"/>
          </p:nvPr>
        </p:nvSpPr>
        <p:spPr/>
        <p:txBody>
          <a:bodyPr/>
          <a:lstStyle/>
          <a:p>
            <a:fld id="{3BAFDDE1-8351-464B-B259-3464F902DC7B}" type="slidenum">
              <a:rPr lang="en-US" smtClean="0">
                <a:solidFill>
                  <a:prstClr val="black"/>
                </a:solidFill>
              </a:rPr>
              <a:pPr/>
              <a:t>175</a:t>
            </a:fld>
            <a:endParaRPr lang="en-US" dirty="0">
              <a:solidFill>
                <a:prstClr val="black"/>
              </a:solidFill>
            </a:endParaRPr>
          </a:p>
        </p:txBody>
      </p:sp>
      <p:sp>
        <p:nvSpPr>
          <p:cNvPr id="5" name="Rectangle 4"/>
          <p:cNvSpPr/>
          <p:nvPr/>
        </p:nvSpPr>
        <p:spPr>
          <a:xfrm>
            <a:off x="2"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2" tIns="49522" rIns="99042" bIns="49522" rtlCol="0" anchor="ctr"/>
          <a:lstStyle/>
          <a:p>
            <a:r>
              <a:rPr lang="en-US" sz="1300" b="1" dirty="0">
                <a:solidFill>
                  <a:srgbClr val="000000"/>
                </a:solidFill>
                <a:latin typeface="Arial"/>
              </a:rPr>
              <a:t>20410A</a:t>
            </a:r>
          </a:p>
        </p:txBody>
      </p:sp>
      <p:sp>
        <p:nvSpPr>
          <p:cNvPr id="6" name="Rectangle 5"/>
          <p:cNvSpPr/>
          <p:nvPr/>
        </p:nvSpPr>
        <p:spPr>
          <a:xfrm>
            <a:off x="2" y="266528"/>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2" tIns="49522" rIns="99042" bIns="49522" rtlCol="0" anchor="ctr"/>
          <a:lstStyle/>
          <a:p>
            <a:r>
              <a:rPr lang="en-US" sz="1300" b="1" dirty="0">
                <a:solidFill>
                  <a:srgbClr val="336699"/>
                </a:solidFill>
                <a:latin typeface="Arial"/>
              </a:rPr>
              <a:t>4: Automating Active Directory Domain Services Administration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2765813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71975" y="84138"/>
            <a:ext cx="2700338" cy="2025650"/>
          </a:xfrm>
        </p:spPr>
      </p:sp>
      <p:sp>
        <p:nvSpPr>
          <p:cNvPr id="3" name="Notes Placeholder 2"/>
          <p:cNvSpPr>
            <a:spLocks noGrp="1"/>
          </p:cNvSpPr>
          <p:nvPr>
            <p:ph type="body" idx="1"/>
          </p:nvPr>
        </p:nvSpPr>
        <p:spPr>
          <a:xfrm>
            <a:off x="318312" y="2343685"/>
            <a:ext cx="6366220" cy="7331660"/>
          </a:xfrm>
        </p:spPr>
        <p:txBody>
          <a:bodyPr/>
          <a:lstStyle/>
          <a:p>
            <a:r>
              <a:rPr lang="en-US" sz="1100" dirty="0">
                <a:latin typeface="Arial"/>
                <a:ea typeface="Calibri"/>
                <a:cs typeface="Segoe UI"/>
              </a:rPr>
              <a:t>Explain to students how they can use the pipe character ( | ) to pass objects to another cmdlet for further processing. Use the examples on the slide to show that they can use either the results of a query or the content of a text file.</a:t>
            </a:r>
            <a:endParaRPr lang="en-US" sz="1100" dirty="0">
              <a:latin typeface="Arial"/>
              <a:ea typeface="Calibri"/>
            </a:endParaRPr>
          </a:p>
          <a:p>
            <a:r>
              <a:rPr lang="en-US" sz="1100" dirty="0">
                <a:latin typeface="Arial"/>
                <a:ea typeface="Calibri"/>
                <a:cs typeface="Segoe UI"/>
              </a:rPr>
              <a:t>Stress to students that not just any data can be passed to another cmdlet. The objects being passed to a cmdlet must be of the correct type. For example, you can pass a list of user account objects to the </a:t>
            </a:r>
            <a:r>
              <a:rPr lang="en-US" sz="1100" b="1" dirty="0">
                <a:latin typeface="Arial"/>
                <a:ea typeface="Calibri"/>
              </a:rPr>
              <a:t>Set-ADUser</a:t>
            </a:r>
            <a:r>
              <a:rPr lang="en-US" sz="1100" dirty="0">
                <a:latin typeface="Arial"/>
                <a:ea typeface="Calibri"/>
                <a:cs typeface="Segoe UI"/>
              </a:rPr>
              <a:t> cmdlet, but you could not pass a list of groups to the </a:t>
            </a:r>
            <a:r>
              <a:rPr lang="en-US" sz="1100" b="1" dirty="0">
                <a:latin typeface="Arial"/>
                <a:ea typeface="Calibri"/>
              </a:rPr>
              <a:t>Set-ADUser</a:t>
            </a:r>
            <a:r>
              <a:rPr lang="en-US" sz="1100" dirty="0">
                <a:latin typeface="Arial"/>
                <a:ea typeface="Calibri"/>
                <a:cs typeface="Segoe UI"/>
              </a:rPr>
              <a:t> cmdlet. The help documentation for each </a:t>
            </a:r>
            <a:r>
              <a:rPr lang="en-US" sz="1100" b="1" dirty="0">
                <a:latin typeface="Arial"/>
                <a:ea typeface="Calibri"/>
              </a:rPr>
              <a:t>Set-AD* </a:t>
            </a:r>
            <a:r>
              <a:rPr lang="en-US" sz="1100" dirty="0">
                <a:latin typeface="Arial"/>
                <a:ea typeface="Calibri"/>
                <a:cs typeface="Segoe UI"/>
              </a:rPr>
              <a:t>cmdlet defines how the identity of the object being modified can be specified. If you are using a list of objects from a text file, this tells you how you need to format the data in the text file. For example, the </a:t>
            </a:r>
            <a:r>
              <a:rPr lang="en-US" sz="1100" b="1" dirty="0">
                <a:latin typeface="Arial"/>
                <a:ea typeface="Calibri"/>
              </a:rPr>
              <a:t>Set-ADUser</a:t>
            </a:r>
            <a:r>
              <a:rPr lang="en-US" sz="1100" dirty="0">
                <a:latin typeface="Arial"/>
                <a:ea typeface="Calibri"/>
                <a:cs typeface="Segoe UI"/>
              </a:rPr>
              <a:t> cmdlet allows you to identify user objects by distinguished name, GUID, security identifier (SID), or Security Accounts Manager (SAM) account name.</a:t>
            </a:r>
            <a:endParaRPr lang="en-US" sz="1100" dirty="0">
              <a:latin typeface="Arial"/>
              <a:ea typeface="Calibri"/>
            </a:endParaRPr>
          </a:p>
          <a:p>
            <a:r>
              <a:rPr lang="en-US" sz="1100" b="1" dirty="0">
                <a:latin typeface="Arial"/>
                <a:ea typeface="Calibri"/>
              </a:rPr>
              <a:t>Question</a:t>
            </a:r>
            <a:endParaRPr lang="en-US" sz="1100" dirty="0">
              <a:latin typeface="Arial"/>
              <a:ea typeface="Calibri"/>
            </a:endParaRPr>
          </a:p>
          <a:p>
            <a:r>
              <a:rPr lang="en-US" sz="1100" dirty="0">
                <a:latin typeface="Arial"/>
                <a:ea typeface="Calibri"/>
                <a:cs typeface="Segoe UI"/>
              </a:rPr>
              <a:t>Which attributes of a user account can you use when creating a query by using the </a:t>
            </a:r>
            <a:r>
              <a:rPr lang="en-US" sz="1100" b="1" dirty="0">
                <a:latin typeface="Arial"/>
                <a:ea typeface="Calibri"/>
              </a:rPr>
              <a:t>Filter</a:t>
            </a:r>
            <a:r>
              <a:rPr lang="en-US" sz="1100" dirty="0">
                <a:latin typeface="Arial"/>
                <a:ea typeface="Calibri"/>
                <a:cs typeface="Segoe UI"/>
              </a:rPr>
              <a:t> parameter?</a:t>
            </a:r>
            <a:endParaRPr lang="en-US" sz="1100" dirty="0">
              <a:latin typeface="Arial"/>
              <a:ea typeface="Calibri"/>
            </a:endParaRPr>
          </a:p>
          <a:p>
            <a:r>
              <a:rPr lang="en-US" sz="1100" b="1" dirty="0">
                <a:latin typeface="Arial"/>
                <a:ea typeface="Calibri"/>
              </a:rPr>
              <a:t>Answer</a:t>
            </a:r>
            <a:endParaRPr lang="en-US" sz="1100" dirty="0">
              <a:latin typeface="Arial"/>
              <a:ea typeface="Calibri"/>
            </a:endParaRPr>
          </a:p>
          <a:p>
            <a:r>
              <a:rPr lang="en-US" sz="1100" dirty="0">
                <a:latin typeface="Arial"/>
                <a:ea typeface="Calibri"/>
                <a:cs typeface="Segoe UI"/>
              </a:rPr>
              <a:t>You can use any user account parameter that you can query. Use the </a:t>
            </a:r>
            <a:r>
              <a:rPr lang="en-US" sz="1100" b="1" dirty="0">
                <a:latin typeface="Arial"/>
                <a:ea typeface="Calibri"/>
              </a:rPr>
              <a:t>Properties</a:t>
            </a:r>
            <a:r>
              <a:rPr lang="en-US" sz="1100" dirty="0">
                <a:latin typeface="Arial"/>
                <a:ea typeface="Calibri"/>
              </a:rPr>
              <a:t> parameter with a value of * (</a:t>
            </a:r>
            <a:r>
              <a:rPr lang="en-US" sz="1100" b="1" dirty="0">
                <a:latin typeface="Arial"/>
                <a:ea typeface="Calibri"/>
              </a:rPr>
              <a:t>-Properties *</a:t>
            </a:r>
            <a:r>
              <a:rPr lang="en-US" sz="1100" dirty="0">
                <a:latin typeface="Arial"/>
                <a:ea typeface="Calibri"/>
              </a:rPr>
              <a:t>) to identify all properties that can be retrieved.</a:t>
            </a:r>
          </a:p>
        </p:txBody>
      </p:sp>
      <p:sp>
        <p:nvSpPr>
          <p:cNvPr id="4" name="Slide Number Placeholder 3"/>
          <p:cNvSpPr>
            <a:spLocks noGrp="1"/>
          </p:cNvSpPr>
          <p:nvPr>
            <p:ph type="sldNum" sz="quarter" idx="10"/>
          </p:nvPr>
        </p:nvSpPr>
        <p:spPr/>
        <p:txBody>
          <a:bodyPr/>
          <a:lstStyle/>
          <a:p>
            <a:fld id="{3BAFDDE1-8351-464B-B259-3464F902DC7B}" type="slidenum">
              <a:rPr lang="en-US" smtClean="0"/>
              <a:t>176</a:t>
            </a:fld>
            <a:endParaRPr lang="en-US" dirty="0"/>
          </a:p>
        </p:txBody>
      </p:sp>
      <p:sp>
        <p:nvSpPr>
          <p:cNvPr id="5" name="Rectangle 4"/>
          <p:cNvSpPr/>
          <p:nvPr/>
        </p:nvSpPr>
        <p:spPr>
          <a:xfrm>
            <a:off x="1" y="0"/>
            <a:ext cx="3145384" cy="24875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000000"/>
                </a:solidFill>
                <a:latin typeface="Arial"/>
              </a:rPr>
              <a:t>20410A</a:t>
            </a:r>
          </a:p>
        </p:txBody>
      </p:sp>
      <p:sp>
        <p:nvSpPr>
          <p:cNvPr id="6" name="Rectangle 5"/>
          <p:cNvSpPr/>
          <p:nvPr/>
        </p:nvSpPr>
        <p:spPr>
          <a:xfrm>
            <a:off x="1" y="266527"/>
            <a:ext cx="3145384" cy="389129"/>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99048" tIns="49524" rIns="99048" bIns="49524" rtlCol="0" anchor="ctr"/>
          <a:lstStyle/>
          <a:p>
            <a:r>
              <a:rPr lang="en-US" sz="1300" b="1" dirty="0">
                <a:solidFill>
                  <a:srgbClr val="336699"/>
                </a:solidFill>
                <a:latin typeface="Arial"/>
              </a:rPr>
              <a:t>4: Automating Active Directory Domain Services Administration</a:t>
            </a:r>
          </a:p>
        </p:txBody>
      </p:sp>
      <p:sp>
        <p:nvSpPr>
          <p:cNvPr id="7" name="Footer Placeholder 6"/>
          <p:cNvSpPr>
            <a:spLocks noGrp="1"/>
          </p:cNvSpPr>
          <p:nvPr>
            <p:ph type="ftr" sz="quarter" idx="11"/>
          </p:nvPr>
        </p:nvSpPr>
        <p:spPr/>
        <p:txBody>
          <a:bodyPr/>
          <a:lstStyle/>
          <a:p>
            <a:r>
              <a:rPr lang="de-DE"/>
              <a:t>(c) Haiko Hertes - ppedv AG</a:t>
            </a:r>
          </a:p>
        </p:txBody>
      </p:sp>
      <p:sp>
        <p:nvSpPr>
          <p:cNvPr id="8" name="Header Placeholder 7"/>
          <p:cNvSpPr>
            <a:spLocks noGrp="1"/>
          </p:cNvSpPr>
          <p:nvPr>
            <p:ph type="hdr" sz="quarter" idx="12"/>
          </p:nvPr>
        </p:nvSpPr>
        <p:spPr/>
        <p:txBody>
          <a:bodyPr/>
          <a:lstStyle/>
          <a:p>
            <a:r>
              <a:rPr lang="en-US"/>
              <a:t>Windows Server 2012 - Active Directory</a:t>
            </a:r>
            <a:endParaRPr lang="de-DE"/>
          </a:p>
        </p:txBody>
      </p:sp>
    </p:spTree>
    <p:extLst>
      <p:ext uri="{BB962C8B-B14F-4D97-AF65-F5344CB8AC3E}">
        <p14:creationId xmlns:p14="http://schemas.microsoft.com/office/powerpoint/2010/main" val="774885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xfrm>
            <a:off x="314325" y="2159000"/>
            <a:ext cx="6286500" cy="6869113"/>
          </a:xfrm>
        </p:spPr>
        <p:txBody>
          <a:bodyPr/>
          <a:lstStyle/>
          <a:p>
            <a:r>
              <a:rPr lang="de-DE" b="1">
                <a:solidFill>
                  <a:srgbClr val="000000"/>
                </a:solidFill>
                <a:latin typeface="Arial" panose="020B0604020202020204" pitchFamily="34" charset="0"/>
                <a:sym typeface="Verdana" panose="020B0604030504040204" pitchFamily="34" charset="0"/>
              </a:rPr>
              <a:t>Botschaft: In einer AD DS-Domäne gibt es einen oder mehrere Domänencontroller.</a:t>
            </a:r>
          </a:p>
          <a:p>
            <a:r>
              <a:rPr lang="de-DE" b="1">
                <a:solidFill>
                  <a:srgbClr val="000000"/>
                </a:solidFill>
                <a:latin typeface="Arial" panose="020B0604020202020204" pitchFamily="34" charset="0"/>
                <a:sym typeface="Verdana" panose="020B0604030504040204" pitchFamily="34" charset="0"/>
              </a:rPr>
              <a:t>Lernziele: Fassen Sie die Merkmale einer Domäne zusammen. </a:t>
            </a:r>
          </a:p>
          <a:p>
            <a:r>
              <a:rPr lang="de-DE" b="1">
                <a:solidFill>
                  <a:srgbClr val="000000"/>
                </a:solidFill>
                <a:latin typeface="Arial" panose="020B0604020202020204" pitchFamily="34" charset="0"/>
                <a:sym typeface="Verdana" panose="020B0604030504040204" pitchFamily="34" charset="0"/>
              </a:rPr>
              <a:t>Lektionsverlauf: Verwenden Sie nicht zu viel Zeit auf diese Folie.</a:t>
            </a:r>
          </a:p>
          <a:p>
            <a:endParaRPr lang="de-DE" b="1">
              <a:solidFill>
                <a:srgbClr val="000000"/>
              </a:solidFill>
              <a:latin typeface="Arial" panose="020B0604020202020204" pitchFamily="34" charset="0"/>
              <a:sym typeface="Verdana" panose="020B0604030504040204" pitchFamily="34" charset="0"/>
            </a:endParaRPr>
          </a:p>
          <a:p>
            <a:endParaRPr lang="de-DE" b="1">
              <a:solidFill>
                <a:srgbClr val="000000"/>
              </a:solidFill>
              <a:latin typeface="Arial" panose="020B0604020202020204" pitchFamily="34" charset="0"/>
              <a:sym typeface="Verdana" panose="020B0604030504040204" pitchFamily="34" charset="0"/>
            </a:endParaRPr>
          </a:p>
        </p:txBody>
      </p:sp>
      <p:sp>
        <p:nvSpPr>
          <p:cNvPr id="4" name="Header Placeholder 3"/>
          <p:cNvSpPr>
            <a:spLocks noGrp="1"/>
          </p:cNvSpPr>
          <p:nvPr>
            <p:ph type="hdr" sz="quarter"/>
          </p:nvPr>
        </p:nvSpPr>
        <p:spPr>
          <a:noFill/>
        </p:spPr>
        <p:txBody>
          <a:bodyP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r>
              <a:rPr lang="en-US">
                <a:solidFill>
                  <a:srgbClr val="336699"/>
                </a:solidFill>
                <a:latin typeface="Arial" panose="020B0604020202020204" pitchFamily="34" charset="0"/>
                <a:sym typeface="Verdana" panose="020B0604030504040204" pitchFamily="34" charset="0"/>
              </a:rPr>
              <a:t>Unterrichtseinheit 1: Einführung in Active Directory®-Domänendienste</a:t>
            </a:r>
          </a:p>
        </p:txBody>
      </p:sp>
      <p:sp>
        <p:nvSpPr>
          <p:cNvPr id="5" name="Date Placeholder 4"/>
          <p:cNvSpPr>
            <a:spLocks noGrp="1"/>
          </p:cNvSpPr>
          <p:nvPr>
            <p:ph type="dt" sz="quarter" idx="1"/>
          </p:nvPr>
        </p:nvSpPr>
        <p:spPr>
          <a:noFill/>
        </p:spPr>
        <p:txBody>
          <a:bodyP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r>
              <a:rPr lang="en-US">
                <a:solidFill>
                  <a:srgbClr val="000000"/>
                </a:solidFill>
                <a:latin typeface="Arial" panose="020B0604020202020204" pitchFamily="34" charset="0"/>
                <a:sym typeface="Verdana" panose="020B0604030504040204" pitchFamily="34" charset="0"/>
              </a:rPr>
              <a:t>Kurs 6237B</a:t>
            </a:r>
          </a:p>
        </p:txBody>
      </p:sp>
      <p:sp>
        <p:nvSpPr>
          <p:cNvPr id="70662" name="Slide Number Placeholder 5"/>
          <p:cNvSpPr>
            <a:spLocks noGrp="1"/>
          </p:cNvSpPr>
          <p:nvPr>
            <p:ph type="sldNum" sz="quarter" idx="4294967295"/>
          </p:nvPr>
        </p:nvSpPr>
        <p:spPr bwMode="auto">
          <a:xfrm>
            <a:off x="3971925" y="8829675"/>
            <a:ext cx="3036888"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fld id="{C1937D3B-94AD-4F75-A3D0-C2EAC3A53B3C}" type="slidenum">
              <a:rPr lang="en-US">
                <a:solidFill>
                  <a:srgbClr val="000000"/>
                </a:solidFill>
                <a:sym typeface="Verdana" panose="020B0604030504040204" pitchFamily="34" charset="0"/>
              </a:rPr>
              <a:pPr>
                <a:buSzPct val="100000"/>
              </a:pPr>
              <a:t>11</a:t>
            </a:fld>
            <a:endParaRPr lang="en-US">
              <a:solidFill>
                <a:srgbClr val="000000"/>
              </a:solidFill>
              <a:sym typeface="Verdana" panose="020B0604030504040204" pitchFamily="34" charset="0"/>
            </a:endParaRPr>
          </a:p>
        </p:txBody>
      </p:sp>
    </p:spTree>
    <p:extLst>
      <p:ext uri="{BB962C8B-B14F-4D97-AF65-F5344CB8AC3E}">
        <p14:creationId xmlns:p14="http://schemas.microsoft.com/office/powerpoint/2010/main" val="763891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de-DE">
                <a:solidFill>
                  <a:srgbClr val="336699"/>
                </a:solidFill>
                <a:latin typeface="Arial" panose="020B0604020202020204" pitchFamily="34" charset="0"/>
              </a:rPr>
              <a:t>Unterrichtseinheit 2: Einführung in die Active Directory-Domänendienste</a:t>
            </a:r>
            <a:endParaRPr lang="en-US" altLang="zh-CN">
              <a:solidFill>
                <a:srgbClr val="336699"/>
              </a:solidFill>
              <a:latin typeface="Arial" panose="020B0604020202020204" pitchFamily="34" charset="0"/>
            </a:endParaRPr>
          </a:p>
        </p:txBody>
      </p:sp>
      <p:sp>
        <p:nvSpPr>
          <p:cNvPr id="471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a:latin typeface="Arial" panose="020B0604020202020204" pitchFamily="34" charset="0"/>
              </a:rPr>
              <a:t>Kurs 6856A</a:t>
            </a:r>
          </a:p>
        </p:txBody>
      </p:sp>
      <p:sp>
        <p:nvSpPr>
          <p:cNvPr id="471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b="0">
                <a:latin typeface="Arial" panose="020B0604020202020204" pitchFamily="34" charset="0"/>
              </a:rPr>
              <a:t>13</a:t>
            </a:r>
          </a:p>
        </p:txBody>
      </p:sp>
      <p:sp>
        <p:nvSpPr>
          <p:cNvPr id="47109" name="Rectangle 2"/>
          <p:cNvSpPr>
            <a:spLocks noGrp="1" noRot="1" noChangeAspect="1" noChangeArrowheads="1" noTextEdit="1"/>
          </p:cNvSpPr>
          <p:nvPr>
            <p:ph type="sldImg"/>
          </p:nvPr>
        </p:nvSpPr>
        <p:spPr>
          <a:ln/>
        </p:spPr>
      </p:sp>
      <p:sp>
        <p:nvSpPr>
          <p:cNvPr id="47110" name="Rectangle 3"/>
          <p:cNvSpPr>
            <a:spLocks noGrp="1" noChangeArrowheads="1"/>
          </p:cNvSpPr>
          <p:nvPr>
            <p:ph type="body" idx="1"/>
          </p:nvPr>
        </p:nvSpPr>
        <p:spPr>
          <a:xfrm>
            <a:off x="314325" y="2230438"/>
            <a:ext cx="6416675"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atin typeface="Arial" panose="020B0604020202020204" pitchFamily="34" charset="0"/>
              </a:rPr>
              <a:t>Verwenden Sie das Diagramm auf der Folie, um die Ebenen des Domänennamespace zu beschreiben. Erläutern Sie, wie untergeordnete Domänen im Namespace wiedergegeben werden. Geben Sie einige Beispiele für einen Namespace einer untergeordneten Domäne an. Beschreiben Sie, wie Vertrauensstellungen in einer Domänenstruktur funktionieren.</a:t>
            </a:r>
            <a:r>
              <a:rPr lang="en-US" altLang="zh-CN">
                <a:latin typeface="Arial" panose="020B0604020202020204" pitchFamily="34" charset="0"/>
              </a:rPr>
              <a:t> </a:t>
            </a:r>
          </a:p>
          <a:p>
            <a:pPr eaLnBrk="1" hangingPunct="1"/>
            <a:r>
              <a:rPr lang="en-US" altLang="zh-CN" b="1">
                <a:latin typeface="Arial" panose="020B0604020202020204" pitchFamily="34" charset="0"/>
              </a:rPr>
              <a:t>Verweise</a:t>
            </a:r>
            <a:endParaRPr lang="en-US" altLang="zh-CN">
              <a:latin typeface="Arial" panose="020B0604020202020204" pitchFamily="34" charset="0"/>
            </a:endParaRPr>
          </a:p>
          <a:p>
            <a:pPr eaLnBrk="1" hangingPunct="1"/>
            <a:r>
              <a:rPr lang="de-DE">
                <a:latin typeface="Arial" panose="020B0604020202020204" pitchFamily="34" charset="0"/>
              </a:rPr>
              <a:t>Was sind Domänen und Gesamtstrukturen?</a:t>
            </a:r>
            <a:br>
              <a:rPr lang="de-DE">
                <a:latin typeface="Arial" panose="020B0604020202020204" pitchFamily="34" charset="0"/>
              </a:rPr>
            </a:br>
            <a:r>
              <a:rPr lang="de-DE" b="1">
                <a:latin typeface="Arial" panose="020B0604020202020204" pitchFamily="34" charset="0"/>
              </a:rPr>
              <a:t>http://go.microsoft.com/fwlink/?LinkId=104452</a:t>
            </a:r>
            <a:r>
              <a:rPr lang="en-US" altLang="zh-CN">
                <a:latin typeface="Arial" panose="020B0604020202020204" pitchFamily="34" charset="0"/>
              </a:rPr>
              <a:t> </a:t>
            </a:r>
            <a:r>
              <a:rPr lang="de-DE" altLang="zh-CN">
                <a:latin typeface="Arial" panose="020B0604020202020204" pitchFamily="34" charset="0"/>
              </a:rPr>
              <a:t>(Website möglicherweise nur in englischer Sprache verfügbar)</a:t>
            </a:r>
            <a:endParaRPr lang="en-US" altLang="zh-CN">
              <a:latin typeface="Arial" panose="020B0604020202020204" pitchFamily="34" charset="0"/>
            </a:endParaRPr>
          </a:p>
        </p:txBody>
      </p:sp>
    </p:spTree>
    <p:extLst>
      <p:ext uri="{BB962C8B-B14F-4D97-AF65-F5344CB8AC3E}">
        <p14:creationId xmlns:p14="http://schemas.microsoft.com/office/powerpoint/2010/main" val="4084027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de-DE">
                <a:solidFill>
                  <a:srgbClr val="336699"/>
                </a:solidFill>
                <a:latin typeface="Arial" panose="020B0604020202020204" pitchFamily="34" charset="0"/>
              </a:rPr>
              <a:t>Unterrichtseinheit 2: Einführung in die Active Directory-Domänendienste</a:t>
            </a:r>
            <a:endParaRPr lang="en-US" altLang="zh-CN">
              <a:solidFill>
                <a:srgbClr val="336699"/>
              </a:solidFill>
              <a:latin typeface="Arial" panose="020B0604020202020204" pitchFamily="34" charset="0"/>
            </a:endParaRPr>
          </a:p>
        </p:txBody>
      </p:sp>
      <p:sp>
        <p:nvSpPr>
          <p:cNvPr id="481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a:latin typeface="Arial" panose="020B0604020202020204" pitchFamily="34" charset="0"/>
              </a:rPr>
              <a:t>Kurs 6856A</a:t>
            </a:r>
          </a:p>
        </p:txBody>
      </p:sp>
      <p:sp>
        <p:nvSpPr>
          <p:cNvPr id="481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b="0">
                <a:latin typeface="Arial" panose="020B0604020202020204" pitchFamily="34" charset="0"/>
              </a:rPr>
              <a:t>14</a:t>
            </a:r>
          </a:p>
        </p:txBody>
      </p:sp>
      <p:sp>
        <p:nvSpPr>
          <p:cNvPr id="48133" name="Rectangle 2"/>
          <p:cNvSpPr>
            <a:spLocks noGrp="1" noRot="1" noChangeAspect="1" noChangeArrowheads="1" noTextEdit="1"/>
          </p:cNvSpPr>
          <p:nvPr>
            <p:ph type="sldImg"/>
          </p:nvPr>
        </p:nvSpPr>
        <p:spPr>
          <a:ln/>
        </p:spPr>
      </p:sp>
      <p:sp>
        <p:nvSpPr>
          <p:cNvPr id="48134" name="Rectangle 3"/>
          <p:cNvSpPr>
            <a:spLocks noGrp="1" noChangeArrowheads="1"/>
          </p:cNvSpPr>
          <p:nvPr>
            <p:ph type="body" idx="1"/>
          </p:nvPr>
        </p:nvSpPr>
        <p:spPr>
          <a:xfrm>
            <a:off x="314325" y="2230438"/>
            <a:ext cx="6599238"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atin typeface="Arial" panose="020B0604020202020204" pitchFamily="34" charset="0"/>
              </a:rPr>
              <a:t>Beschreiben Sie die zwei Partitionen, die in alle Domänencontroller in einer Gesamtstruktur repliziert werden. Erläutern Sie, dass diese freigegebenen Informationen in einer Gesamtstruktur (1) wichtig sind, um sicherzustellen, dass alle AD DS-Objekte konsistent sind, und (2) um eine einwandfreie Replikation zu ermöglichen.</a:t>
            </a:r>
            <a:r>
              <a:rPr lang="en-US" altLang="zh-CN">
                <a:latin typeface="Arial" panose="020B0604020202020204" pitchFamily="34" charset="0"/>
              </a:rPr>
              <a:t> </a:t>
            </a:r>
          </a:p>
          <a:p>
            <a:pPr eaLnBrk="1" hangingPunct="1"/>
            <a:r>
              <a:rPr lang="de-DE">
                <a:latin typeface="Arial" panose="020B0604020202020204" pitchFamily="34" charset="0"/>
              </a:rPr>
              <a:t>Erwähnen Sie den Begriff „globaler Katalog“ hier nur. Er wird später genauer erläutert.</a:t>
            </a:r>
            <a:endParaRPr lang="en-US" altLang="zh-CN">
              <a:latin typeface="Arial" panose="020B0604020202020204" pitchFamily="34" charset="0"/>
            </a:endParaRPr>
          </a:p>
          <a:p>
            <a:pPr eaLnBrk="1" hangingPunct="1"/>
            <a:r>
              <a:rPr lang="de-DE">
                <a:latin typeface="Arial" panose="020B0604020202020204" pitchFamily="34" charset="0"/>
              </a:rPr>
              <a:t>Erklären Sie, dass Gesamtstrukturen Domänen mit nicht zusammenhängenden Namespaces aufweisen können.</a:t>
            </a:r>
            <a:endParaRPr lang="en-US" altLang="zh-CN">
              <a:latin typeface="Arial" panose="020B0604020202020204" pitchFamily="34" charset="0"/>
            </a:endParaRPr>
          </a:p>
          <a:p>
            <a:pPr eaLnBrk="1" hangingPunct="1"/>
            <a:r>
              <a:rPr lang="en-US" altLang="zh-CN" b="1">
                <a:latin typeface="Arial" panose="020B0604020202020204" pitchFamily="34" charset="0"/>
              </a:rPr>
              <a:t>Verweise</a:t>
            </a:r>
            <a:endParaRPr lang="en-US" altLang="zh-CN">
              <a:latin typeface="Arial" panose="020B0604020202020204" pitchFamily="34" charset="0"/>
            </a:endParaRPr>
          </a:p>
          <a:p>
            <a:pPr eaLnBrk="1" hangingPunct="1"/>
            <a:r>
              <a:rPr lang="de-DE">
                <a:latin typeface="Arial" panose="020B0604020202020204" pitchFamily="34" charset="0"/>
              </a:rPr>
              <a:t>Was sind Domänen und Gesamtstrukturen?</a:t>
            </a:r>
            <a:br>
              <a:rPr lang="de-DE">
                <a:latin typeface="Arial" panose="020B0604020202020204" pitchFamily="34" charset="0"/>
              </a:rPr>
            </a:br>
            <a:r>
              <a:rPr lang="de-DE" b="1">
                <a:latin typeface="Arial" panose="020B0604020202020204" pitchFamily="34" charset="0"/>
              </a:rPr>
              <a:t>http://go.microsoft.com/fwlink/?LinkId=104452</a:t>
            </a:r>
            <a:r>
              <a:rPr lang="en-US" altLang="zh-CN">
                <a:latin typeface="Arial" panose="020B0604020202020204" pitchFamily="34" charset="0"/>
              </a:rPr>
              <a:t> </a:t>
            </a:r>
            <a:r>
              <a:rPr lang="de-DE" altLang="zh-CN">
                <a:latin typeface="Arial" panose="020B0604020202020204" pitchFamily="34" charset="0"/>
              </a:rPr>
              <a:t>(Website möglicherweise nur in englischer Sprache verfügbar)</a:t>
            </a:r>
            <a:endParaRPr lang="en-US" altLang="zh-CN">
              <a:latin typeface="Arial" panose="020B0604020202020204" pitchFamily="34" charset="0"/>
            </a:endParaRPr>
          </a:p>
        </p:txBody>
      </p:sp>
    </p:spTree>
    <p:extLst>
      <p:ext uri="{BB962C8B-B14F-4D97-AF65-F5344CB8AC3E}">
        <p14:creationId xmlns:p14="http://schemas.microsoft.com/office/powerpoint/2010/main" val="267225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de-DE">
                <a:solidFill>
                  <a:srgbClr val="336699"/>
                </a:solidFill>
                <a:latin typeface="Arial" panose="020B0604020202020204" pitchFamily="34" charset="0"/>
              </a:rPr>
              <a:t>Unterrichtseinheit 2: Einführung in die Active Directory-Domänendienste</a:t>
            </a:r>
            <a:endParaRPr lang="en-US" altLang="zh-CN">
              <a:solidFill>
                <a:srgbClr val="336699"/>
              </a:solidFill>
              <a:latin typeface="Arial" panose="020B0604020202020204" pitchFamily="34" charset="0"/>
            </a:endParaRPr>
          </a:p>
        </p:txBody>
      </p:sp>
      <p:sp>
        <p:nvSpPr>
          <p:cNvPr id="491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a:latin typeface="Arial" panose="020B0604020202020204" pitchFamily="34" charset="0"/>
              </a:rPr>
              <a:t>Kurs 6856A</a:t>
            </a:r>
          </a:p>
        </p:txBody>
      </p:sp>
      <p:sp>
        <p:nvSpPr>
          <p:cNvPr id="4915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US" altLang="zh-CN" b="0">
                <a:latin typeface="Arial" panose="020B0604020202020204" pitchFamily="34" charset="0"/>
              </a:rPr>
              <a:t>15</a:t>
            </a:r>
          </a:p>
        </p:txBody>
      </p:sp>
      <p:sp>
        <p:nvSpPr>
          <p:cNvPr id="49157" name="Rectangle 2"/>
          <p:cNvSpPr>
            <a:spLocks noGrp="1" noRot="1" noChangeAspect="1" noChangeArrowheads="1" noTextEdit="1"/>
          </p:cNvSpPr>
          <p:nvPr>
            <p:ph type="sldImg"/>
          </p:nvPr>
        </p:nvSpPr>
        <p:spPr>
          <a:ln/>
        </p:spPr>
      </p:sp>
      <p:sp>
        <p:nvSpPr>
          <p:cNvPr id="49158" name="Rectangle 3"/>
          <p:cNvSpPr>
            <a:spLocks noGrp="1" noChangeArrowheads="1"/>
          </p:cNvSpPr>
          <p:nvPr>
            <p:ph type="body" idx="1"/>
          </p:nvPr>
        </p:nvSpPr>
        <p:spPr>
          <a:xfrm>
            <a:off x="314325" y="2230438"/>
            <a:ext cx="6599238" cy="67976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a:latin typeface="Arial" panose="020B0604020202020204" pitchFamily="34" charset="0"/>
              </a:rPr>
              <a:t>Erklären Sie unter Umständen anhand eines Diagramms, wie OEs zum Erstellen einer hierarchischen und logischen Darstellung eines Unternehmens eingesetzt werden können. Beschreiben Sie dann, wie OEs verwendet werden, um bestimmte Administratorrechte zu delegieren. Beispiel: Einem Junior-Netzwerkadministrator wird unter Umständen die Berechtigung gewährt, Benutzerkonten in einer OE zu verwalten, die alle Konten einer Niederlassung umfasst. Geben Sie Beispiele an, wie Sie Objekte als Gruppen verwalten können, indem Sie sie derselben OE zuweisen.</a:t>
            </a:r>
            <a:endParaRPr lang="en-US" altLang="zh-CN">
              <a:latin typeface="Arial" panose="020B0604020202020204" pitchFamily="34" charset="0"/>
            </a:endParaRPr>
          </a:p>
          <a:p>
            <a:pPr eaLnBrk="1" hangingPunct="1"/>
            <a:r>
              <a:rPr lang="en-US" altLang="zh-CN" b="1">
                <a:latin typeface="Arial" panose="020B0604020202020204" pitchFamily="34" charset="0"/>
              </a:rPr>
              <a:t>Verweise</a:t>
            </a:r>
            <a:endParaRPr lang="en-US" altLang="zh-CN">
              <a:latin typeface="Arial" panose="020B0604020202020204" pitchFamily="34" charset="0"/>
            </a:endParaRPr>
          </a:p>
          <a:p>
            <a:pPr eaLnBrk="1" hangingPunct="1"/>
            <a:r>
              <a:rPr lang="de-DE">
                <a:latin typeface="Arial" panose="020B0604020202020204" pitchFamily="34" charset="0"/>
              </a:rPr>
              <a:t>Organisationseinheiten (OEs)</a:t>
            </a:r>
            <a:br>
              <a:rPr lang="de-DE">
                <a:latin typeface="Arial" panose="020B0604020202020204" pitchFamily="34" charset="0"/>
              </a:rPr>
            </a:br>
            <a:r>
              <a:rPr lang="de-DE" b="1">
                <a:latin typeface="Arial" panose="020B0604020202020204" pitchFamily="34" charset="0"/>
              </a:rPr>
              <a:t>http://go.microsoft.com/fwlink/?LinkId=104453</a:t>
            </a:r>
            <a:r>
              <a:rPr lang="en-US" altLang="zh-CN">
                <a:latin typeface="Arial" panose="020B0604020202020204" pitchFamily="34" charset="0"/>
              </a:rPr>
              <a:t> </a:t>
            </a:r>
            <a:r>
              <a:rPr lang="de-DE" altLang="zh-CN">
                <a:latin typeface="Arial" panose="020B0604020202020204" pitchFamily="34" charset="0"/>
              </a:rPr>
              <a:t>(Website möglicherweise nur in englischer Sprache verfügbar)</a:t>
            </a:r>
            <a:endParaRPr lang="en-US" altLang="zh-CN">
              <a:latin typeface="Arial" panose="020B0604020202020204" pitchFamily="34" charset="0"/>
            </a:endParaRPr>
          </a:p>
        </p:txBody>
      </p:sp>
    </p:spTree>
    <p:extLst>
      <p:ext uri="{BB962C8B-B14F-4D97-AF65-F5344CB8AC3E}">
        <p14:creationId xmlns:p14="http://schemas.microsoft.com/office/powerpoint/2010/main" val="1903926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xfrm>
            <a:off x="314325" y="2159000"/>
            <a:ext cx="6286500" cy="6869113"/>
          </a:xfrm>
        </p:spPr>
        <p:txBody>
          <a:bodyPr/>
          <a:lstStyle/>
          <a:p>
            <a:r>
              <a:rPr lang="de-DE" b="1">
                <a:solidFill>
                  <a:srgbClr val="000000"/>
                </a:solidFill>
                <a:latin typeface="Arial" panose="020B0604020202020204" pitchFamily="34" charset="0"/>
                <a:sym typeface="Verdana" panose="020B0604030504040204" pitchFamily="34" charset="0"/>
              </a:rPr>
              <a:t>Botschaft: Die Datenbank und die Dienste werden auf Servern, die als Domänencontroller bezeichnet werden, gehostet.</a:t>
            </a:r>
          </a:p>
          <a:p>
            <a:r>
              <a:rPr lang="de-DE" b="1">
                <a:solidFill>
                  <a:srgbClr val="000000"/>
                </a:solidFill>
                <a:latin typeface="Arial" panose="020B0604020202020204" pitchFamily="34" charset="0"/>
                <a:sym typeface="Verdana" panose="020B0604030504040204" pitchFamily="34" charset="0"/>
              </a:rPr>
              <a:t>Lernziele: Stellen Sie die unten erwähnten Begriffe und Konzepte vor.</a:t>
            </a:r>
          </a:p>
          <a:p>
            <a:r>
              <a:rPr lang="de-DE">
                <a:solidFill>
                  <a:srgbClr val="000000"/>
                </a:solidFill>
                <a:latin typeface="Arial" panose="020B0604020202020204" pitchFamily="34" charset="0"/>
                <a:sym typeface="Verdana" panose="020B0604030504040204" pitchFamily="34" charset="0"/>
              </a:rPr>
              <a:t>Erwähnen Sie weiter, dass Domänencontroller, d. h. die Server, welche die AD DS-Rolle ausführen, die Active Directory-Datenbank, </a:t>
            </a:r>
            <a:r>
              <a:rPr lang="de-DE" b="1">
                <a:solidFill>
                  <a:srgbClr val="000000"/>
                </a:solidFill>
                <a:latin typeface="Arial" panose="020B0604020202020204" pitchFamily="34" charset="0"/>
                <a:sym typeface="Verdana" panose="020B0604030504040204" pitchFamily="34" charset="0"/>
              </a:rPr>
              <a:t>SYSVOL</a:t>
            </a:r>
            <a:r>
              <a:rPr lang="de-DE">
                <a:solidFill>
                  <a:srgbClr val="000000"/>
                </a:solidFill>
                <a:latin typeface="Arial" panose="020B0604020202020204" pitchFamily="34" charset="0"/>
                <a:sym typeface="Verdana" panose="020B0604030504040204" pitchFamily="34" charset="0"/>
              </a:rPr>
              <a:t>, einen Authentifizierungsdienst (KDC) und andere Active Directory-Dienste hosten. Aus Redundanzgründen ist es empfehlenswert, mindestens zwei verfügbare Domänencontroller zu haben.</a:t>
            </a:r>
          </a:p>
          <a:p>
            <a:r>
              <a:rPr lang="de-DE">
                <a:solidFill>
                  <a:srgbClr val="000000"/>
                </a:solidFill>
                <a:latin typeface="Arial" panose="020B0604020202020204" pitchFamily="34" charset="0"/>
                <a:sym typeface="Verdana" panose="020B0604030504040204" pitchFamily="34" charset="0"/>
              </a:rPr>
              <a:t>Betonen Sie, dass alle Domänencontroller in einer Domäne im Prinzip gleich sind. Auf jedem Domänencontroller befindet sich eine Kopie des Verzeichnisspeichers, und auf allen Domänencontrollern außer RODCs können Aktualisierungen an den AD DS-Daten vorgenommen werden.</a:t>
            </a:r>
          </a:p>
          <a:p>
            <a:r>
              <a:rPr lang="de-DE">
                <a:solidFill>
                  <a:srgbClr val="000000"/>
                </a:solidFill>
                <a:latin typeface="Arial" panose="020B0604020202020204" pitchFamily="34" charset="0"/>
                <a:sym typeface="Verdana" panose="020B0604030504040204" pitchFamily="34" charset="0"/>
              </a:rPr>
              <a:t>Betonen Sie, wie wichtig es ist, mehrere Domänencontroller in jeder Domäne zu haben. Dies sorgt für einen Lastenausgleich und – was noch wichtiger ist – für die Wiederherstellbarkeit im Falle eines Serverausfalls.</a:t>
            </a:r>
          </a:p>
          <a:p>
            <a:r>
              <a:rPr lang="de-DE">
                <a:solidFill>
                  <a:srgbClr val="000000"/>
                </a:solidFill>
                <a:latin typeface="Arial" panose="020B0604020202020204" pitchFamily="34" charset="0"/>
                <a:sym typeface="Verdana" panose="020B0604030504040204" pitchFamily="34" charset="0"/>
              </a:rPr>
              <a:t>Erwähnen Sie, dass alle Domänencontroller eine Authentifizierung und Autorisierung durchführen, was zu einem redundanten System mit weniger Ausfallpunkten führt. </a:t>
            </a:r>
          </a:p>
          <a:p>
            <a:r>
              <a:rPr lang="de-DE">
                <a:solidFill>
                  <a:srgbClr val="000000"/>
                </a:solidFill>
                <a:latin typeface="Arial" panose="020B0604020202020204" pitchFamily="34" charset="0"/>
                <a:sym typeface="Verdana" panose="020B0604030504040204" pitchFamily="34" charset="0"/>
              </a:rPr>
              <a:t>Auf der Folie werden absichtlich keine speziellen bewährten Methoden aufgeführt. Wenn Sie möchten, können Sie </a:t>
            </a:r>
            <a:r>
              <a:rPr lang="de-DE" i="1">
                <a:solidFill>
                  <a:srgbClr val="000000"/>
                </a:solidFill>
                <a:latin typeface="Arial" panose="020B0604020202020204" pitchFamily="34" charset="0"/>
                <a:sym typeface="Verdana" panose="020B0604030504040204" pitchFamily="34" charset="0"/>
              </a:rPr>
              <a:t>etwas</a:t>
            </a:r>
            <a:r>
              <a:rPr lang="de-DE">
                <a:solidFill>
                  <a:srgbClr val="000000"/>
                </a:solidFill>
                <a:latin typeface="Arial" panose="020B0604020202020204" pitchFamily="34" charset="0"/>
                <a:sym typeface="Verdana" panose="020B0604030504040204" pitchFamily="34" charset="0"/>
              </a:rPr>
              <a:t> ausführlicher über das Aufstellen von Domänencontrollern an Remotestandorten sprechen, um eine nicht verfügbare WAN-Verbindung zu umgehen. Sie können ebenfalls darüber sprechen, die Anzahl der Domänencontroller nicht nur aus Redundanz- sondern auch aus Leistungsgründen zu erhöhen. Es wird jedoch empfohlen, nicht zu ausführlich auf Fragen der Platzierung von Domänencontrollern einzugehen, da sich Unterrichtseinheit 12 (Standorte und Replikation) dazu besser eignet.</a:t>
            </a:r>
          </a:p>
          <a:p>
            <a:r>
              <a:rPr lang="de-DE">
                <a:solidFill>
                  <a:srgbClr val="000000"/>
                </a:solidFill>
                <a:latin typeface="Arial" panose="020B0604020202020204" pitchFamily="34" charset="0"/>
                <a:sym typeface="Verdana" panose="020B0604030504040204" pitchFamily="34" charset="0"/>
              </a:rPr>
              <a:t>Erwähnen Sie Server Core und RODCs. Diese beiden Themen werden in späteren Unterrichtseinheiten ausführlich behandelt. Sie können jedoch darauf hinweisen, dass es neben der physischen Sicherheit Optionen gibt, um die Sicherheit von Domänencontrollern sicherzustellen.</a:t>
            </a:r>
          </a:p>
        </p:txBody>
      </p:sp>
      <p:sp>
        <p:nvSpPr>
          <p:cNvPr id="4" name="Header Placeholder 3"/>
          <p:cNvSpPr>
            <a:spLocks noGrp="1"/>
          </p:cNvSpPr>
          <p:nvPr>
            <p:ph type="hdr" sz="quarter"/>
          </p:nvPr>
        </p:nvSpPr>
        <p:spPr>
          <a:noFill/>
        </p:spPr>
        <p:txBody>
          <a:bodyP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r>
              <a:rPr lang="en-US">
                <a:solidFill>
                  <a:srgbClr val="336699"/>
                </a:solidFill>
                <a:latin typeface="Arial" panose="020B0604020202020204" pitchFamily="34" charset="0"/>
                <a:sym typeface="Verdana" panose="020B0604030504040204" pitchFamily="34" charset="0"/>
              </a:rPr>
              <a:t>Unterrichtseinheit 1: Einführung in Active Directory®-Domänendienste</a:t>
            </a:r>
          </a:p>
        </p:txBody>
      </p:sp>
      <p:sp>
        <p:nvSpPr>
          <p:cNvPr id="5" name="Date Placeholder 4"/>
          <p:cNvSpPr>
            <a:spLocks noGrp="1"/>
          </p:cNvSpPr>
          <p:nvPr>
            <p:ph type="dt" sz="quarter" idx="1"/>
          </p:nvPr>
        </p:nvSpPr>
        <p:spPr>
          <a:noFill/>
        </p:spPr>
        <p:txBody>
          <a:bodyPr/>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r>
              <a:rPr lang="en-US">
                <a:solidFill>
                  <a:srgbClr val="000000"/>
                </a:solidFill>
                <a:latin typeface="Arial" panose="020B0604020202020204" pitchFamily="34" charset="0"/>
                <a:sym typeface="Verdana" panose="020B0604030504040204" pitchFamily="34" charset="0"/>
              </a:rPr>
              <a:t>Kurs 6237B</a:t>
            </a:r>
          </a:p>
        </p:txBody>
      </p:sp>
      <p:sp>
        <p:nvSpPr>
          <p:cNvPr id="69638" name="Slide Number Placeholder 5"/>
          <p:cNvSpPr>
            <a:spLocks noGrp="1"/>
          </p:cNvSpPr>
          <p:nvPr>
            <p:ph type="sldNum" sz="quarter" idx="4294967295"/>
          </p:nvPr>
        </p:nvSpPr>
        <p:spPr bwMode="auto">
          <a:xfrm>
            <a:off x="3971925" y="8829675"/>
            <a:ext cx="3036888" cy="465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7338"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buSzPct val="100000"/>
            </a:pPr>
            <a:fld id="{5C53EAA2-B2A3-40F6-A01D-C9BCB23951F6}" type="slidenum">
              <a:rPr lang="en-US">
                <a:solidFill>
                  <a:srgbClr val="000000"/>
                </a:solidFill>
                <a:sym typeface="Verdana" panose="020B0604030504040204" pitchFamily="34" charset="0"/>
              </a:rPr>
              <a:pPr>
                <a:buSzPct val="100000"/>
              </a:pPr>
              <a:t>15</a:t>
            </a:fld>
            <a:endParaRPr lang="en-US">
              <a:solidFill>
                <a:srgbClr val="000000"/>
              </a:solidFill>
              <a:sym typeface="Verdana" panose="020B0604030504040204" pitchFamily="34" charset="0"/>
            </a:endParaRPr>
          </a:p>
        </p:txBody>
      </p:sp>
    </p:spTree>
    <p:extLst>
      <p:ext uri="{BB962C8B-B14F-4D97-AF65-F5344CB8AC3E}">
        <p14:creationId xmlns:p14="http://schemas.microsoft.com/office/powerpoint/2010/main" val="223442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Titelmasterformat durch Klicken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4033184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3" name="Vertikaler Textplatzhalter 2"/>
          <p:cNvSpPr>
            <a:spLocks noGrp="1"/>
          </p:cNvSpPr>
          <p:nvPr>
            <p:ph type="body" orient="vert" idx="1"/>
          </p:nvPr>
        </p:nvSpPr>
        <p:spPr>
          <a:xfrm>
            <a:off x="457200" y="1268760"/>
            <a:ext cx="8229600" cy="4857403"/>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
        <p:nvSpPr>
          <p:cNvPr id="5" name="Titel 1"/>
          <p:cNvSpPr txBox="1">
            <a:spLocks/>
          </p:cNvSpPr>
          <p:nvPr userDrawn="1"/>
        </p:nvSpPr>
        <p:spPr>
          <a:xfrm>
            <a:off x="467544" y="35352"/>
            <a:ext cx="6480720"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dirty="0"/>
              <a:t>Titelmasterformat durch Klicken bearbeiten</a:t>
            </a:r>
          </a:p>
        </p:txBody>
      </p:sp>
    </p:spTree>
    <p:extLst>
      <p:ext uri="{BB962C8B-B14F-4D97-AF65-F5344CB8AC3E}">
        <p14:creationId xmlns:p14="http://schemas.microsoft.com/office/powerpoint/2010/main" val="3899073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1268760"/>
            <a:ext cx="2057400" cy="4857403"/>
          </a:xfrm>
        </p:spPr>
        <p:txBody>
          <a:bodyPr vert="eaVert"/>
          <a:lstStyle/>
          <a:p>
            <a:r>
              <a:rPr lang="de-DE"/>
              <a:t>Titelmasterformat durch Klicken bearbeiten</a:t>
            </a:r>
            <a:endParaRPr lang="de-DE" dirty="0"/>
          </a:p>
        </p:txBody>
      </p:sp>
      <p:sp>
        <p:nvSpPr>
          <p:cNvPr id="3" name="Vertikaler Textplatzhalter 2"/>
          <p:cNvSpPr>
            <a:spLocks noGrp="1"/>
          </p:cNvSpPr>
          <p:nvPr>
            <p:ph type="body" orient="vert" idx="1"/>
          </p:nvPr>
        </p:nvSpPr>
        <p:spPr>
          <a:xfrm>
            <a:off x="457200" y="1268760"/>
            <a:ext cx="6019800" cy="4857403"/>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2276031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16" name="Titel 1"/>
          <p:cNvSpPr>
            <a:spLocks noGrp="1"/>
          </p:cNvSpPr>
          <p:nvPr>
            <p:ph type="title" hasCustomPrompt="1"/>
          </p:nvPr>
        </p:nvSpPr>
        <p:spPr>
          <a:xfrm>
            <a:off x="687388" y="274638"/>
            <a:ext cx="8061076" cy="778098"/>
          </a:xfrm>
          <a:prstGeom prst="rect">
            <a:avLst/>
          </a:prstGeom>
        </p:spPr>
        <p:txBody>
          <a:bodyPr/>
          <a:lstStyle>
            <a:lvl1pPr algn="l">
              <a:defRPr lang="de-DE" sz="4000" b="1" kern="1200" baseline="0" dirty="0">
                <a:solidFill>
                  <a:schemeClr val="tx1"/>
                </a:solidFill>
                <a:latin typeface="+mj-lt"/>
                <a:ea typeface="Tahoma" pitchFamily="34" charset="0"/>
                <a:cs typeface="Tahoma" pitchFamily="34" charset="0"/>
              </a:defRPr>
            </a:lvl1pPr>
          </a:lstStyle>
          <a:p>
            <a:r>
              <a:rPr lang="de-DE" dirty="0"/>
              <a:t>Titel klicken + bearbeiten</a:t>
            </a:r>
          </a:p>
        </p:txBody>
      </p:sp>
      <p:sp>
        <p:nvSpPr>
          <p:cNvPr id="17" name="Inhaltsplatzhalter 2"/>
          <p:cNvSpPr>
            <a:spLocks noGrp="1"/>
          </p:cNvSpPr>
          <p:nvPr>
            <p:ph idx="1"/>
          </p:nvPr>
        </p:nvSpPr>
        <p:spPr>
          <a:xfrm>
            <a:off x="755576" y="1196752"/>
            <a:ext cx="7992888" cy="4977137"/>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cxnSp>
        <p:nvCxnSpPr>
          <p:cNvPr id="5" name="Gerade Verbindung 4"/>
          <p:cNvCxnSpPr/>
          <p:nvPr userDrawn="1"/>
        </p:nvCxnSpPr>
        <p:spPr>
          <a:xfrm>
            <a:off x="827584" y="891575"/>
            <a:ext cx="6768752" cy="0"/>
          </a:xfrm>
          <a:prstGeom prst="line">
            <a:avLst/>
          </a:prstGeom>
          <a:ln w="190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16419" y="6172163"/>
            <a:ext cx="763353" cy="754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ppedvlogopfad"/>
          <p:cNvPicPr>
            <a:picLocks noChangeAspect="1" noChangeArrowheads="1"/>
          </p:cNvPicPr>
          <p:nvPr userDrawn="1"/>
        </p:nvPicPr>
        <p:blipFill>
          <a:blip r:embed="rId3">
            <a:clrChange>
              <a:clrFrom>
                <a:srgbClr val="8BC3EB"/>
              </a:clrFrom>
              <a:clrTo>
                <a:srgbClr val="8BC3EB">
                  <a:alpha val="0"/>
                </a:srgbClr>
              </a:clrTo>
            </a:clrChange>
            <a:extLst>
              <a:ext uri="{28A0092B-C50C-407E-A947-70E740481C1C}">
                <a14:useLocalDpi xmlns:a14="http://schemas.microsoft.com/office/drawing/2010/main" val="0"/>
              </a:ext>
            </a:extLst>
          </a:blip>
          <a:srcRect/>
          <a:stretch>
            <a:fillRect/>
          </a:stretch>
        </p:blipFill>
        <p:spPr bwMode="auto">
          <a:xfrm>
            <a:off x="35496" y="6377900"/>
            <a:ext cx="1492250" cy="42182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4240654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573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1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67544" y="35352"/>
            <a:ext cx="6480720" cy="801360"/>
          </a:xfrm>
        </p:spPr>
        <p:txBody>
          <a:bodyPr>
            <a:normAutofit/>
          </a:bodyPr>
          <a:lstStyle>
            <a:lvl1pPr algn="l">
              <a:defRPr sz="2800"/>
            </a:lvl1pPr>
          </a:lstStyle>
          <a:p>
            <a:r>
              <a:rPr lang="de-DE"/>
              <a:t>Titelmasterformat durch Klicken bearbeiten</a:t>
            </a:r>
            <a:endParaRPr lang="de-DE" dirty="0"/>
          </a:p>
        </p:txBody>
      </p:sp>
      <p:sp>
        <p:nvSpPr>
          <p:cNvPr id="3" name="Inhaltsplatzhalter 2"/>
          <p:cNvSpPr>
            <a:spLocks noGrp="1"/>
          </p:cNvSpPr>
          <p:nvPr>
            <p:ph idx="1"/>
          </p:nvPr>
        </p:nvSpPr>
        <p:spPr>
          <a:xfrm>
            <a:off x="457200" y="1268760"/>
            <a:ext cx="8229600" cy="485740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38708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Textmasterformat bearbeiten</a:t>
            </a:r>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2542732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57200" y="1196752"/>
            <a:ext cx="40386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4648200" y="1196752"/>
            <a:ext cx="40386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Foliennummernplatzhalter 6"/>
          <p:cNvSpPr>
            <a:spLocks noGrp="1"/>
          </p:cNvSpPr>
          <p:nvPr>
            <p:ph type="sldNum" sz="quarter" idx="12"/>
          </p:nvPr>
        </p:nvSpPr>
        <p:spPr/>
        <p:txBody>
          <a:bodyPr/>
          <a:lstStyle/>
          <a:p>
            <a:fld id="{D0B68A9A-8F5D-4114-819E-CD9E627B0FFB}" type="slidenum">
              <a:rPr lang="de-DE" smtClean="0"/>
              <a:t>‹Nr.›</a:t>
            </a:fld>
            <a:endParaRPr lang="de-DE"/>
          </a:p>
        </p:txBody>
      </p:sp>
      <p:sp>
        <p:nvSpPr>
          <p:cNvPr id="6" name="Titel 1"/>
          <p:cNvSpPr txBox="1">
            <a:spLocks/>
          </p:cNvSpPr>
          <p:nvPr userDrawn="1"/>
        </p:nvSpPr>
        <p:spPr>
          <a:xfrm>
            <a:off x="467544" y="35352"/>
            <a:ext cx="6480720"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dirty="0"/>
              <a:t>Titelmasterformat durch Klicken bearbeiten</a:t>
            </a:r>
          </a:p>
        </p:txBody>
      </p:sp>
    </p:spTree>
    <p:extLst>
      <p:ext uri="{BB962C8B-B14F-4D97-AF65-F5344CB8AC3E}">
        <p14:creationId xmlns:p14="http://schemas.microsoft.com/office/powerpoint/2010/main" val="242264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67544" y="1268760"/>
            <a:ext cx="4040188" cy="4237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67544" y="1844824"/>
            <a:ext cx="4040188" cy="34172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4008" y="1268760"/>
            <a:ext cx="4041775" cy="4237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4008" y="1844824"/>
            <a:ext cx="4041775" cy="34172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Foliennummernplatzhalter 8"/>
          <p:cNvSpPr>
            <a:spLocks noGrp="1"/>
          </p:cNvSpPr>
          <p:nvPr>
            <p:ph type="sldNum" sz="quarter" idx="12"/>
          </p:nvPr>
        </p:nvSpPr>
        <p:spPr/>
        <p:txBody>
          <a:bodyPr/>
          <a:lstStyle/>
          <a:p>
            <a:fld id="{D0B68A9A-8F5D-4114-819E-CD9E627B0FFB}" type="slidenum">
              <a:rPr lang="de-DE" smtClean="0"/>
              <a:t>‹Nr.›</a:t>
            </a:fld>
            <a:endParaRPr lang="de-DE"/>
          </a:p>
        </p:txBody>
      </p:sp>
      <p:sp>
        <p:nvSpPr>
          <p:cNvPr id="8" name="Titel 1"/>
          <p:cNvSpPr txBox="1">
            <a:spLocks/>
          </p:cNvSpPr>
          <p:nvPr userDrawn="1"/>
        </p:nvSpPr>
        <p:spPr>
          <a:xfrm>
            <a:off x="467544" y="35352"/>
            <a:ext cx="6480720"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dirty="0"/>
              <a:t>Titelmasterformat durch Klicken bearbeiten</a:t>
            </a:r>
          </a:p>
        </p:txBody>
      </p:sp>
    </p:spTree>
    <p:extLst>
      <p:ext uri="{BB962C8B-B14F-4D97-AF65-F5344CB8AC3E}">
        <p14:creationId xmlns:p14="http://schemas.microsoft.com/office/powerpoint/2010/main" val="3188296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D0B68A9A-8F5D-4114-819E-CD9E627B0FFB}" type="slidenum">
              <a:rPr lang="de-DE" smtClean="0"/>
              <a:t>‹Nr.›</a:t>
            </a:fld>
            <a:endParaRPr lang="de-DE"/>
          </a:p>
        </p:txBody>
      </p:sp>
      <p:sp>
        <p:nvSpPr>
          <p:cNvPr id="4" name="Titel 1"/>
          <p:cNvSpPr txBox="1">
            <a:spLocks/>
          </p:cNvSpPr>
          <p:nvPr userDrawn="1"/>
        </p:nvSpPr>
        <p:spPr>
          <a:xfrm>
            <a:off x="323528" y="35352"/>
            <a:ext cx="6624736"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dirty="0"/>
              <a:t>Titelmasterformat durch Klicken bearbeiten</a:t>
            </a:r>
          </a:p>
        </p:txBody>
      </p:sp>
    </p:spTree>
    <p:extLst>
      <p:ext uri="{BB962C8B-B14F-4D97-AF65-F5344CB8AC3E}">
        <p14:creationId xmlns:p14="http://schemas.microsoft.com/office/powerpoint/2010/main" val="2257890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3133836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67544" y="1196752"/>
            <a:ext cx="3008313" cy="1162050"/>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1196752"/>
            <a:ext cx="5111750"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Textplatzhalter 3"/>
          <p:cNvSpPr>
            <a:spLocks noGrp="1"/>
          </p:cNvSpPr>
          <p:nvPr>
            <p:ph type="body" sz="half" idx="2"/>
          </p:nvPr>
        </p:nvSpPr>
        <p:spPr>
          <a:xfrm>
            <a:off x="457200" y="2348880"/>
            <a:ext cx="3008313" cy="37772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7" name="Foliennummernplatzhalter 6"/>
          <p:cNvSpPr>
            <a:spLocks noGrp="1"/>
          </p:cNvSpPr>
          <p:nvPr>
            <p:ph type="sldNum" sz="quarter" idx="12"/>
          </p:nvPr>
        </p:nvSpPr>
        <p:spPr/>
        <p:txBody>
          <a:bodyPr/>
          <a:lstStyle/>
          <a:p>
            <a:fld id="{D0B68A9A-8F5D-4114-819E-CD9E627B0FFB}" type="slidenum">
              <a:rPr lang="de-DE" smtClean="0"/>
              <a:t>‹Nr.›</a:t>
            </a:fld>
            <a:endParaRPr lang="de-DE"/>
          </a:p>
        </p:txBody>
      </p:sp>
      <p:sp>
        <p:nvSpPr>
          <p:cNvPr id="6" name="Titel 1"/>
          <p:cNvSpPr txBox="1">
            <a:spLocks/>
          </p:cNvSpPr>
          <p:nvPr userDrawn="1"/>
        </p:nvSpPr>
        <p:spPr>
          <a:xfrm>
            <a:off x="467544" y="35352"/>
            <a:ext cx="6480720"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dirty="0"/>
              <a:t>Titelmasterformat durch Klicken bearbeiten</a:t>
            </a:r>
          </a:p>
        </p:txBody>
      </p:sp>
    </p:spTree>
    <p:extLst>
      <p:ext uri="{BB962C8B-B14F-4D97-AF65-F5344CB8AC3E}">
        <p14:creationId xmlns:p14="http://schemas.microsoft.com/office/powerpoint/2010/main" val="356486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1268759"/>
            <a:ext cx="5486400" cy="345881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7" name="Foliennummernplatzhalter 6"/>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22708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1052736"/>
            <a:ext cx="8229600" cy="1143000"/>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457200" y="2420888"/>
            <a:ext cx="8229600" cy="3705275"/>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68A9A-8F5D-4114-819E-CD9E627B0FFB}" type="slidenum">
              <a:rPr lang="de-DE" smtClean="0"/>
              <a:t>‹Nr.›</a:t>
            </a:fld>
            <a:endParaRPr lang="de-DE"/>
          </a:p>
        </p:txBody>
      </p:sp>
      <p:sp>
        <p:nvSpPr>
          <p:cNvPr id="7" name="Rechteck 6"/>
          <p:cNvSpPr/>
          <p:nvPr/>
        </p:nvSpPr>
        <p:spPr>
          <a:xfrm>
            <a:off x="0" y="0"/>
            <a:ext cx="9144000" cy="99631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p:cNvSpPr/>
          <p:nvPr/>
        </p:nvSpPr>
        <p:spPr>
          <a:xfrm>
            <a:off x="0" y="885050"/>
            <a:ext cx="1115616" cy="11126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p:cNvSpPr/>
          <p:nvPr/>
        </p:nvSpPr>
        <p:spPr>
          <a:xfrm>
            <a:off x="1187624" y="885050"/>
            <a:ext cx="7956376" cy="11126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Picture 5" descr="\\burghausen1\sekret\Marketing\LogoBox\ppedvLogos\ppedvlogopfad.tif"/>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164288" y="249200"/>
            <a:ext cx="1764234" cy="49791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10"/>
          <p:cNvPicPr/>
          <p:nvPr/>
        </p:nvPicPr>
        <p:blipFill>
          <a:blip r:embed="rId17">
            <a:extLst>
              <a:ext uri="{28A0092B-C50C-407E-A947-70E740481C1C}">
                <a14:useLocalDpi xmlns:a14="http://schemas.microsoft.com/office/drawing/2010/main" val="0"/>
              </a:ext>
            </a:extLst>
          </a:blip>
          <a:stretch>
            <a:fillRect/>
          </a:stretch>
        </p:blipFill>
        <p:spPr>
          <a:xfrm>
            <a:off x="35496" y="6237312"/>
            <a:ext cx="2376264" cy="576064"/>
          </a:xfrm>
          <a:prstGeom prst="rect">
            <a:avLst/>
          </a:prstGeom>
        </p:spPr>
      </p:pic>
    </p:spTree>
    <p:extLst>
      <p:ext uri="{BB962C8B-B14F-4D97-AF65-F5344CB8AC3E}">
        <p14:creationId xmlns:p14="http://schemas.microsoft.com/office/powerpoint/2010/main" val="3413675211"/>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 id="2147484104" r:id="rId12"/>
    <p:sldLayoutId id="2147484105" r:id="rId13"/>
    <p:sldLayoutId id="2147484106" r:id="rId14"/>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6.pn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hyperlink" Target="http://technet.microsoft.com/de-de/library/hh846167.aspx"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file:///\\SRV\Departments"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1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rdfarm/RDWeb" TargetMode="External"/><Relationship Id="rId2" Type="http://schemas.openxmlformats.org/officeDocument/2006/relationships/hyperlink" Target="https://server/RDWeb"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751063"/>
            <a:ext cx="7772400" cy="1470025"/>
          </a:xfrm>
        </p:spPr>
        <p:txBody>
          <a:bodyPr>
            <a:normAutofit/>
          </a:bodyPr>
          <a:lstStyle/>
          <a:p>
            <a:br>
              <a:rPr lang="de-DE" dirty="0"/>
            </a:br>
            <a:r>
              <a:rPr lang="de-DE" sz="4000" i="1" dirty="0" err="1"/>
              <a:t>Active</a:t>
            </a:r>
            <a:r>
              <a:rPr lang="de-DE" sz="4000" i="1" dirty="0"/>
              <a:t> Directory</a:t>
            </a:r>
            <a:endParaRPr lang="de-DE" i="1" dirty="0"/>
          </a:p>
        </p:txBody>
      </p:sp>
      <p:sp>
        <p:nvSpPr>
          <p:cNvPr id="3" name="Untertitel 2"/>
          <p:cNvSpPr>
            <a:spLocks noGrp="1"/>
          </p:cNvSpPr>
          <p:nvPr>
            <p:ph type="subTitle" idx="1"/>
          </p:nvPr>
        </p:nvSpPr>
        <p:spPr>
          <a:xfrm>
            <a:off x="1371600" y="4628728"/>
            <a:ext cx="6400800" cy="1752600"/>
          </a:xfrm>
        </p:spPr>
        <p:txBody>
          <a:bodyPr>
            <a:normAutofit/>
          </a:bodyPr>
          <a:lstStyle/>
          <a:p>
            <a:endParaRPr lang="de-DE" dirty="0"/>
          </a:p>
        </p:txBody>
      </p:sp>
      <p:pic>
        <p:nvPicPr>
          <p:cNvPr id="5" name="Grafik 4">
            <a:extLst>
              <a:ext uri="{FF2B5EF4-FFF2-40B4-BE49-F238E27FC236}">
                <a16:creationId xmlns:a16="http://schemas.microsoft.com/office/drawing/2014/main" id="{D79A814D-4E5E-4E66-BB32-924F0E9D0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124744"/>
            <a:ext cx="4361284" cy="2376264"/>
          </a:xfrm>
          <a:prstGeom prst="rect">
            <a:avLst/>
          </a:prstGeom>
        </p:spPr>
      </p:pic>
    </p:spTree>
    <p:extLst>
      <p:ext uri="{BB962C8B-B14F-4D97-AF65-F5344CB8AC3E}">
        <p14:creationId xmlns:p14="http://schemas.microsoft.com/office/powerpoint/2010/main" val="3509585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dirty="0">
                <a:solidFill>
                  <a:srgbClr val="000000"/>
                </a:solidFill>
                <a:ea typeface="MS PGothic" panose="020B0600070205080204" pitchFamily="34" charset="-128"/>
              </a:rPr>
              <a:t>Was</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ist</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eine</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Domäne</a:t>
            </a:r>
            <a:r>
              <a:rPr lang="en-US" altLang="zh-CN" dirty="0">
                <a:solidFill>
                  <a:srgbClr val="000000"/>
                </a:solidFill>
                <a:ea typeface="MS PGothic" panose="020B0600070205080204" pitchFamily="34" charset="-128"/>
              </a:rPr>
              <a:t>?</a:t>
            </a:r>
          </a:p>
        </p:txBody>
      </p:sp>
      <p:sp>
        <p:nvSpPr>
          <p:cNvPr id="13315" name="Rounded Rectangle 812098"/>
          <p:cNvSpPr>
            <a:spLocks noGrp="1" noChangeArrowheads="1"/>
          </p:cNvSpPr>
          <p:nvPr>
            <p:ph type="body" idx="4294967295"/>
          </p:nvPr>
        </p:nvSpPr>
        <p:spPr>
          <a:xfrm>
            <a:off x="444500" y="2878138"/>
            <a:ext cx="8339138" cy="3297237"/>
          </a:xfrm>
          <a:prstGeom prst="roundRect">
            <a:avLst>
              <a:gd name="adj" fmla="val 4167"/>
            </a:avLst>
          </a:prstGeom>
          <a:solidFill>
            <a:srgbClr val="DEE7F1"/>
          </a:solidFill>
          <a:ln cap="flat" algn="ctr">
            <a:solidFill>
              <a:srgbClr val="333333"/>
            </a:solidFill>
            <a:round/>
            <a:headEnd type="none" w="med" len="med"/>
            <a:tailEnd type="none" w="med" len="med"/>
          </a:ln>
        </p:spPr>
        <p:txBody>
          <a:bodyPr lIns="91440" tIns="45720" rIns="91440" bIns="45720">
            <a:normAutofit/>
          </a:bodyPr>
          <a:lstStyle/>
          <a:p>
            <a:pPr marL="0" indent="0" eaLnBrk="1" hangingPunct="1">
              <a:lnSpc>
                <a:spcPct val="100000"/>
              </a:lnSpc>
              <a:spcBef>
                <a:spcPct val="0"/>
              </a:spcBef>
              <a:buFontTx/>
              <a:buNone/>
            </a:pPr>
            <a:r>
              <a:rPr lang="en-US" altLang="zh-CN" sz="2800" b="1" dirty="0" err="1">
                <a:solidFill>
                  <a:srgbClr val="000000"/>
                </a:solidFill>
                <a:ea typeface="MS PGothic" panose="020B0600070205080204" pitchFamily="34" charset="-128"/>
              </a:rPr>
              <a:t>Domänen</a:t>
            </a:r>
            <a:r>
              <a:rPr lang="en-US" altLang="zh-CN" sz="2800" b="1" dirty="0">
                <a:ea typeface="宋体" panose="02010600030101010101" pitchFamily="2" charset="-122"/>
              </a:rPr>
              <a:t> </a:t>
            </a:r>
            <a:r>
              <a:rPr lang="en-US" altLang="zh-CN" sz="2800" b="1" dirty="0" err="1">
                <a:solidFill>
                  <a:srgbClr val="000000"/>
                </a:solidFill>
                <a:ea typeface="MS PGothic" panose="020B0600070205080204" pitchFamily="34" charset="-128"/>
              </a:rPr>
              <a:t>sind</a:t>
            </a:r>
            <a:r>
              <a:rPr lang="en-US" altLang="zh-CN" sz="2800" b="1" dirty="0">
                <a:solidFill>
                  <a:srgbClr val="000000"/>
                </a:solidFill>
                <a:ea typeface="MS PGothic" panose="020B0600070205080204" pitchFamily="34" charset="-128"/>
              </a:rPr>
              <a:t>:</a:t>
            </a:r>
          </a:p>
        </p:txBody>
      </p:sp>
      <p:sp>
        <p:nvSpPr>
          <p:cNvPr id="13316" name="Rounded Rectangle 844806"/>
          <p:cNvSpPr>
            <a:spLocks noChangeArrowheads="1"/>
          </p:cNvSpPr>
          <p:nvPr/>
        </p:nvSpPr>
        <p:spPr bwMode="auto">
          <a:xfrm>
            <a:off x="641350" y="3424238"/>
            <a:ext cx="7926388"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b="0">
                <a:solidFill>
                  <a:srgbClr val="000000"/>
                </a:solidFill>
              </a:rPr>
              <a:t>E</a:t>
            </a:r>
            <a:r>
              <a:rPr lang="de-DE" b="0">
                <a:solidFill>
                  <a:srgbClr val="000000"/>
                </a:solidFill>
                <a:ea typeface="MS PGothic" panose="020B0600070205080204" pitchFamily="34" charset="-128"/>
              </a:rPr>
              <a:t>ine</a:t>
            </a:r>
            <a:r>
              <a:rPr lang="de-DE" b="0"/>
              <a:t> </a:t>
            </a:r>
            <a:r>
              <a:rPr lang="de-DE" b="0">
                <a:solidFill>
                  <a:srgbClr val="000000"/>
                </a:solidFill>
                <a:ea typeface="MS PGothic" panose="020B0600070205080204" pitchFamily="34" charset="-128"/>
              </a:rPr>
              <a:t>administrative</a:t>
            </a:r>
            <a:r>
              <a:rPr lang="de-DE" b="0"/>
              <a:t> </a:t>
            </a:r>
            <a:r>
              <a:rPr lang="de-DE" b="0">
                <a:solidFill>
                  <a:srgbClr val="000000"/>
                </a:solidFill>
                <a:ea typeface="MS PGothic" panose="020B0600070205080204" pitchFamily="34" charset="-128"/>
              </a:rPr>
              <a:t>Grenze</a:t>
            </a:r>
            <a:r>
              <a:rPr lang="de-DE" b="0"/>
              <a:t> </a:t>
            </a:r>
            <a:r>
              <a:rPr lang="de-DE" b="0">
                <a:solidFill>
                  <a:srgbClr val="000000"/>
                </a:solidFill>
                <a:ea typeface="MS PGothic" panose="020B0600070205080204" pitchFamily="34" charset="-128"/>
              </a:rPr>
              <a:t>zur</a:t>
            </a:r>
            <a:r>
              <a:rPr lang="de-DE" b="0"/>
              <a:t> </a:t>
            </a:r>
            <a:r>
              <a:rPr lang="de-DE" b="0">
                <a:solidFill>
                  <a:srgbClr val="000000"/>
                </a:solidFill>
                <a:ea typeface="MS PGothic" panose="020B0600070205080204" pitchFamily="34" charset="-128"/>
              </a:rPr>
              <a:t>Anwendung</a:t>
            </a:r>
            <a:r>
              <a:rPr lang="de-DE" b="0"/>
              <a:t> </a:t>
            </a:r>
            <a:r>
              <a:rPr lang="de-DE" b="0">
                <a:solidFill>
                  <a:srgbClr val="000000"/>
                </a:solidFill>
                <a:ea typeface="MS PGothic" panose="020B0600070205080204" pitchFamily="34" charset="-128"/>
              </a:rPr>
              <a:t>von</a:t>
            </a:r>
            <a:r>
              <a:rPr lang="de-DE" b="0"/>
              <a:t> </a:t>
            </a:r>
            <a:r>
              <a:rPr lang="de-DE" b="0">
                <a:solidFill>
                  <a:srgbClr val="000000"/>
                </a:solidFill>
                <a:ea typeface="MS PGothic" panose="020B0600070205080204" pitchFamily="34" charset="-128"/>
              </a:rPr>
              <a:t>Richtlinien</a:t>
            </a:r>
            <a:r>
              <a:rPr lang="de-DE" b="0"/>
              <a:t> </a:t>
            </a:r>
            <a:r>
              <a:rPr lang="de-DE" b="0">
                <a:solidFill>
                  <a:srgbClr val="000000"/>
                </a:solidFill>
                <a:ea typeface="MS PGothic" panose="020B0600070205080204" pitchFamily="34" charset="-128"/>
              </a:rPr>
              <a:t>auf</a:t>
            </a:r>
            <a:r>
              <a:rPr lang="de-DE" b="0"/>
              <a:t> </a:t>
            </a:r>
            <a:r>
              <a:rPr lang="de-DE" b="0">
                <a:solidFill>
                  <a:srgbClr val="000000"/>
                </a:solidFill>
                <a:ea typeface="MS PGothic" panose="020B0600070205080204" pitchFamily="34" charset="-128"/>
              </a:rPr>
              <a:t>Objektgruppen</a:t>
            </a:r>
            <a:endParaRPr lang="en-US" altLang="zh-CN" b="0">
              <a:solidFill>
                <a:srgbClr val="000000"/>
              </a:solidFill>
              <a:ea typeface="MS PGothic" panose="020B0600070205080204" pitchFamily="34" charset="-128"/>
            </a:endParaRPr>
          </a:p>
        </p:txBody>
      </p:sp>
      <p:sp>
        <p:nvSpPr>
          <p:cNvPr id="13317" name="Rounded Rectangle 844808"/>
          <p:cNvSpPr>
            <a:spLocks noChangeArrowheads="1"/>
          </p:cNvSpPr>
          <p:nvPr/>
        </p:nvSpPr>
        <p:spPr bwMode="auto">
          <a:xfrm>
            <a:off x="641350" y="4286250"/>
            <a:ext cx="7945438"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b="0">
                <a:solidFill>
                  <a:srgbClr val="000000"/>
                </a:solidFill>
              </a:rPr>
              <a:t>E</a:t>
            </a:r>
            <a:r>
              <a:rPr lang="de-DE" b="0">
                <a:solidFill>
                  <a:srgbClr val="000000"/>
                </a:solidFill>
                <a:ea typeface="MS PGothic" panose="020B0600070205080204" pitchFamily="34" charset="-128"/>
              </a:rPr>
              <a:t>ine</a:t>
            </a:r>
            <a:r>
              <a:rPr lang="de-DE" b="0"/>
              <a:t> </a:t>
            </a:r>
            <a:r>
              <a:rPr lang="de-DE" b="0">
                <a:solidFill>
                  <a:srgbClr val="000000"/>
                </a:solidFill>
                <a:ea typeface="MS PGothic" panose="020B0600070205080204" pitchFamily="34" charset="-128"/>
              </a:rPr>
              <a:t>Replikationsgrenze</a:t>
            </a:r>
            <a:r>
              <a:rPr lang="de-DE" b="0"/>
              <a:t> </a:t>
            </a:r>
            <a:r>
              <a:rPr lang="de-DE" b="0">
                <a:solidFill>
                  <a:srgbClr val="000000"/>
                </a:solidFill>
                <a:ea typeface="MS PGothic" panose="020B0600070205080204" pitchFamily="34" charset="-128"/>
              </a:rPr>
              <a:t>für</a:t>
            </a:r>
            <a:r>
              <a:rPr lang="de-DE" b="0"/>
              <a:t> </a:t>
            </a:r>
            <a:r>
              <a:rPr lang="de-DE" b="0">
                <a:solidFill>
                  <a:srgbClr val="000000"/>
                </a:solidFill>
                <a:ea typeface="MS PGothic" panose="020B0600070205080204" pitchFamily="34" charset="-128"/>
              </a:rPr>
              <a:t>die</a:t>
            </a:r>
            <a:r>
              <a:rPr lang="de-DE" b="0"/>
              <a:t> </a:t>
            </a:r>
            <a:r>
              <a:rPr lang="de-DE" b="0">
                <a:solidFill>
                  <a:srgbClr val="000000"/>
                </a:solidFill>
                <a:ea typeface="MS PGothic" panose="020B0600070205080204" pitchFamily="34" charset="-128"/>
              </a:rPr>
              <a:t>Replikation</a:t>
            </a:r>
            <a:r>
              <a:rPr lang="de-DE" b="0"/>
              <a:t> </a:t>
            </a:r>
            <a:r>
              <a:rPr lang="de-DE" b="0">
                <a:solidFill>
                  <a:srgbClr val="000000"/>
                </a:solidFill>
                <a:ea typeface="MS PGothic" panose="020B0600070205080204" pitchFamily="34" charset="-128"/>
              </a:rPr>
              <a:t>von</a:t>
            </a:r>
            <a:r>
              <a:rPr lang="de-DE" b="0"/>
              <a:t> </a:t>
            </a:r>
            <a:r>
              <a:rPr lang="de-DE" b="0">
                <a:solidFill>
                  <a:srgbClr val="000000"/>
                </a:solidFill>
                <a:ea typeface="MS PGothic" panose="020B0600070205080204" pitchFamily="34" charset="-128"/>
              </a:rPr>
              <a:t>Daten</a:t>
            </a:r>
            <a:r>
              <a:rPr lang="de-DE" b="0"/>
              <a:t> </a:t>
            </a:r>
            <a:r>
              <a:rPr lang="de-DE" b="0">
                <a:solidFill>
                  <a:srgbClr val="000000"/>
                </a:solidFill>
                <a:ea typeface="MS PGothic" panose="020B0600070205080204" pitchFamily="34" charset="-128"/>
              </a:rPr>
              <a:t>bei</a:t>
            </a:r>
            <a:r>
              <a:rPr lang="de-DE" b="0"/>
              <a:t> </a:t>
            </a:r>
            <a:r>
              <a:rPr lang="de-DE" b="0">
                <a:solidFill>
                  <a:srgbClr val="000000"/>
                </a:solidFill>
                <a:ea typeface="MS PGothic" panose="020B0600070205080204" pitchFamily="34" charset="-128"/>
              </a:rPr>
              <a:t>Domänencontrollern</a:t>
            </a:r>
            <a:endParaRPr lang="en-US" altLang="zh-CN" b="0">
              <a:solidFill>
                <a:srgbClr val="000000"/>
              </a:solidFill>
              <a:ea typeface="MS PGothic" panose="020B0600070205080204" pitchFamily="34" charset="-128"/>
            </a:endParaRPr>
          </a:p>
        </p:txBody>
      </p:sp>
      <p:sp>
        <p:nvSpPr>
          <p:cNvPr id="13318" name="Rounded Rectangle 844808"/>
          <p:cNvSpPr>
            <a:spLocks noChangeArrowheads="1"/>
          </p:cNvSpPr>
          <p:nvPr/>
        </p:nvSpPr>
        <p:spPr bwMode="auto">
          <a:xfrm>
            <a:off x="652463" y="5141913"/>
            <a:ext cx="7907337"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b="0">
                <a:solidFill>
                  <a:srgbClr val="000000"/>
                </a:solidFill>
                <a:ea typeface="MS PGothic" panose="020B0600070205080204" pitchFamily="34" charset="-128"/>
              </a:rPr>
              <a:t>Eine</a:t>
            </a:r>
            <a:r>
              <a:rPr lang="de-DE" b="0"/>
              <a:t> </a:t>
            </a:r>
            <a:r>
              <a:rPr lang="de-DE" b="0">
                <a:solidFill>
                  <a:srgbClr val="000000"/>
                </a:solidFill>
                <a:ea typeface="MS PGothic" panose="020B0600070205080204" pitchFamily="34" charset="-128"/>
              </a:rPr>
              <a:t>Authentifizierungs-</a:t>
            </a:r>
            <a:r>
              <a:rPr lang="de-DE" b="0"/>
              <a:t> </a:t>
            </a:r>
            <a:r>
              <a:rPr lang="de-DE" b="0">
                <a:solidFill>
                  <a:srgbClr val="000000"/>
                </a:solidFill>
                <a:ea typeface="MS PGothic" panose="020B0600070205080204" pitchFamily="34" charset="-128"/>
              </a:rPr>
              <a:t>und</a:t>
            </a:r>
            <a:r>
              <a:rPr lang="de-DE" b="0"/>
              <a:t> </a:t>
            </a:r>
            <a:r>
              <a:rPr lang="de-DE" b="0">
                <a:solidFill>
                  <a:srgbClr val="000000"/>
                </a:solidFill>
                <a:ea typeface="MS PGothic" panose="020B0600070205080204" pitchFamily="34" charset="-128"/>
              </a:rPr>
              <a:t>Autorisierungsgrenze,</a:t>
            </a:r>
            <a:r>
              <a:rPr lang="de-DE" b="0"/>
              <a:t> </a:t>
            </a:r>
            <a:r>
              <a:rPr lang="de-DE" b="0">
                <a:solidFill>
                  <a:srgbClr val="000000"/>
                </a:solidFill>
                <a:ea typeface="MS PGothic" panose="020B0600070205080204" pitchFamily="34" charset="-128"/>
              </a:rPr>
              <a:t>die</a:t>
            </a:r>
            <a:r>
              <a:rPr lang="de-DE" b="0"/>
              <a:t> </a:t>
            </a:r>
            <a:r>
              <a:rPr lang="de-DE" b="0">
                <a:solidFill>
                  <a:srgbClr val="000000"/>
                </a:solidFill>
                <a:ea typeface="MS PGothic" panose="020B0600070205080204" pitchFamily="34" charset="-128"/>
              </a:rPr>
              <a:t>die</a:t>
            </a:r>
            <a:r>
              <a:rPr lang="de-DE" b="0"/>
              <a:t> </a:t>
            </a:r>
            <a:r>
              <a:rPr lang="de-DE" b="0">
                <a:solidFill>
                  <a:srgbClr val="000000"/>
                </a:solidFill>
                <a:ea typeface="MS PGothic" panose="020B0600070205080204" pitchFamily="34" charset="-128"/>
              </a:rPr>
              <a:t>Möglichkeit</a:t>
            </a:r>
            <a:r>
              <a:rPr lang="de-DE" b="0"/>
              <a:t> </a:t>
            </a:r>
            <a:r>
              <a:rPr lang="de-DE" b="0">
                <a:solidFill>
                  <a:srgbClr val="000000"/>
                </a:solidFill>
                <a:ea typeface="MS PGothic" panose="020B0600070205080204" pitchFamily="34" charset="-128"/>
              </a:rPr>
              <a:t>bietet,</a:t>
            </a:r>
            <a:r>
              <a:rPr lang="de-DE" b="0"/>
              <a:t> </a:t>
            </a:r>
            <a:r>
              <a:rPr lang="de-DE" b="0">
                <a:solidFill>
                  <a:srgbClr val="000000"/>
                </a:solidFill>
                <a:ea typeface="MS PGothic" panose="020B0600070205080204" pitchFamily="34" charset="-128"/>
              </a:rPr>
              <a:t>den</a:t>
            </a:r>
            <a:r>
              <a:rPr lang="de-DE" b="0"/>
              <a:t> </a:t>
            </a:r>
            <a:r>
              <a:rPr lang="de-DE" b="0">
                <a:solidFill>
                  <a:srgbClr val="000000"/>
                </a:solidFill>
                <a:ea typeface="MS PGothic" panose="020B0600070205080204" pitchFamily="34" charset="-128"/>
              </a:rPr>
              <a:t>Zugriff</a:t>
            </a:r>
            <a:r>
              <a:rPr lang="de-DE" b="0"/>
              <a:t> </a:t>
            </a:r>
            <a:r>
              <a:rPr lang="de-DE" b="0">
                <a:solidFill>
                  <a:srgbClr val="000000"/>
                </a:solidFill>
                <a:ea typeface="MS PGothic" panose="020B0600070205080204" pitchFamily="34" charset="-128"/>
              </a:rPr>
              <a:t>auf</a:t>
            </a:r>
            <a:r>
              <a:rPr lang="de-DE" b="0"/>
              <a:t> </a:t>
            </a:r>
            <a:r>
              <a:rPr lang="de-DE" b="0">
                <a:solidFill>
                  <a:srgbClr val="000000"/>
                </a:solidFill>
                <a:ea typeface="MS PGothic" panose="020B0600070205080204" pitchFamily="34" charset="-128"/>
              </a:rPr>
              <a:t>Ressourcen</a:t>
            </a:r>
            <a:r>
              <a:rPr lang="de-DE" b="0"/>
              <a:t> </a:t>
            </a:r>
            <a:r>
              <a:rPr lang="de-DE" b="0">
                <a:solidFill>
                  <a:srgbClr val="000000"/>
                </a:solidFill>
                <a:ea typeface="MS PGothic" panose="020B0600070205080204" pitchFamily="34" charset="-128"/>
              </a:rPr>
              <a:t>zu</a:t>
            </a:r>
            <a:r>
              <a:rPr lang="de-DE" b="0"/>
              <a:t> </a:t>
            </a:r>
            <a:r>
              <a:rPr lang="de-DE" b="0">
                <a:solidFill>
                  <a:srgbClr val="000000"/>
                </a:solidFill>
                <a:ea typeface="MS PGothic" panose="020B0600070205080204" pitchFamily="34" charset="-128"/>
              </a:rPr>
              <a:t>beschränken</a:t>
            </a:r>
            <a:endParaRPr lang="en-US" altLang="zh-CN" b="0">
              <a:solidFill>
                <a:srgbClr val="000000"/>
              </a:solidFill>
              <a:ea typeface="MS PGothic" panose="020B0600070205080204" pitchFamily="34" charset="-128"/>
            </a:endParaRPr>
          </a:p>
        </p:txBody>
      </p:sp>
      <p:sp>
        <p:nvSpPr>
          <p:cNvPr id="943112" name="AutoShape 8"/>
          <p:cNvSpPr>
            <a:spLocks noChangeArrowheads="1"/>
          </p:cNvSpPr>
          <p:nvPr/>
        </p:nvSpPr>
        <p:spPr bwMode="auto">
          <a:xfrm>
            <a:off x="438150" y="1123578"/>
            <a:ext cx="8350250" cy="1390650"/>
          </a:xfrm>
          <a:prstGeom prst="roundRect">
            <a:avLst>
              <a:gd name="adj" fmla="val 14815"/>
            </a:avLst>
          </a:prstGeom>
          <a:gradFill rotWithShape="1">
            <a:gsLst>
              <a:gs pos="0">
                <a:srgbClr val="EAABA0"/>
              </a:gs>
              <a:gs pos="100000">
                <a:srgbClr val="F6D9D4"/>
              </a:gs>
            </a:gsLst>
            <a:lin ang="2700000" scaled="1"/>
          </a:gradFill>
          <a:ln w="9525" algn="ctr">
            <a:solidFill>
              <a:srgbClr val="808080"/>
            </a:solidFill>
            <a:round/>
            <a:headEnd/>
            <a:tailEnd/>
          </a:ln>
          <a:effectLst>
            <a:outerShdw dist="35921" dir="2700000" algn="ctr" rotWithShape="0">
              <a:srgbClr val="C0C0C0"/>
            </a:outerShdw>
          </a:effec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eaLnBrk="1" hangingPunct="1">
              <a:lnSpc>
                <a:spcPct val="90000"/>
              </a:lnSpc>
              <a:spcBef>
                <a:spcPct val="40000"/>
              </a:spcBef>
            </a:pPr>
            <a:r>
              <a:rPr lang="de-DE">
                <a:solidFill>
                  <a:srgbClr val="000000"/>
                </a:solidFill>
                <a:ea typeface="MS PGothic" panose="020B0600070205080204" pitchFamily="34" charset="-128"/>
              </a:rPr>
              <a:t>Domänen</a:t>
            </a:r>
            <a:r>
              <a:rPr lang="de-DE"/>
              <a:t> </a:t>
            </a:r>
            <a:r>
              <a:rPr lang="de-DE">
                <a:solidFill>
                  <a:srgbClr val="000000"/>
                </a:solidFill>
                <a:ea typeface="MS PGothic" panose="020B0600070205080204" pitchFamily="34" charset="-128"/>
              </a:rPr>
              <a:t>sind</a:t>
            </a:r>
            <a:r>
              <a:rPr lang="de-DE"/>
              <a:t> </a:t>
            </a:r>
            <a:r>
              <a:rPr lang="de-DE">
                <a:solidFill>
                  <a:srgbClr val="000000"/>
                </a:solidFill>
                <a:ea typeface="MS PGothic" panose="020B0600070205080204" pitchFamily="34" charset="-128"/>
              </a:rPr>
              <a:t>logische</a:t>
            </a:r>
            <a:r>
              <a:rPr lang="de-DE"/>
              <a:t> </a:t>
            </a:r>
            <a:r>
              <a:rPr lang="de-DE">
                <a:solidFill>
                  <a:srgbClr val="000000"/>
                </a:solidFill>
                <a:ea typeface="MS PGothic" panose="020B0600070205080204" pitchFamily="34" charset="-128"/>
              </a:rPr>
              <a:t>Verzeichniskomponenten,</a:t>
            </a:r>
            <a:r>
              <a:rPr lang="de-DE"/>
              <a:t> </a:t>
            </a:r>
            <a:br>
              <a:rPr lang="de-DE"/>
            </a:br>
            <a:r>
              <a:rPr lang="de-DE">
                <a:solidFill>
                  <a:srgbClr val="000000"/>
                </a:solidFill>
                <a:ea typeface="MS PGothic" panose="020B0600070205080204" pitchFamily="34" charset="-128"/>
              </a:rPr>
              <a:t>die</a:t>
            </a:r>
            <a:r>
              <a:rPr lang="de-DE"/>
              <a:t> </a:t>
            </a:r>
            <a:r>
              <a:rPr lang="de-DE">
                <a:solidFill>
                  <a:srgbClr val="000000"/>
                </a:solidFill>
                <a:ea typeface="MS PGothic" panose="020B0600070205080204" pitchFamily="34" charset="-128"/>
              </a:rPr>
              <a:t>zur</a:t>
            </a:r>
            <a:r>
              <a:rPr lang="de-DE"/>
              <a:t> </a:t>
            </a:r>
            <a:r>
              <a:rPr lang="de-DE">
                <a:solidFill>
                  <a:srgbClr val="000000"/>
                </a:solidFill>
                <a:ea typeface="MS PGothic" panose="020B0600070205080204" pitchFamily="34" charset="-128"/>
              </a:rPr>
              <a:t>Gruppierung</a:t>
            </a:r>
            <a:r>
              <a:rPr lang="de-DE"/>
              <a:t> </a:t>
            </a:r>
            <a:r>
              <a:rPr lang="de-DE">
                <a:solidFill>
                  <a:srgbClr val="000000"/>
                </a:solidFill>
                <a:ea typeface="MS PGothic" panose="020B0600070205080204" pitchFamily="34" charset="-128"/>
              </a:rPr>
              <a:t>und</a:t>
            </a:r>
            <a:r>
              <a:rPr lang="de-DE"/>
              <a:t> </a:t>
            </a:r>
            <a:r>
              <a:rPr lang="de-DE">
                <a:solidFill>
                  <a:srgbClr val="000000"/>
                </a:solidFill>
                <a:ea typeface="MS PGothic" panose="020B0600070205080204" pitchFamily="34" charset="-128"/>
              </a:rPr>
              <a:t>Verwaltung</a:t>
            </a:r>
            <a:r>
              <a:rPr lang="de-DE"/>
              <a:t> </a:t>
            </a:r>
            <a:r>
              <a:rPr lang="de-DE">
                <a:solidFill>
                  <a:srgbClr val="000000"/>
                </a:solidFill>
                <a:ea typeface="MS PGothic" panose="020B0600070205080204" pitchFamily="34" charset="-128"/>
              </a:rPr>
              <a:t>der</a:t>
            </a:r>
            <a:r>
              <a:rPr lang="de-DE"/>
              <a:t> </a:t>
            </a:r>
            <a:r>
              <a:rPr lang="de-DE">
                <a:solidFill>
                  <a:srgbClr val="000000"/>
                </a:solidFill>
                <a:ea typeface="MS PGothic" panose="020B0600070205080204" pitchFamily="34" charset="-128"/>
              </a:rPr>
              <a:t>AD</a:t>
            </a:r>
            <a:r>
              <a:rPr lang="de-DE"/>
              <a:t> </a:t>
            </a:r>
            <a:r>
              <a:rPr lang="de-DE">
                <a:solidFill>
                  <a:srgbClr val="000000"/>
                </a:solidFill>
                <a:ea typeface="MS PGothic" panose="020B0600070205080204" pitchFamily="34" charset="-128"/>
              </a:rPr>
              <a:t>DS-Objekte</a:t>
            </a:r>
            <a:r>
              <a:rPr lang="de-DE"/>
              <a:t> </a:t>
            </a:r>
            <a:r>
              <a:rPr lang="de-DE">
                <a:solidFill>
                  <a:srgbClr val="000000"/>
                </a:solidFill>
                <a:ea typeface="MS PGothic" panose="020B0600070205080204" pitchFamily="34" charset="-128"/>
              </a:rPr>
              <a:t>in</a:t>
            </a:r>
            <a:r>
              <a:rPr lang="de-DE"/>
              <a:t> </a:t>
            </a:r>
            <a:r>
              <a:rPr lang="de-DE">
                <a:solidFill>
                  <a:srgbClr val="000000"/>
                </a:solidFill>
                <a:ea typeface="MS PGothic" panose="020B0600070205080204" pitchFamily="34" charset="-128"/>
              </a:rPr>
              <a:t>einer</a:t>
            </a:r>
            <a:r>
              <a:rPr lang="de-DE"/>
              <a:t> </a:t>
            </a:r>
            <a:r>
              <a:rPr lang="de-DE">
                <a:solidFill>
                  <a:srgbClr val="000000"/>
                </a:solidFill>
                <a:ea typeface="MS PGothic" panose="020B0600070205080204" pitchFamily="34" charset="-128"/>
              </a:rPr>
              <a:t>Organisation</a:t>
            </a:r>
            <a:r>
              <a:rPr lang="de-DE"/>
              <a:t> </a:t>
            </a:r>
            <a:r>
              <a:rPr lang="de-DE">
                <a:solidFill>
                  <a:srgbClr val="000000"/>
                </a:solidFill>
                <a:ea typeface="MS PGothic" panose="020B0600070205080204" pitchFamily="34" charset="-128"/>
              </a:rPr>
              <a:t>verwendet</a:t>
            </a:r>
            <a:r>
              <a:rPr lang="de-DE"/>
              <a:t> </a:t>
            </a:r>
            <a:r>
              <a:rPr lang="de-DE">
                <a:solidFill>
                  <a:srgbClr val="000000"/>
                </a:solidFill>
                <a:ea typeface="MS PGothic" panose="020B0600070205080204" pitchFamily="34" charset="-128"/>
              </a:rPr>
              <a:t>werden</a:t>
            </a:r>
            <a:endParaRPr lang="en-US" altLang="zh-CN">
              <a:solidFill>
                <a:srgbClr val="000000"/>
              </a:solidFill>
              <a:ea typeface="MS PGothic" panose="020B0600070205080204" pitchFamily="34" charset="-128"/>
            </a:endParaRPr>
          </a:p>
        </p:txBody>
      </p:sp>
      <p:grpSp>
        <p:nvGrpSpPr>
          <p:cNvPr id="13320" name="Group 12"/>
          <p:cNvGrpSpPr>
            <a:grpSpLocks/>
          </p:cNvGrpSpPr>
          <p:nvPr/>
        </p:nvGrpSpPr>
        <p:grpSpPr bwMode="auto">
          <a:xfrm>
            <a:off x="7116763" y="1380753"/>
            <a:ext cx="1584325" cy="1400175"/>
            <a:chOff x="4410" y="1244"/>
            <a:chExt cx="998" cy="882"/>
          </a:xfrm>
        </p:grpSpPr>
        <p:pic>
          <p:nvPicPr>
            <p:cNvPr id="943114" name="Picture 10"/>
            <p:cNvPicPr>
              <a:picLocks noChangeAspect="1" noChangeArrowheads="1"/>
            </p:cNvPicPr>
            <p:nvPr/>
          </p:nvPicPr>
          <p:blipFill>
            <a:blip r:embed="rId3"/>
            <a:srcRect/>
            <a:stretch>
              <a:fillRect/>
            </a:stretch>
          </p:blipFill>
          <p:spPr bwMode="auto">
            <a:xfrm>
              <a:off x="4410" y="1244"/>
              <a:ext cx="998" cy="882"/>
            </a:xfrm>
            <a:prstGeom prst="rect">
              <a:avLst/>
            </a:prstGeom>
            <a:noFill/>
            <a:ln w="9525" algn="ctr">
              <a:noFill/>
              <a:miter lim="800000"/>
              <a:headEnd/>
              <a:tailEnd/>
            </a:ln>
            <a:effectLst>
              <a:outerShdw dist="35921" dir="2700000" algn="ctr" rotWithShape="0">
                <a:srgbClr val="AFAFAF"/>
              </a:outerShdw>
            </a:effectLst>
          </p:spPr>
        </p:pic>
        <p:sp>
          <p:nvSpPr>
            <p:cNvPr id="13322" name="Text Box 11"/>
            <p:cNvSpPr txBox="1">
              <a:spLocks noChangeArrowheads="1"/>
            </p:cNvSpPr>
            <p:nvPr/>
          </p:nvSpPr>
          <p:spPr bwMode="auto">
            <a:xfrm>
              <a:off x="4548" y="1765"/>
              <a:ext cx="740" cy="283"/>
            </a:xfrm>
            <a:prstGeom prst="rect">
              <a:avLst/>
            </a:prstGeom>
            <a:solidFill>
              <a:schemeClr val="bg1">
                <a:alpha val="79999"/>
              </a:schemeClr>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200">
                  <a:solidFill>
                    <a:srgbClr val="000000"/>
                  </a:solidFill>
                  <a:ea typeface="MS PGothic" panose="020B0600070205080204" pitchFamily="34" charset="-128"/>
                </a:rPr>
                <a:t>WoodgroveBank.com</a:t>
              </a:r>
              <a:endParaRPr lang="en-US" altLang="zh-CN" sz="1200">
                <a:solidFill>
                  <a:srgbClr val="000000"/>
                </a:solidFill>
                <a:ea typeface="MS PGothic" panose="020B0600070205080204" pitchFamily="34" charset="-128"/>
              </a:endParaRPr>
            </a:p>
          </p:txBody>
        </p:sp>
      </p:grpSp>
    </p:spTree>
    <p:extLst>
      <p:ext uri="{BB962C8B-B14F-4D97-AF65-F5344CB8AC3E}">
        <p14:creationId xmlns:p14="http://schemas.microsoft.com/office/powerpoint/2010/main" val="27230324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Wiederholung AD Tag 1</a:t>
            </a:r>
          </a:p>
        </p:txBody>
      </p:sp>
      <p:sp>
        <p:nvSpPr>
          <p:cNvPr id="3" name="Inhaltsplatzhalter 2"/>
          <p:cNvSpPr>
            <a:spLocks noGrp="1"/>
          </p:cNvSpPr>
          <p:nvPr>
            <p:ph idx="1"/>
          </p:nvPr>
        </p:nvSpPr>
        <p:spPr/>
        <p:txBody>
          <a:bodyPr>
            <a:normAutofit fontScale="92500" lnSpcReduction="10000"/>
          </a:bodyPr>
          <a:lstStyle/>
          <a:p>
            <a:r>
              <a:rPr lang="de-DE" dirty="0"/>
              <a:t>Wie kann man recht einfach prüfen, ob die AD-Umgebung „günstig“ konfiguriert ist?</a:t>
            </a:r>
          </a:p>
          <a:p>
            <a:r>
              <a:rPr lang="de-DE" dirty="0"/>
              <a:t>In welcher Reihenfolge werden GPO abgearbeitet? Welches GPO hat im Zweifel die höchste Priorität?</a:t>
            </a:r>
          </a:p>
          <a:p>
            <a:r>
              <a:rPr lang="de-DE" dirty="0"/>
              <a:t>Welche Schritte sind für eine Vertrauensstellung nötig?</a:t>
            </a:r>
          </a:p>
          <a:p>
            <a:r>
              <a:rPr lang="de-DE" dirty="0"/>
              <a:t>Welche Möglichkeiten gibt es, das AD wiederherzustellen?</a:t>
            </a:r>
          </a:p>
          <a:p>
            <a:r>
              <a:rPr lang="de-DE" dirty="0"/>
              <a:t>Wie aktiviert und nutzt man den AD-Papierkorb?</a:t>
            </a:r>
          </a:p>
          <a:p>
            <a:endParaRPr lang="de-DE" dirty="0"/>
          </a:p>
          <a:p>
            <a:endParaRPr lang="de-DE" dirty="0"/>
          </a:p>
        </p:txBody>
      </p:sp>
    </p:spTree>
    <p:extLst>
      <p:ext uri="{BB962C8B-B14F-4D97-AF65-F5344CB8AC3E}">
        <p14:creationId xmlns:p14="http://schemas.microsoft.com/office/powerpoint/2010/main" val="163762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Wiederholung 4. Tag</a:t>
            </a:r>
          </a:p>
        </p:txBody>
      </p:sp>
      <p:sp>
        <p:nvSpPr>
          <p:cNvPr id="3" name="Inhaltsplatzhalter 2"/>
          <p:cNvSpPr>
            <a:spLocks noGrp="1"/>
          </p:cNvSpPr>
          <p:nvPr>
            <p:ph idx="1"/>
          </p:nvPr>
        </p:nvSpPr>
        <p:spPr/>
        <p:txBody>
          <a:bodyPr>
            <a:normAutofit fontScale="85000" lnSpcReduction="10000"/>
          </a:bodyPr>
          <a:lstStyle/>
          <a:p>
            <a:r>
              <a:rPr lang="de-DE" dirty="0"/>
              <a:t>Welche FSMO-Rollen gibt es?</a:t>
            </a:r>
          </a:p>
          <a:p>
            <a:r>
              <a:rPr lang="de-DE" dirty="0"/>
              <a:t>Wie kann man diese übertragen?</a:t>
            </a:r>
          </a:p>
          <a:p>
            <a:r>
              <a:rPr lang="de-DE" dirty="0"/>
              <a:t>Was sind „</a:t>
            </a:r>
            <a:r>
              <a:rPr lang="de-DE" dirty="0" err="1"/>
              <a:t>Managed</a:t>
            </a:r>
            <a:r>
              <a:rPr lang="de-DE" dirty="0"/>
              <a:t> Service Accounts“ und wie funktionieren diese?</a:t>
            </a:r>
          </a:p>
          <a:p>
            <a:r>
              <a:rPr lang="de-DE" dirty="0"/>
              <a:t>Welche Schritte sind für eine domänenübergreifende Vertrauensstellung nötig?</a:t>
            </a:r>
          </a:p>
          <a:p>
            <a:r>
              <a:rPr lang="de-DE" dirty="0"/>
              <a:t>Wozu dient der RD-Broker? Wo kann man diesen sinnvoll einsetzen?</a:t>
            </a:r>
          </a:p>
          <a:p>
            <a:r>
              <a:rPr lang="de-DE" dirty="0"/>
              <a:t>Was ist ein TGT?</a:t>
            </a:r>
          </a:p>
          <a:p>
            <a:r>
              <a:rPr lang="de-DE" dirty="0"/>
              <a:t>Wofür steht NPS? Welche Möglichkeiten bietet es?</a:t>
            </a:r>
          </a:p>
        </p:txBody>
      </p:sp>
    </p:spTree>
    <p:extLst>
      <p:ext uri="{BB962C8B-B14F-4D97-AF65-F5344CB8AC3E}">
        <p14:creationId xmlns:p14="http://schemas.microsoft.com/office/powerpoint/2010/main" val="4449324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Wiederholung AD-Kurs Tag 1</a:t>
            </a:r>
          </a:p>
        </p:txBody>
      </p:sp>
      <p:sp>
        <p:nvSpPr>
          <p:cNvPr id="3" name="Inhaltsplatzhalter 2"/>
          <p:cNvSpPr>
            <a:spLocks noGrp="1"/>
          </p:cNvSpPr>
          <p:nvPr>
            <p:ph idx="1"/>
          </p:nvPr>
        </p:nvSpPr>
        <p:spPr/>
        <p:txBody>
          <a:bodyPr>
            <a:normAutofit lnSpcReduction="10000"/>
          </a:bodyPr>
          <a:lstStyle/>
          <a:p>
            <a:r>
              <a:rPr lang="de-DE" dirty="0"/>
              <a:t>Welche 5 FSMO-Rollen gibt es? Wofür sind diese zuständig?</a:t>
            </a:r>
          </a:p>
          <a:p>
            <a:r>
              <a:rPr lang="de-DE" dirty="0"/>
              <a:t>Wie lauten die „Best Practice“ für das Verteilen der Betriebsmaster?</a:t>
            </a:r>
          </a:p>
          <a:p>
            <a:r>
              <a:rPr lang="de-DE" dirty="0"/>
              <a:t>Wie kann man die Rollen an andere Server übertragen? (2 Arten)</a:t>
            </a:r>
          </a:p>
          <a:p>
            <a:r>
              <a:rPr lang="de-DE" dirty="0"/>
              <a:t>Was sind AD-Sites und wie werden diese eingesetzt?</a:t>
            </a:r>
          </a:p>
          <a:p>
            <a:r>
              <a:rPr lang="de-DE" dirty="0"/>
              <a:t>Was ist ein </a:t>
            </a:r>
            <a:r>
              <a:rPr lang="de-DE" dirty="0" err="1"/>
              <a:t>Bridgehead</a:t>
            </a:r>
            <a:r>
              <a:rPr lang="de-DE" dirty="0"/>
              <a:t>-Server?</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102</a:t>
            </a:fld>
            <a:endParaRPr lang="de-DE"/>
          </a:p>
        </p:txBody>
      </p:sp>
    </p:spTree>
    <p:extLst>
      <p:ext uri="{BB962C8B-B14F-4D97-AF65-F5344CB8AC3E}">
        <p14:creationId xmlns:p14="http://schemas.microsoft.com/office/powerpoint/2010/main" val="7253593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Wiederholung AD-Kurs Tag 1</a:t>
            </a:r>
          </a:p>
        </p:txBody>
      </p:sp>
      <p:sp>
        <p:nvSpPr>
          <p:cNvPr id="3" name="Inhaltsplatzhalter 2"/>
          <p:cNvSpPr>
            <a:spLocks noGrp="1"/>
          </p:cNvSpPr>
          <p:nvPr>
            <p:ph idx="1"/>
          </p:nvPr>
        </p:nvSpPr>
        <p:spPr/>
        <p:txBody>
          <a:bodyPr>
            <a:normAutofit/>
          </a:bodyPr>
          <a:lstStyle/>
          <a:p>
            <a:r>
              <a:rPr lang="de-DE" dirty="0"/>
              <a:t>In welcher Reihenfolge werden GPO abgearbeitet? Welche hat bei Widerspruch/Überschneidung Vorrang?</a:t>
            </a:r>
          </a:p>
          <a:p>
            <a:r>
              <a:rPr lang="de-DE" dirty="0"/>
              <a:t>Was ist Dynamic Access Control? Wie greifen die einzelnen Elemente ineinander?</a:t>
            </a:r>
          </a:p>
          <a:p>
            <a:r>
              <a:rPr lang="de-DE" dirty="0"/>
              <a:t>Welche Möglichkeiten gibt es, das AD wiederherzustellen?</a:t>
            </a:r>
          </a:p>
          <a:p>
            <a:r>
              <a:rPr lang="de-DE" dirty="0"/>
              <a:t>Wie lässt sich der AD-Papierkorb aktivieren und verwenden?</a:t>
            </a:r>
          </a:p>
          <a:p>
            <a:endParaRPr lang="de-DE" dirty="0"/>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103</a:t>
            </a:fld>
            <a:endParaRPr lang="de-DE"/>
          </a:p>
        </p:txBody>
      </p:sp>
    </p:spTree>
    <p:extLst>
      <p:ext uri="{BB962C8B-B14F-4D97-AF65-F5344CB8AC3E}">
        <p14:creationId xmlns:p14="http://schemas.microsoft.com/office/powerpoint/2010/main" val="1640477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Nachtrag: ADM</a:t>
            </a:r>
          </a:p>
        </p:txBody>
      </p:sp>
      <p:sp>
        <p:nvSpPr>
          <p:cNvPr id="3" name="Inhaltsplatzhalter 2"/>
          <p:cNvSpPr>
            <a:spLocks noGrp="1"/>
          </p:cNvSpPr>
          <p:nvPr>
            <p:ph idx="1"/>
          </p:nvPr>
        </p:nvSpPr>
        <p:spPr/>
        <p:txBody>
          <a:bodyPr/>
          <a:lstStyle/>
          <a:p>
            <a:r>
              <a:rPr lang="de-DE" dirty="0"/>
              <a:t>Erweitern der GPO-Einstellungen per ADM</a:t>
            </a:r>
          </a:p>
          <a:p>
            <a:pPr>
              <a:buFont typeface="Symbol"/>
              <a:buChar char="Þ"/>
            </a:pPr>
            <a:r>
              <a:rPr lang="de-DE" dirty="0"/>
              <a:t>Demo</a:t>
            </a:r>
          </a:p>
          <a:p>
            <a:pPr marL="68580" indent="0">
              <a:buNone/>
            </a:pPr>
            <a:endParaRPr lang="de-DE" dirty="0"/>
          </a:p>
        </p:txBody>
      </p:sp>
    </p:spTree>
    <p:extLst>
      <p:ext uri="{BB962C8B-B14F-4D97-AF65-F5344CB8AC3E}">
        <p14:creationId xmlns:p14="http://schemas.microsoft.com/office/powerpoint/2010/main" val="10663404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Wiederholung 1. Tag</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105</a:t>
            </a:fld>
            <a:endParaRPr lang="de-DE"/>
          </a:p>
        </p:txBody>
      </p:sp>
    </p:spTree>
    <p:extLst>
      <p:ext uri="{BB962C8B-B14F-4D97-AF65-F5344CB8AC3E}">
        <p14:creationId xmlns:p14="http://schemas.microsoft.com/office/powerpoint/2010/main" val="21395543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Wiederholung AD-Kurs Tag 1</a:t>
            </a:r>
          </a:p>
        </p:txBody>
      </p:sp>
      <p:sp>
        <p:nvSpPr>
          <p:cNvPr id="3" name="Inhaltsplatzhalter 2"/>
          <p:cNvSpPr>
            <a:spLocks noGrp="1"/>
          </p:cNvSpPr>
          <p:nvPr>
            <p:ph idx="1"/>
          </p:nvPr>
        </p:nvSpPr>
        <p:spPr/>
        <p:txBody>
          <a:bodyPr>
            <a:normAutofit lnSpcReduction="10000"/>
          </a:bodyPr>
          <a:lstStyle/>
          <a:p>
            <a:r>
              <a:rPr lang="de-DE" dirty="0"/>
              <a:t>Welche 5 FSMO-Rollen gibt es? Wofür sind diese zuständig?</a:t>
            </a:r>
          </a:p>
          <a:p>
            <a:r>
              <a:rPr lang="de-DE" dirty="0"/>
              <a:t>Wie lauten die „Best Practice“ für das Verteilen der Betriebsmaster?</a:t>
            </a:r>
          </a:p>
          <a:p>
            <a:r>
              <a:rPr lang="de-DE" dirty="0"/>
              <a:t>Wie kann man die Rollen an andere Server übertragen? (2 Arten)</a:t>
            </a:r>
          </a:p>
          <a:p>
            <a:r>
              <a:rPr lang="de-DE" dirty="0"/>
              <a:t>Was sind AD-Sites und wie werden diese eingesetzt?</a:t>
            </a:r>
          </a:p>
          <a:p>
            <a:r>
              <a:rPr lang="de-DE" dirty="0"/>
              <a:t>Was ist ein </a:t>
            </a:r>
            <a:r>
              <a:rPr lang="de-DE" dirty="0" err="1"/>
              <a:t>Bridgehead</a:t>
            </a:r>
            <a:r>
              <a:rPr lang="de-DE" dirty="0"/>
              <a:t>-Server?</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106</a:t>
            </a:fld>
            <a:endParaRPr lang="de-DE"/>
          </a:p>
        </p:txBody>
      </p:sp>
    </p:spTree>
    <p:extLst>
      <p:ext uri="{BB962C8B-B14F-4D97-AF65-F5344CB8AC3E}">
        <p14:creationId xmlns:p14="http://schemas.microsoft.com/office/powerpoint/2010/main" val="7253593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Wiederholung AD-Kurs Tag 1</a:t>
            </a:r>
          </a:p>
        </p:txBody>
      </p:sp>
      <p:sp>
        <p:nvSpPr>
          <p:cNvPr id="3" name="Inhaltsplatzhalter 2"/>
          <p:cNvSpPr>
            <a:spLocks noGrp="1"/>
          </p:cNvSpPr>
          <p:nvPr>
            <p:ph idx="1"/>
          </p:nvPr>
        </p:nvSpPr>
        <p:spPr/>
        <p:txBody>
          <a:bodyPr>
            <a:normAutofit/>
          </a:bodyPr>
          <a:lstStyle/>
          <a:p>
            <a:r>
              <a:rPr lang="de-DE" dirty="0"/>
              <a:t>In welcher Reihenfolge werden GPO abgearbeitet? Welche hat bei Widerspruch/Überschneidung Vorrang?</a:t>
            </a:r>
          </a:p>
          <a:p>
            <a:r>
              <a:rPr lang="de-DE" dirty="0"/>
              <a:t>Was ist Dynamic Access Control? Wie greifen die einzelnen Elemente ineinander?</a:t>
            </a:r>
          </a:p>
          <a:p>
            <a:r>
              <a:rPr lang="de-DE" dirty="0"/>
              <a:t>Welche Möglichkeiten gibt es, das AD wiederherzustellen?</a:t>
            </a:r>
          </a:p>
          <a:p>
            <a:r>
              <a:rPr lang="de-DE" dirty="0"/>
              <a:t>Wie lässt sich der AD-Papierkorb aktivieren und verwenden?</a:t>
            </a:r>
          </a:p>
          <a:p>
            <a:endParaRPr lang="de-DE" dirty="0"/>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107</a:t>
            </a:fld>
            <a:endParaRPr lang="de-DE"/>
          </a:p>
        </p:txBody>
      </p:sp>
    </p:spTree>
    <p:extLst>
      <p:ext uri="{BB962C8B-B14F-4D97-AF65-F5344CB8AC3E}">
        <p14:creationId xmlns:p14="http://schemas.microsoft.com/office/powerpoint/2010/main" val="1640477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err="1"/>
              <a:t>Policies</a:t>
            </a:r>
            <a:r>
              <a:rPr lang="de-DE" dirty="0"/>
              <a:t> / GPO</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108</a:t>
            </a:fld>
            <a:endParaRPr lang="de-DE"/>
          </a:p>
        </p:txBody>
      </p:sp>
    </p:spTree>
    <p:extLst>
      <p:ext uri="{BB962C8B-B14F-4D97-AF65-F5344CB8AC3E}">
        <p14:creationId xmlns:p14="http://schemas.microsoft.com/office/powerpoint/2010/main" val="34593588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err="1"/>
              <a:t>Policies</a:t>
            </a:r>
            <a:r>
              <a:rPr lang="de-DE" dirty="0"/>
              <a:t> / GPO</a:t>
            </a:r>
          </a:p>
        </p:txBody>
      </p:sp>
      <p:sp>
        <p:nvSpPr>
          <p:cNvPr id="6" name="Content Placeholder 5"/>
          <p:cNvSpPr>
            <a:spLocks noGrp="1"/>
          </p:cNvSpPr>
          <p:nvPr>
            <p:ph idx="1"/>
          </p:nvPr>
        </p:nvSpPr>
        <p:spPr/>
        <p:txBody>
          <a:bodyPr/>
          <a:lstStyle/>
          <a:p>
            <a:r>
              <a:rPr lang="de-DE" dirty="0"/>
              <a:t>Zentrales Verwalten von</a:t>
            </a:r>
          </a:p>
          <a:p>
            <a:pPr lvl="1"/>
            <a:r>
              <a:rPr lang="de-DE" dirty="0"/>
              <a:t>Einstellungen</a:t>
            </a:r>
          </a:p>
          <a:p>
            <a:pPr lvl="1"/>
            <a:r>
              <a:rPr lang="de-DE" dirty="0"/>
              <a:t>Sicherheitsrichtlinien</a:t>
            </a:r>
          </a:p>
          <a:p>
            <a:pPr lvl="1"/>
            <a:r>
              <a:rPr lang="de-DE" dirty="0"/>
              <a:t>Anwendungen</a:t>
            </a:r>
          </a:p>
          <a:p>
            <a:pPr lvl="1"/>
            <a:r>
              <a:rPr lang="de-DE" dirty="0"/>
              <a:t>…</a:t>
            </a:r>
          </a:p>
          <a:p>
            <a:r>
              <a:rPr lang="de-DE" dirty="0"/>
              <a:t>für</a:t>
            </a:r>
          </a:p>
          <a:p>
            <a:pPr lvl="1"/>
            <a:r>
              <a:rPr lang="de-DE" dirty="0"/>
              <a:t>Computer</a:t>
            </a:r>
          </a:p>
          <a:p>
            <a:pPr lvl="1"/>
            <a:r>
              <a:rPr lang="de-DE" dirty="0"/>
              <a:t>Benutzer</a:t>
            </a:r>
          </a:p>
        </p:txBody>
      </p:sp>
      <p:sp>
        <p:nvSpPr>
          <p:cNvPr id="4" name="Slide Number Placeholder 3"/>
          <p:cNvSpPr>
            <a:spLocks noGrp="1"/>
          </p:cNvSpPr>
          <p:nvPr>
            <p:ph type="sldNum" sz="quarter" idx="12"/>
          </p:nvPr>
        </p:nvSpPr>
        <p:spPr/>
        <p:txBody>
          <a:bodyPr/>
          <a:lstStyle/>
          <a:p>
            <a:fld id="{D0B68A9A-8F5D-4114-819E-CD9E627B0FFB}" type="slidenum">
              <a:rPr lang="de-DE" smtClean="0"/>
              <a:t>109</a:t>
            </a:fld>
            <a:endParaRPr lang="de-DE"/>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96464" y="2800794"/>
            <a:ext cx="5428345" cy="4079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614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458788" y="992188"/>
            <a:ext cx="6145212" cy="5440362"/>
          </a:xfrm>
        </p:spPr>
        <p:txBody>
          <a:bodyPr>
            <a:normAutofit fontScale="70000" lnSpcReduction="20000"/>
          </a:bodyPr>
          <a:lstStyle/>
          <a:p>
            <a:pPr>
              <a:lnSpc>
                <a:spcPct val="120000"/>
              </a:lnSpc>
              <a:buClr>
                <a:srgbClr val="006699"/>
              </a:buClr>
            </a:pPr>
            <a:r>
              <a:rPr lang="de-DE" dirty="0">
                <a:solidFill>
                  <a:srgbClr val="000000"/>
                </a:solidFill>
                <a:sym typeface="Verdana" panose="020B0604030504040204" pitchFamily="34" charset="0"/>
              </a:rPr>
              <a:t>Besteht aus einem oder mehreren Domänencontrollern</a:t>
            </a:r>
          </a:p>
          <a:p>
            <a:pPr>
              <a:lnSpc>
                <a:spcPct val="120000"/>
              </a:lnSpc>
              <a:buClr>
                <a:srgbClr val="006699"/>
              </a:buClr>
            </a:pPr>
            <a:r>
              <a:rPr lang="de-DE" dirty="0">
                <a:solidFill>
                  <a:srgbClr val="000000"/>
                </a:solidFill>
                <a:sym typeface="Verdana" panose="020B0604030504040204" pitchFamily="34" charset="0"/>
              </a:rPr>
              <a:t>Alle Domänencontroller replizieren den Domänennamenskontext (Domain NC).</a:t>
            </a:r>
          </a:p>
          <a:p>
            <a:pPr lvl="1">
              <a:lnSpc>
                <a:spcPct val="120000"/>
              </a:lnSpc>
              <a:buClr>
                <a:srgbClr val="006699"/>
              </a:buClr>
            </a:pPr>
            <a:r>
              <a:rPr lang="de-DE" dirty="0">
                <a:solidFill>
                  <a:srgbClr val="000000"/>
                </a:solidFill>
                <a:sym typeface="Verdana" panose="020B0604030504040204" pitchFamily="34" charset="0"/>
              </a:rPr>
              <a:t>Die Domäne stellt den Kontext dar, innerhalb dessen Benutzer, Gruppen, Computer usw. erstellt werden.</a:t>
            </a:r>
          </a:p>
          <a:p>
            <a:pPr lvl="1">
              <a:lnSpc>
                <a:spcPct val="120000"/>
              </a:lnSpc>
              <a:buClr>
                <a:srgbClr val="006699"/>
              </a:buClr>
            </a:pPr>
            <a:r>
              <a:rPr lang="de-DE" dirty="0">
                <a:solidFill>
                  <a:srgbClr val="000000"/>
                </a:solidFill>
                <a:sym typeface="Verdana" panose="020B0604030504040204" pitchFamily="34" charset="0"/>
              </a:rPr>
              <a:t>"Replikationsgrenze"</a:t>
            </a:r>
          </a:p>
          <a:p>
            <a:pPr>
              <a:lnSpc>
                <a:spcPct val="120000"/>
              </a:lnSpc>
              <a:buClr>
                <a:srgbClr val="006699"/>
              </a:buClr>
            </a:pPr>
            <a:r>
              <a:rPr lang="de-DE" dirty="0">
                <a:solidFill>
                  <a:srgbClr val="000000"/>
                </a:solidFill>
                <a:sym typeface="Verdana" panose="020B0604030504040204" pitchFamily="34" charset="0"/>
              </a:rPr>
              <a:t>Vertrauenswürdige Identitätsquelle: Jeder Domänencontroller kann jede Anmeldung in der Domäne authentifizieren.</a:t>
            </a:r>
          </a:p>
          <a:p>
            <a:pPr>
              <a:lnSpc>
                <a:spcPct val="120000"/>
              </a:lnSpc>
              <a:buClr>
                <a:srgbClr val="006699"/>
              </a:buClr>
            </a:pPr>
            <a:r>
              <a:rPr lang="de-DE" dirty="0">
                <a:solidFill>
                  <a:srgbClr val="000000"/>
                </a:solidFill>
                <a:sym typeface="Verdana" panose="020B0604030504040204" pitchFamily="34" charset="0"/>
              </a:rPr>
              <a:t>Die Domäne ist der </a:t>
            </a:r>
            <a:r>
              <a:rPr lang="de-DE" i="1" dirty="0">
                <a:solidFill>
                  <a:srgbClr val="000000"/>
                </a:solidFill>
                <a:sym typeface="Verdana" panose="020B0604030504040204" pitchFamily="34" charset="0"/>
              </a:rPr>
              <a:t>maximale</a:t>
            </a:r>
            <a:r>
              <a:rPr lang="de-DE" dirty="0">
                <a:solidFill>
                  <a:srgbClr val="000000"/>
                </a:solidFill>
                <a:sym typeface="Verdana" panose="020B0604030504040204" pitchFamily="34" charset="0"/>
              </a:rPr>
              <a:t> Bereich (Grenze) für bestimmte Verwaltungsrichtlinien.</a:t>
            </a:r>
          </a:p>
          <a:p>
            <a:pPr lvl="1">
              <a:lnSpc>
                <a:spcPct val="120000"/>
              </a:lnSpc>
              <a:buClr>
                <a:srgbClr val="006699"/>
              </a:buClr>
            </a:pPr>
            <a:r>
              <a:rPr lang="de-DE" dirty="0">
                <a:solidFill>
                  <a:srgbClr val="000000"/>
                </a:solidFill>
                <a:sym typeface="Verdana" panose="020B0604030504040204" pitchFamily="34" charset="0"/>
              </a:rPr>
              <a:t>Kennwort</a:t>
            </a:r>
          </a:p>
          <a:p>
            <a:pPr lvl="1">
              <a:lnSpc>
                <a:spcPct val="120000"/>
              </a:lnSpc>
              <a:buClr>
                <a:srgbClr val="006699"/>
              </a:buClr>
            </a:pPr>
            <a:r>
              <a:rPr lang="de-DE" dirty="0">
                <a:solidFill>
                  <a:srgbClr val="000000"/>
                </a:solidFill>
                <a:sym typeface="Verdana" panose="020B0604030504040204" pitchFamily="34" charset="0"/>
              </a:rPr>
              <a:t>Sperrung</a:t>
            </a:r>
          </a:p>
        </p:txBody>
      </p:sp>
      <p:grpSp>
        <p:nvGrpSpPr>
          <p:cNvPr id="24580" name="Group 1"/>
          <p:cNvGrpSpPr>
            <a:grpSpLocks/>
          </p:cNvGrpSpPr>
          <p:nvPr/>
        </p:nvGrpSpPr>
        <p:grpSpPr bwMode="auto">
          <a:xfrm>
            <a:off x="6156176" y="1628800"/>
            <a:ext cx="2844800" cy="2863850"/>
            <a:chOff x="3533532" y="699998"/>
            <a:chExt cx="5734536" cy="5768780"/>
          </a:xfrm>
        </p:grpSpPr>
        <p:pic>
          <p:nvPicPr>
            <p:cNvPr id="24581" name="Picture 7" descr="E:\Documents\Projects\MS 6425\VRT Downloads\Graphics\2_Do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532" y="744648"/>
              <a:ext cx="5734536" cy="506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5" descr="E:\Documents\Projects\MS 6425\VRT Downloads\Graphic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268" y="4511104"/>
              <a:ext cx="1644467" cy="193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3" name="Group 6"/>
            <p:cNvGrpSpPr>
              <a:grpSpLocks/>
            </p:cNvGrpSpPr>
            <p:nvPr/>
          </p:nvGrpSpPr>
          <p:grpSpPr bwMode="auto">
            <a:xfrm>
              <a:off x="6216705" y="4060471"/>
              <a:ext cx="1771307" cy="1935594"/>
              <a:chOff x="6756400" y="880612"/>
              <a:chExt cx="1719994" cy="1879522"/>
            </a:xfrm>
          </p:grpSpPr>
          <p:pic>
            <p:nvPicPr>
              <p:cNvPr id="8" name="Picture 7"/>
              <p:cNvPicPr>
                <a:picLocks noChangeAspect="1" noChangeArrowheads="1"/>
              </p:cNvPicPr>
              <p:nvPr/>
            </p:nvPicPr>
            <p:blipFill>
              <a:blip r:embed="rId5"/>
              <a:srcRect/>
              <a:stretch>
                <a:fillRect/>
              </a:stretch>
            </p:blipFill>
            <p:spPr bwMode="auto">
              <a:xfrm>
                <a:off x="6754934" y="880988"/>
                <a:ext cx="1612728" cy="1878607"/>
              </a:xfrm>
              <a:prstGeom prst="rect">
                <a:avLst/>
              </a:prstGeom>
              <a:noFill/>
              <a:ln w="9525" algn="ctr">
                <a:noFill/>
                <a:miter lim="800000"/>
                <a:headEnd/>
                <a:tailEnd/>
              </a:ln>
              <a:effectLst>
                <a:outerShdw dist="35921" dir="2700000" algn="ctr" rotWithShape="0">
                  <a:srgbClr val="AFAFAF"/>
                </a:outerShdw>
              </a:effectLst>
            </p:spPr>
          </p:pic>
          <p:pic>
            <p:nvPicPr>
              <p:cNvPr id="9" name="Picture 29"/>
              <p:cNvPicPr>
                <a:picLocks noChangeAspect="1" noChangeArrowheads="1"/>
              </p:cNvPicPr>
              <p:nvPr/>
            </p:nvPicPr>
            <p:blipFill>
              <a:blip r:embed="rId6"/>
              <a:srcRect/>
              <a:stretch>
                <a:fillRect/>
              </a:stretch>
            </p:blipFill>
            <p:spPr bwMode="auto">
              <a:xfrm>
                <a:off x="7898448" y="1787687"/>
                <a:ext cx="577972" cy="928435"/>
              </a:xfrm>
              <a:prstGeom prst="rect">
                <a:avLst/>
              </a:prstGeom>
              <a:noFill/>
              <a:ln w="9525" algn="ctr">
                <a:noFill/>
                <a:miter lim="800000"/>
                <a:headEnd/>
                <a:tailEnd/>
              </a:ln>
              <a:effectLst>
                <a:outerShdw dist="35921" dir="2700000" algn="ctr" rotWithShape="0">
                  <a:srgbClr val="AFAFAF"/>
                </a:outerShdw>
              </a:effectLst>
            </p:spPr>
          </p:pic>
        </p:grpSp>
        <p:pic>
          <p:nvPicPr>
            <p:cNvPr id="24584" name="Picture 3" descr="E:\Documents\Projects\MS 6425\VRT Downloads\Graphics\UserWithDesktopComput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5659" y="4315242"/>
              <a:ext cx="1852504" cy="2153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4" descr="E:\Documents\Projects\MS 6425\VRT Downloads\Graphics\UserAccountAuthenticatedBlu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650" y="1656929"/>
              <a:ext cx="1046350" cy="100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5" descr="E:\Documents\Projects\MS 6425\VRT Downloads\Graphics\UserAccountAuthenticatedGree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5499" y="699998"/>
              <a:ext cx="1046350" cy="100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6" descr="E:\Documents\Projects\MS 6425\VRT Downloads\Graphics\UserAccountAuthenticatedRe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7690" y="976446"/>
              <a:ext cx="1046350" cy="100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8" name="Picture 13" descr="E:\Documents\Projects\MS 6425\VRT Downloads\Graphic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6472" y="938564"/>
              <a:ext cx="1644467" cy="193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 descr="E:\Documents\Projects\MS 6425\VRT Downloads\Graphics\ActiveDirectory0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0091" y="2070321"/>
              <a:ext cx="1319489" cy="864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Rectangle 2"/>
          <p:cNvSpPr>
            <a:spLocks noGrp="1" noChangeArrowheads="1"/>
          </p:cNvSpPr>
          <p:nvPr>
            <p:ph type="title"/>
          </p:nvPr>
        </p:nvSpPr>
        <p:spPr>
          <a:xfrm>
            <a:off x="467544" y="35352"/>
            <a:ext cx="6480720" cy="801360"/>
          </a:xfrm>
        </p:spPr>
        <p:txBody>
          <a:bodyPr/>
          <a:lstStyle/>
          <a:p>
            <a:pPr eaLnBrk="1" hangingPunct="1"/>
            <a:r>
              <a:rPr lang="en-US" altLang="zh-CN" dirty="0">
                <a:solidFill>
                  <a:srgbClr val="000000"/>
                </a:solidFill>
                <a:ea typeface="MS PGothic" panose="020B0600070205080204" pitchFamily="34" charset="-128"/>
              </a:rPr>
              <a:t>Was</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ist</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eine</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Domäne</a:t>
            </a:r>
            <a:r>
              <a:rPr lang="en-US" altLang="zh-CN" dirty="0">
                <a:solidFill>
                  <a:srgbClr val="000000"/>
                </a:solidFill>
                <a:ea typeface="MS PGothic" panose="020B0600070205080204" pitchFamily="34" charset="-128"/>
              </a:rPr>
              <a:t>?</a:t>
            </a:r>
          </a:p>
        </p:txBody>
      </p:sp>
    </p:spTree>
    <p:extLst>
      <p:ext uri="{BB962C8B-B14F-4D97-AF65-F5344CB8AC3E}">
        <p14:creationId xmlns:p14="http://schemas.microsoft.com/office/powerpoint/2010/main" val="41917826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Policies</a:t>
            </a:r>
            <a:r>
              <a:rPr lang="de-DE" dirty="0"/>
              <a:t> / GPO</a:t>
            </a:r>
          </a:p>
        </p:txBody>
      </p:sp>
      <p:sp>
        <p:nvSpPr>
          <p:cNvPr id="3" name="Inhaltsplatzhalter 2"/>
          <p:cNvSpPr>
            <a:spLocks noGrp="1"/>
          </p:cNvSpPr>
          <p:nvPr>
            <p:ph idx="1"/>
          </p:nvPr>
        </p:nvSpPr>
        <p:spPr/>
        <p:txBody>
          <a:bodyPr>
            <a:normAutofit fontScale="92500" lnSpcReduction="20000"/>
          </a:bodyPr>
          <a:lstStyle/>
          <a:p>
            <a:r>
              <a:rPr lang="de-DE" dirty="0"/>
              <a:t>Benutzer-GPO / Computer-GPO</a:t>
            </a:r>
          </a:p>
          <a:p>
            <a:pPr lvl="1"/>
            <a:r>
              <a:rPr lang="de-DE" dirty="0"/>
              <a:t>Objektstatus beschleunigt Abarbeitung</a:t>
            </a:r>
          </a:p>
          <a:p>
            <a:r>
              <a:rPr lang="de-DE" dirty="0"/>
              <a:t>Benutzung</a:t>
            </a:r>
          </a:p>
          <a:p>
            <a:pPr lvl="1"/>
            <a:r>
              <a:rPr lang="de-DE" dirty="0"/>
              <a:t>Richtlinien vs. Einstellungen</a:t>
            </a:r>
          </a:p>
          <a:p>
            <a:r>
              <a:rPr lang="de-DE" dirty="0"/>
              <a:t>Abarbeitungsreihenfolge:</a:t>
            </a:r>
          </a:p>
          <a:p>
            <a:pPr lvl="1"/>
            <a:r>
              <a:rPr lang="de-DE" dirty="0" err="1"/>
              <a:t>Local</a:t>
            </a:r>
            <a:endParaRPr lang="de-DE" dirty="0"/>
          </a:p>
          <a:p>
            <a:pPr lvl="1"/>
            <a:r>
              <a:rPr lang="de-DE" dirty="0"/>
              <a:t>Site</a:t>
            </a:r>
          </a:p>
          <a:p>
            <a:pPr lvl="1"/>
            <a:r>
              <a:rPr lang="de-DE" dirty="0"/>
              <a:t>Domain</a:t>
            </a:r>
          </a:p>
          <a:p>
            <a:pPr lvl="1"/>
            <a:r>
              <a:rPr lang="de-DE" dirty="0"/>
              <a:t>OU in die Tiefe</a:t>
            </a:r>
          </a:p>
          <a:p>
            <a:r>
              <a:rPr lang="de-DE" dirty="0"/>
              <a:t>Neu: </a:t>
            </a:r>
            <a:r>
              <a:rPr lang="de-DE" dirty="0" err="1">
                <a:latin typeface="Courier New" pitchFamily="49" charset="0"/>
                <a:cs typeface="Courier New" pitchFamily="49" charset="0"/>
              </a:rPr>
              <a:t>Invoke-GPUpdate</a:t>
            </a:r>
            <a:r>
              <a:rPr lang="de-DE" dirty="0"/>
              <a:t> </a:t>
            </a:r>
          </a:p>
          <a:p>
            <a:pPr lvl="1">
              <a:buFont typeface="Symbol"/>
              <a:buChar char="Þ"/>
            </a:pPr>
            <a:r>
              <a:rPr lang="de-DE" dirty="0"/>
              <a:t>z.B. </a:t>
            </a:r>
            <a:r>
              <a:rPr lang="de-DE" dirty="0" err="1">
                <a:latin typeface="Courier New" pitchFamily="49" charset="0"/>
                <a:cs typeface="Courier New" pitchFamily="49" charset="0"/>
              </a:rPr>
              <a:t>Get-ADComputer</a:t>
            </a:r>
            <a:r>
              <a:rPr lang="de-DE" dirty="0">
                <a:latin typeface="Courier New" pitchFamily="49" charset="0"/>
                <a:cs typeface="Courier New" pitchFamily="49" charset="0"/>
              </a:rPr>
              <a:t> | </a:t>
            </a:r>
            <a:r>
              <a:rPr lang="de-DE" dirty="0" err="1">
                <a:latin typeface="Courier New" pitchFamily="49" charset="0"/>
                <a:cs typeface="Courier New" pitchFamily="49" charset="0"/>
              </a:rPr>
              <a:t>Invoke-GPUpdate</a:t>
            </a:r>
            <a:endParaRPr lang="de-DE" dirty="0">
              <a:latin typeface="Courier New" pitchFamily="49" charset="0"/>
              <a:cs typeface="Courier New" pitchFamily="49" charset="0"/>
            </a:endParaRPr>
          </a:p>
          <a:p>
            <a:pPr marL="68580" indent="0">
              <a:buNone/>
            </a:pPr>
            <a:endParaRPr lang="de-DE" dirty="0"/>
          </a:p>
        </p:txBody>
      </p:sp>
    </p:spTree>
    <p:extLst>
      <p:ext uri="{BB962C8B-B14F-4D97-AF65-F5344CB8AC3E}">
        <p14:creationId xmlns:p14="http://schemas.microsoft.com/office/powerpoint/2010/main" val="21214218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Policies</a:t>
            </a:r>
            <a:r>
              <a:rPr lang="de-DE" dirty="0"/>
              <a:t> / GPO</a:t>
            </a:r>
          </a:p>
        </p:txBody>
      </p:sp>
      <p:sp>
        <p:nvSpPr>
          <p:cNvPr id="3" name="Content Placeholder 2"/>
          <p:cNvSpPr>
            <a:spLocks noGrp="1"/>
          </p:cNvSpPr>
          <p:nvPr>
            <p:ph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111</a:t>
            </a:fld>
            <a:endParaRPr lang="de-DE"/>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388" y="1052736"/>
            <a:ext cx="7931224" cy="5325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7916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latin typeface="Segoe UI" pitchFamily="34" charset="0"/>
                <a:ea typeface="Segoe UI" pitchFamily="34" charset="0"/>
                <a:cs typeface="Segoe UI" pitchFamily="34" charset="0"/>
              </a:rPr>
              <a:t>GPO </a:t>
            </a:r>
            <a:r>
              <a:rPr lang="en-US" dirty="0" err="1">
                <a:latin typeface="Segoe UI" pitchFamily="34" charset="0"/>
                <a:ea typeface="Segoe UI" pitchFamily="34" charset="0"/>
                <a:cs typeface="Segoe UI" pitchFamily="34" charset="0"/>
              </a:rPr>
              <a:t>Verarbeitungsreihenfolge</a:t>
            </a:r>
            <a:endParaRPr lang="en-US" dirty="0">
              <a:latin typeface="Segoe UI" pitchFamily="34" charset="0"/>
              <a:ea typeface="Segoe UI" pitchFamily="34" charset="0"/>
              <a:cs typeface="Segoe UI" pitchFamily="34" charset="0"/>
            </a:endParaRPr>
          </a:p>
        </p:txBody>
      </p:sp>
      <p:sp>
        <p:nvSpPr>
          <p:cNvPr id="4" name="AutoShape 30"/>
          <p:cNvSpPr>
            <a:spLocks noChangeArrowheads="1"/>
          </p:cNvSpPr>
          <p:nvPr/>
        </p:nvSpPr>
        <p:spPr bwMode="auto">
          <a:xfrm>
            <a:off x="2689249" y="3072656"/>
            <a:ext cx="808038" cy="1311275"/>
          </a:xfrm>
          <a:prstGeom prst="curvedRightArrow">
            <a:avLst>
              <a:gd name="adj1" fmla="val 29721"/>
              <a:gd name="adj2" fmla="val 62177"/>
              <a:gd name="adj3" fmla="val 33333"/>
            </a:avLst>
          </a:prstGeom>
          <a:solidFill>
            <a:srgbClr val="FF0000">
              <a:alpha val="74901"/>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CA" dirty="0">
              <a:latin typeface="Segoe UI" pitchFamily="34" charset="0"/>
              <a:ea typeface="Segoe UI" pitchFamily="34" charset="0"/>
              <a:cs typeface="Segoe UI" pitchFamily="34" charset="0"/>
            </a:endParaRPr>
          </a:p>
        </p:txBody>
      </p:sp>
      <p:sp>
        <p:nvSpPr>
          <p:cNvPr id="5" name="Line 32"/>
          <p:cNvSpPr>
            <a:spLocks noChangeShapeType="1"/>
          </p:cNvSpPr>
          <p:nvPr/>
        </p:nvSpPr>
        <p:spPr bwMode="auto">
          <a:xfrm>
            <a:off x="5567387" y="5479306"/>
            <a:ext cx="903287" cy="0"/>
          </a:xfrm>
          <a:prstGeom prst="line">
            <a:avLst/>
          </a:prstGeom>
          <a:noFill/>
          <a:ln w="76200" cap="rnd">
            <a:solidFill>
              <a:srgbClr val="CC0000"/>
            </a:solidFill>
            <a:prstDash val="sysDot"/>
            <a:round/>
            <a:headEnd/>
            <a:tailEnd/>
          </a:ln>
          <a:effectLst/>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6" name="Line 33"/>
          <p:cNvSpPr>
            <a:spLocks noChangeShapeType="1"/>
          </p:cNvSpPr>
          <p:nvPr/>
        </p:nvSpPr>
        <p:spPr bwMode="auto">
          <a:xfrm>
            <a:off x="4776812" y="4312493"/>
            <a:ext cx="903287" cy="0"/>
          </a:xfrm>
          <a:prstGeom prst="line">
            <a:avLst/>
          </a:prstGeom>
          <a:noFill/>
          <a:ln w="76200" cap="rnd">
            <a:solidFill>
              <a:srgbClr val="CC0000"/>
            </a:solidFill>
            <a:prstDash val="sysDot"/>
            <a:round/>
            <a:headEnd/>
            <a:tailEnd/>
          </a:ln>
          <a:effectLst/>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7" name="Line 34"/>
          <p:cNvSpPr>
            <a:spLocks noChangeShapeType="1"/>
          </p:cNvSpPr>
          <p:nvPr/>
        </p:nvSpPr>
        <p:spPr bwMode="auto">
          <a:xfrm>
            <a:off x="2762274" y="2210643"/>
            <a:ext cx="2490788" cy="3090863"/>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8" name="Line 35"/>
          <p:cNvSpPr>
            <a:spLocks noChangeShapeType="1"/>
          </p:cNvSpPr>
          <p:nvPr/>
        </p:nvSpPr>
        <p:spPr bwMode="auto">
          <a:xfrm>
            <a:off x="4359299" y="3167906"/>
            <a:ext cx="636588" cy="0"/>
          </a:xfrm>
          <a:prstGeom prst="line">
            <a:avLst/>
          </a:prstGeom>
          <a:noFill/>
          <a:ln w="76200" cap="rnd">
            <a:solidFill>
              <a:srgbClr val="CC0000"/>
            </a:solidFill>
            <a:prstDash val="sysDot"/>
            <a:round/>
            <a:headEnd/>
            <a:tailEnd/>
          </a:ln>
          <a:effectLst/>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39" name="Oval 38"/>
          <p:cNvSpPr>
            <a:spLocks noChangeArrowheads="1"/>
          </p:cNvSpPr>
          <p:nvPr/>
        </p:nvSpPr>
        <p:spPr bwMode="auto">
          <a:xfrm>
            <a:off x="3071095" y="2850406"/>
            <a:ext cx="1569878" cy="714561"/>
          </a:xfrm>
          <a:prstGeom prst="ellipse">
            <a:avLst/>
          </a:prstGeom>
          <a:solidFill>
            <a:srgbClr val="FFFFFF"/>
          </a:solidFill>
          <a:ln>
            <a:noFill/>
          </a:ln>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CA" dirty="0">
              <a:latin typeface="Segoe UI" pitchFamily="34" charset="0"/>
              <a:ea typeface="Segoe UI" pitchFamily="34" charset="0"/>
              <a:cs typeface="Segoe UI" pitchFamily="34" charset="0"/>
            </a:endParaRPr>
          </a:p>
        </p:txBody>
      </p:sp>
      <p:pic>
        <p:nvPicPr>
          <p:cNvPr id="40" name="Picture 39" descr="Collection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5636" y="2850406"/>
            <a:ext cx="1722437"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p:cNvSpPr>
            <a:spLocks noChangeArrowheads="1"/>
          </p:cNvSpPr>
          <p:nvPr/>
        </p:nvSpPr>
        <p:spPr bwMode="auto">
          <a:xfrm>
            <a:off x="3522210" y="2885433"/>
            <a:ext cx="670930" cy="6459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latin typeface="Segoe UI" pitchFamily="34" charset="0"/>
                <a:ea typeface="Segoe UI" pitchFamily="34" charset="0"/>
                <a:cs typeface="Segoe UI" pitchFamily="34" charset="0"/>
              </a:rPr>
              <a:t>Site</a:t>
            </a:r>
          </a:p>
        </p:txBody>
      </p:sp>
      <p:sp>
        <p:nvSpPr>
          <p:cNvPr id="35" name="AutoShape 31"/>
          <p:cNvSpPr>
            <a:spLocks noChangeArrowheads="1"/>
          </p:cNvSpPr>
          <p:nvPr/>
        </p:nvSpPr>
        <p:spPr bwMode="auto">
          <a:xfrm>
            <a:off x="3435376" y="4414095"/>
            <a:ext cx="808038" cy="1311275"/>
          </a:xfrm>
          <a:prstGeom prst="curvedRightArrow">
            <a:avLst>
              <a:gd name="adj1" fmla="val 32456"/>
              <a:gd name="adj2" fmla="val 64912"/>
              <a:gd name="adj3" fmla="val 33333"/>
            </a:avLst>
          </a:prstGeom>
          <a:solidFill>
            <a:srgbClr val="FF0000">
              <a:alpha val="74901"/>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CA" dirty="0">
              <a:latin typeface="Segoe UI" pitchFamily="34" charset="0"/>
              <a:ea typeface="Segoe UI" pitchFamily="34" charset="0"/>
              <a:cs typeface="Segoe UI" pitchFamily="34" charset="0"/>
            </a:endParaRPr>
          </a:p>
        </p:txBody>
      </p:sp>
      <p:grpSp>
        <p:nvGrpSpPr>
          <p:cNvPr id="36" name="Group 35"/>
          <p:cNvGrpSpPr>
            <a:grpSpLocks/>
          </p:cNvGrpSpPr>
          <p:nvPr/>
        </p:nvGrpSpPr>
        <p:grpSpPr bwMode="auto">
          <a:xfrm>
            <a:off x="3727479" y="4085484"/>
            <a:ext cx="2125665" cy="1382714"/>
            <a:chOff x="2402" y="1933"/>
            <a:chExt cx="1488" cy="988"/>
          </a:xfrm>
          <a:effectLst/>
        </p:grpSpPr>
        <p:pic>
          <p:nvPicPr>
            <p:cNvPr id="37" name="Picture 36" descr="2Domain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7" y="2184"/>
              <a:ext cx="853"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7"/>
            <p:cNvSpPr>
              <a:spLocks noChangeArrowheads="1"/>
            </p:cNvSpPr>
            <p:nvPr/>
          </p:nvSpPr>
          <p:spPr bwMode="auto">
            <a:xfrm>
              <a:off x="2402" y="1933"/>
              <a:ext cx="76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latin typeface="Segoe UI" pitchFamily="34" charset="0"/>
                  <a:ea typeface="Segoe UI" pitchFamily="34" charset="0"/>
                  <a:cs typeface="Segoe UI" pitchFamily="34" charset="0"/>
                </a:rPr>
                <a:t>Domain</a:t>
              </a:r>
            </a:p>
          </p:txBody>
        </p:sp>
      </p:grpSp>
      <p:sp>
        <p:nvSpPr>
          <p:cNvPr id="11" name="Line 43"/>
          <p:cNvSpPr>
            <a:spLocks noChangeShapeType="1"/>
          </p:cNvSpPr>
          <p:nvPr/>
        </p:nvSpPr>
        <p:spPr bwMode="auto">
          <a:xfrm flipV="1">
            <a:off x="4743474" y="5557093"/>
            <a:ext cx="615950" cy="873125"/>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12" name="Line 44"/>
          <p:cNvSpPr>
            <a:spLocks noChangeShapeType="1"/>
          </p:cNvSpPr>
          <p:nvPr/>
        </p:nvSpPr>
        <p:spPr bwMode="auto">
          <a:xfrm flipH="1" flipV="1">
            <a:off x="5427687" y="5557093"/>
            <a:ext cx="617537" cy="873125"/>
          </a:xfrm>
          <a:prstGeom prst="line">
            <a:avLst/>
          </a:prstGeom>
          <a:noFill/>
          <a:ln w="38100">
            <a:solidFill>
              <a:srgbClr val="808080"/>
            </a:solidFill>
            <a:round/>
            <a:headEnd/>
            <a:tailEnd/>
          </a:ln>
          <a:effectLst/>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
        <p:nvSpPr>
          <p:cNvPr id="13" name="Oval 12"/>
          <p:cNvSpPr>
            <a:spLocks noChangeArrowheads="1"/>
          </p:cNvSpPr>
          <p:nvPr/>
        </p:nvSpPr>
        <p:spPr bwMode="auto">
          <a:xfrm>
            <a:off x="5749949" y="6219081"/>
            <a:ext cx="568325" cy="522287"/>
          </a:xfrm>
          <a:prstGeom prst="ellipse">
            <a:avLst/>
          </a:prstGeom>
          <a:gradFill rotWithShape="0">
            <a:gsLst>
              <a:gs pos="0">
                <a:srgbClr val="CCFFFF"/>
              </a:gs>
              <a:gs pos="100000">
                <a:srgbClr val="006666"/>
              </a:gs>
            </a:gsLst>
            <a:path path="rect">
              <a:fillToRect r="100000" b="100000"/>
            </a:path>
          </a:gradFill>
          <a:ln w="9525">
            <a:solidFill>
              <a:srgbClr val="006666"/>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lnSpc>
                <a:spcPct val="80000"/>
              </a:lnSpc>
            </a:pPr>
            <a:r>
              <a:rPr lang="en-US" dirty="0">
                <a:latin typeface="Segoe UI" pitchFamily="34" charset="0"/>
                <a:ea typeface="Segoe UI" pitchFamily="34" charset="0"/>
                <a:cs typeface="Segoe UI" pitchFamily="34" charset="0"/>
              </a:rPr>
              <a:t>OU</a:t>
            </a:r>
          </a:p>
        </p:txBody>
      </p:sp>
      <p:sp>
        <p:nvSpPr>
          <p:cNvPr id="14" name="Oval 13"/>
          <p:cNvSpPr>
            <a:spLocks noChangeArrowheads="1"/>
          </p:cNvSpPr>
          <p:nvPr/>
        </p:nvSpPr>
        <p:spPr bwMode="auto">
          <a:xfrm>
            <a:off x="4448199" y="6219081"/>
            <a:ext cx="569912" cy="522287"/>
          </a:xfrm>
          <a:prstGeom prst="ellipse">
            <a:avLst/>
          </a:prstGeom>
          <a:gradFill rotWithShape="0">
            <a:gsLst>
              <a:gs pos="0">
                <a:srgbClr val="CCFFFF"/>
              </a:gs>
              <a:gs pos="100000">
                <a:srgbClr val="006666"/>
              </a:gs>
            </a:gsLst>
            <a:path path="rect">
              <a:fillToRect r="100000" b="100000"/>
            </a:path>
          </a:gradFill>
          <a:ln w="9525">
            <a:solidFill>
              <a:srgbClr val="006666"/>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lnSpc>
                <a:spcPct val="80000"/>
              </a:lnSpc>
            </a:pPr>
            <a:r>
              <a:rPr lang="en-US" dirty="0">
                <a:latin typeface="Segoe UI" pitchFamily="34" charset="0"/>
                <a:ea typeface="Segoe UI" pitchFamily="34" charset="0"/>
                <a:cs typeface="Segoe UI" pitchFamily="34" charset="0"/>
              </a:rPr>
              <a:t>OU</a:t>
            </a:r>
          </a:p>
        </p:txBody>
      </p:sp>
      <p:sp>
        <p:nvSpPr>
          <p:cNvPr id="15" name="AutoShape 47"/>
          <p:cNvSpPr>
            <a:spLocks noChangeArrowheads="1"/>
          </p:cNvSpPr>
          <p:nvPr/>
        </p:nvSpPr>
        <p:spPr bwMode="auto">
          <a:xfrm>
            <a:off x="4681562" y="5363418"/>
            <a:ext cx="611187" cy="990600"/>
          </a:xfrm>
          <a:prstGeom prst="curvedRightArrow">
            <a:avLst>
              <a:gd name="adj1" fmla="val 32416"/>
              <a:gd name="adj2" fmla="val 64831"/>
              <a:gd name="adj3" fmla="val 33333"/>
            </a:avLst>
          </a:prstGeom>
          <a:solidFill>
            <a:srgbClr val="FF0000">
              <a:alpha val="74901"/>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CA" dirty="0">
              <a:latin typeface="Segoe UI" pitchFamily="34" charset="0"/>
              <a:ea typeface="Segoe UI" pitchFamily="34" charset="0"/>
              <a:cs typeface="Segoe UI" pitchFamily="34" charset="0"/>
            </a:endParaRPr>
          </a:p>
        </p:txBody>
      </p:sp>
      <p:pic>
        <p:nvPicPr>
          <p:cNvPr id="33" name="Picture 32" descr="2Ou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5737" y="5193556"/>
            <a:ext cx="674354" cy="66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a:spLocks noChangeArrowheads="1"/>
          </p:cNvSpPr>
          <p:nvPr/>
        </p:nvSpPr>
        <p:spPr bwMode="auto">
          <a:xfrm>
            <a:off x="5162684" y="5340509"/>
            <a:ext cx="644415" cy="3680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latin typeface="Segoe UI" pitchFamily="34" charset="0"/>
                <a:ea typeface="Segoe UI" pitchFamily="34" charset="0"/>
                <a:cs typeface="Segoe UI" pitchFamily="34" charset="0"/>
              </a:rPr>
              <a:t>OU</a:t>
            </a:r>
          </a:p>
        </p:txBody>
      </p:sp>
      <p:sp>
        <p:nvSpPr>
          <p:cNvPr id="31" name="AutoShape 51"/>
          <p:cNvSpPr>
            <a:spLocks noChangeArrowheads="1"/>
          </p:cNvSpPr>
          <p:nvPr/>
        </p:nvSpPr>
        <p:spPr bwMode="auto">
          <a:xfrm>
            <a:off x="5032399" y="2559893"/>
            <a:ext cx="752475" cy="228601"/>
          </a:xfrm>
          <a:prstGeom prst="roundRect">
            <a:avLst>
              <a:gd name="adj" fmla="val 10921"/>
            </a:avLst>
          </a:prstGeom>
          <a:solidFill>
            <a:schemeClr val="bg1"/>
          </a:solidFill>
          <a:ln w="9525">
            <a:solidFill>
              <a:srgbClr val="4D4D4D"/>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latin typeface="Segoe UI" pitchFamily="34" charset="0"/>
                <a:ea typeface="Segoe UI" pitchFamily="34" charset="0"/>
                <a:cs typeface="Segoe UI" pitchFamily="34" charset="0"/>
              </a:rPr>
              <a:t>GPO2</a:t>
            </a:r>
          </a:p>
        </p:txBody>
      </p:sp>
      <p:pic>
        <p:nvPicPr>
          <p:cNvPr id="32" name="Picture 31" descr="GroupPolicyObject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2399" y="2831362"/>
            <a:ext cx="979488" cy="569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AutoShape 53"/>
          <p:cNvSpPr>
            <a:spLocks noChangeArrowheads="1"/>
          </p:cNvSpPr>
          <p:nvPr/>
        </p:nvSpPr>
        <p:spPr bwMode="auto">
          <a:xfrm>
            <a:off x="5541992" y="3626693"/>
            <a:ext cx="776282" cy="236546"/>
          </a:xfrm>
          <a:prstGeom prst="roundRect">
            <a:avLst>
              <a:gd name="adj" fmla="val 10921"/>
            </a:avLst>
          </a:prstGeom>
          <a:solidFill>
            <a:schemeClr val="bg1"/>
          </a:solidFill>
          <a:ln w="9525">
            <a:solidFill>
              <a:srgbClr val="4D4D4D"/>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latin typeface="Segoe UI" pitchFamily="34" charset="0"/>
                <a:ea typeface="Segoe UI" pitchFamily="34" charset="0"/>
                <a:cs typeface="Segoe UI" pitchFamily="34" charset="0"/>
              </a:rPr>
              <a:t>GPO3</a:t>
            </a:r>
          </a:p>
        </p:txBody>
      </p:sp>
      <p:pic>
        <p:nvPicPr>
          <p:cNvPr id="28" name="Picture 27" descr="GroupPolicyObject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1992" y="3863239"/>
            <a:ext cx="979488" cy="569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AutoShape 55"/>
          <p:cNvSpPr>
            <a:spLocks noChangeArrowheads="1"/>
          </p:cNvSpPr>
          <p:nvPr/>
        </p:nvSpPr>
        <p:spPr bwMode="auto">
          <a:xfrm>
            <a:off x="5872186" y="4007693"/>
            <a:ext cx="747707" cy="276235"/>
          </a:xfrm>
          <a:prstGeom prst="roundRect">
            <a:avLst>
              <a:gd name="adj" fmla="val 10921"/>
            </a:avLst>
          </a:prstGeom>
          <a:solidFill>
            <a:schemeClr val="bg1"/>
          </a:solidFill>
          <a:ln w="9525">
            <a:solidFill>
              <a:srgbClr val="4D4D4D"/>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latin typeface="Segoe UI" pitchFamily="34" charset="0"/>
                <a:ea typeface="Segoe UI" pitchFamily="34" charset="0"/>
                <a:cs typeface="Segoe UI" pitchFamily="34" charset="0"/>
              </a:rPr>
              <a:t>GPO4</a:t>
            </a:r>
          </a:p>
        </p:txBody>
      </p:sp>
      <p:pic>
        <p:nvPicPr>
          <p:cNvPr id="30" name="Picture 29" descr="GroupPolicyObject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72186" y="4283928"/>
            <a:ext cx="979488" cy="56832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19" name="AutoShape 57"/>
          <p:cNvSpPr>
            <a:spLocks noChangeArrowheads="1"/>
          </p:cNvSpPr>
          <p:nvPr/>
        </p:nvSpPr>
        <p:spPr bwMode="auto">
          <a:xfrm>
            <a:off x="6400824" y="5074493"/>
            <a:ext cx="755650" cy="287338"/>
          </a:xfrm>
          <a:prstGeom prst="roundRect">
            <a:avLst>
              <a:gd name="adj" fmla="val 10921"/>
            </a:avLst>
          </a:prstGeom>
          <a:solidFill>
            <a:schemeClr val="bg1"/>
          </a:solidFill>
          <a:ln w="9525">
            <a:solidFill>
              <a:srgbClr val="4D4D4D"/>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latin typeface="Segoe UI" pitchFamily="34" charset="0"/>
                <a:ea typeface="Segoe UI" pitchFamily="34" charset="0"/>
                <a:cs typeface="Segoe UI" pitchFamily="34" charset="0"/>
              </a:rPr>
              <a:t>GPO5</a:t>
            </a:r>
          </a:p>
        </p:txBody>
      </p:sp>
      <p:pic>
        <p:nvPicPr>
          <p:cNvPr id="20" name="Picture 19" descr="GroupPolicyObject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0824" y="5361831"/>
            <a:ext cx="979488"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62"/>
          <p:cNvSpPr>
            <a:spLocks noChangeArrowheads="1"/>
          </p:cNvSpPr>
          <p:nvPr/>
        </p:nvSpPr>
        <p:spPr bwMode="auto">
          <a:xfrm>
            <a:off x="3749699" y="1264493"/>
            <a:ext cx="739775" cy="258763"/>
          </a:xfrm>
          <a:prstGeom prst="roundRect">
            <a:avLst>
              <a:gd name="adj" fmla="val 10921"/>
            </a:avLst>
          </a:prstGeom>
          <a:solidFill>
            <a:schemeClr val="bg1"/>
          </a:solidFill>
          <a:ln w="9525">
            <a:solidFill>
              <a:srgbClr val="4D4D4D"/>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dirty="0">
                <a:latin typeface="Segoe UI" pitchFamily="34" charset="0"/>
                <a:ea typeface="Segoe UI" pitchFamily="34" charset="0"/>
                <a:cs typeface="Segoe UI" pitchFamily="34" charset="0"/>
              </a:rPr>
              <a:t>GPO1</a:t>
            </a:r>
          </a:p>
        </p:txBody>
      </p:sp>
      <p:pic>
        <p:nvPicPr>
          <p:cNvPr id="22" name="Picture 21" descr="GroupPolicyObject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9699" y="1523256"/>
            <a:ext cx="979488"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AutoShape 64"/>
          <p:cNvSpPr>
            <a:spLocks noChangeArrowheads="1"/>
          </p:cNvSpPr>
          <p:nvPr/>
        </p:nvSpPr>
        <p:spPr bwMode="auto">
          <a:xfrm>
            <a:off x="1939949" y="1904256"/>
            <a:ext cx="808038" cy="1171575"/>
          </a:xfrm>
          <a:prstGeom prst="curvedRightArrow">
            <a:avLst>
              <a:gd name="adj1" fmla="val 26555"/>
              <a:gd name="adj2" fmla="val 55553"/>
              <a:gd name="adj3" fmla="val 33333"/>
            </a:avLst>
          </a:prstGeom>
          <a:solidFill>
            <a:srgbClr val="FF0000">
              <a:alpha val="74901"/>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CA" dirty="0">
              <a:latin typeface="Segoe UI" pitchFamily="34" charset="0"/>
              <a:ea typeface="Segoe UI" pitchFamily="34" charset="0"/>
              <a:cs typeface="Segoe UI" pitchFamily="34" charset="0"/>
            </a:endParaRPr>
          </a:p>
        </p:txBody>
      </p:sp>
      <p:pic>
        <p:nvPicPr>
          <p:cNvPr id="24" name="Picture 23" descr="Collection_GlobalGroup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63749" y="1105743"/>
            <a:ext cx="1446213" cy="113665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25" name="AutoShape 61"/>
          <p:cNvSpPr>
            <a:spLocks noChangeArrowheads="1"/>
          </p:cNvSpPr>
          <p:nvPr/>
        </p:nvSpPr>
        <p:spPr bwMode="auto">
          <a:xfrm>
            <a:off x="1773262" y="2075706"/>
            <a:ext cx="1501775" cy="336550"/>
          </a:xfrm>
          <a:prstGeom prst="roundRect">
            <a:avLst>
              <a:gd name="adj" fmla="val 10921"/>
            </a:avLst>
          </a:prstGeom>
          <a:solidFill>
            <a:schemeClr val="bg1"/>
          </a:solidFill>
          <a:ln w="9525">
            <a:solidFill>
              <a:srgbClr val="4D4D4D"/>
            </a:solidFill>
            <a:round/>
            <a:headEnd/>
            <a:tailEnd/>
          </a:ln>
          <a:effec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600" dirty="0" err="1">
                <a:latin typeface="Segoe UI" pitchFamily="34" charset="0"/>
                <a:ea typeface="Segoe UI" pitchFamily="34" charset="0"/>
                <a:cs typeface="Segoe UI" pitchFamily="34" charset="0"/>
              </a:rPr>
              <a:t>Lokal</a:t>
            </a:r>
            <a:endParaRPr lang="en-US" sz="1600" dirty="0">
              <a:latin typeface="Segoe UI" pitchFamily="34" charset="0"/>
              <a:ea typeface="Segoe UI" pitchFamily="34" charset="0"/>
              <a:cs typeface="Segoe UI" pitchFamily="34" charset="0"/>
            </a:endParaRPr>
          </a:p>
        </p:txBody>
      </p:sp>
      <p:sp>
        <p:nvSpPr>
          <p:cNvPr id="26" name="Line 65"/>
          <p:cNvSpPr>
            <a:spLocks noChangeShapeType="1"/>
          </p:cNvSpPr>
          <p:nvPr/>
        </p:nvSpPr>
        <p:spPr bwMode="auto">
          <a:xfrm flipV="1">
            <a:off x="3317899" y="1770906"/>
            <a:ext cx="446088" cy="12700"/>
          </a:xfrm>
          <a:prstGeom prst="line">
            <a:avLst/>
          </a:prstGeom>
          <a:noFill/>
          <a:ln w="76200" cap="rnd">
            <a:solidFill>
              <a:srgbClr val="CC0000"/>
            </a:solidFill>
            <a:prstDash val="sysDot"/>
            <a:round/>
            <a:headEnd/>
            <a:tailEnd/>
          </a:ln>
          <a:effectLst/>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GB"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11918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Policies</a:t>
            </a:r>
            <a:r>
              <a:rPr lang="de-DE" dirty="0"/>
              <a:t> / GPO</a:t>
            </a:r>
          </a:p>
        </p:txBody>
      </p:sp>
      <p:sp>
        <p:nvSpPr>
          <p:cNvPr id="3" name="Content Placeholder 2"/>
          <p:cNvSpPr>
            <a:spLocks noGrp="1"/>
          </p:cNvSpPr>
          <p:nvPr>
            <p:ph idx="1"/>
          </p:nvPr>
        </p:nvSpPr>
        <p:spPr/>
        <p:txBody>
          <a:bodyPr/>
          <a:lstStyle/>
          <a:p>
            <a:r>
              <a:rPr lang="de-DE" dirty="0"/>
              <a:t>Vererbung / Vererbung deaktivieren</a:t>
            </a:r>
          </a:p>
          <a:p>
            <a:r>
              <a:rPr lang="de-DE" dirty="0"/>
              <a:t>Erzwingen</a:t>
            </a:r>
          </a:p>
          <a:p>
            <a:r>
              <a:rPr lang="de-DE" dirty="0"/>
              <a:t>Verknüpfungsreihenfolge</a:t>
            </a:r>
          </a:p>
          <a:p>
            <a:endParaRPr lang="de-DE" dirty="0"/>
          </a:p>
        </p:txBody>
      </p:sp>
      <p:sp>
        <p:nvSpPr>
          <p:cNvPr id="4" name="Slide Number Placeholder 3"/>
          <p:cNvSpPr>
            <a:spLocks noGrp="1"/>
          </p:cNvSpPr>
          <p:nvPr>
            <p:ph type="sldNum" sz="quarter" idx="12"/>
          </p:nvPr>
        </p:nvSpPr>
        <p:spPr/>
        <p:txBody>
          <a:bodyPr/>
          <a:lstStyle/>
          <a:p>
            <a:fld id="{D0B68A9A-8F5D-4114-819E-CD9E627B0FFB}" type="slidenum">
              <a:rPr lang="de-DE" smtClean="0"/>
              <a:t>113</a:t>
            </a:fld>
            <a:endParaRPr lang="de-DE"/>
          </a:p>
        </p:txBody>
      </p:sp>
    </p:spTree>
    <p:extLst>
      <p:ext uri="{BB962C8B-B14F-4D97-AF65-F5344CB8AC3E}">
        <p14:creationId xmlns:p14="http://schemas.microsoft.com/office/powerpoint/2010/main" val="3650467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Policies</a:t>
            </a:r>
            <a:r>
              <a:rPr lang="de-DE" dirty="0"/>
              <a:t> / GPO</a:t>
            </a:r>
          </a:p>
        </p:txBody>
      </p:sp>
      <p:sp>
        <p:nvSpPr>
          <p:cNvPr id="4" name="Slide Number Placeholder 3"/>
          <p:cNvSpPr>
            <a:spLocks noGrp="1"/>
          </p:cNvSpPr>
          <p:nvPr>
            <p:ph type="sldNum" sz="quarter" idx="12"/>
          </p:nvPr>
        </p:nvSpPr>
        <p:spPr/>
        <p:txBody>
          <a:bodyPr/>
          <a:lstStyle/>
          <a:p>
            <a:fld id="{D0B68A9A-8F5D-4114-819E-CD9E627B0FFB}" type="slidenum">
              <a:rPr lang="de-DE" smtClean="0"/>
              <a:t>114</a:t>
            </a:fld>
            <a:endParaRPr lang="de-DE"/>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066899"/>
            <a:ext cx="6962530" cy="5232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72555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Policies</a:t>
            </a:r>
            <a:r>
              <a:rPr lang="de-DE" dirty="0"/>
              <a:t> / GPO</a:t>
            </a:r>
          </a:p>
        </p:txBody>
      </p:sp>
      <p:sp>
        <p:nvSpPr>
          <p:cNvPr id="4" name="Slide Number Placeholder 3"/>
          <p:cNvSpPr>
            <a:spLocks noGrp="1"/>
          </p:cNvSpPr>
          <p:nvPr>
            <p:ph type="sldNum" sz="quarter" idx="12"/>
          </p:nvPr>
        </p:nvSpPr>
        <p:spPr/>
        <p:txBody>
          <a:bodyPr/>
          <a:lstStyle/>
          <a:p>
            <a:fld id="{D0B68A9A-8F5D-4114-819E-CD9E627B0FFB}" type="slidenum">
              <a:rPr lang="de-DE" smtClean="0"/>
              <a:t>115</a:t>
            </a:fld>
            <a:endParaRPr lang="de-DE"/>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162" y="1052736"/>
            <a:ext cx="7852347" cy="5303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7171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Policies</a:t>
            </a:r>
            <a:r>
              <a:rPr lang="de-DE" dirty="0"/>
              <a:t> / GPO</a:t>
            </a:r>
          </a:p>
        </p:txBody>
      </p:sp>
      <p:sp>
        <p:nvSpPr>
          <p:cNvPr id="3" name="Content Placeholder 2"/>
          <p:cNvSpPr>
            <a:spLocks noGrp="1"/>
          </p:cNvSpPr>
          <p:nvPr>
            <p:ph idx="1"/>
          </p:nvPr>
        </p:nvSpPr>
        <p:spPr/>
        <p:txBody>
          <a:bodyPr/>
          <a:lstStyle/>
          <a:p>
            <a:r>
              <a:rPr lang="de-DE" dirty="0"/>
              <a:t>Gruppenrichtlinienergebnisse</a:t>
            </a:r>
          </a:p>
          <a:p>
            <a:r>
              <a:rPr lang="de-DE" dirty="0"/>
              <a:t>Gruppenrichtlinienmodellierung</a:t>
            </a:r>
          </a:p>
        </p:txBody>
      </p:sp>
      <p:sp>
        <p:nvSpPr>
          <p:cNvPr id="4" name="Slide Number Placeholder 3"/>
          <p:cNvSpPr>
            <a:spLocks noGrp="1"/>
          </p:cNvSpPr>
          <p:nvPr>
            <p:ph type="sldNum" sz="quarter" idx="12"/>
          </p:nvPr>
        </p:nvSpPr>
        <p:spPr/>
        <p:txBody>
          <a:bodyPr/>
          <a:lstStyle/>
          <a:p>
            <a:fld id="{D0B68A9A-8F5D-4114-819E-CD9E627B0FFB}" type="slidenum">
              <a:rPr lang="de-DE" smtClean="0"/>
              <a:t>116</a:t>
            </a:fld>
            <a:endParaRPr lang="de-DE"/>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6354" y="2389061"/>
            <a:ext cx="6607646" cy="4468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36354" y="2389061"/>
            <a:ext cx="6607646" cy="4468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09916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Policies</a:t>
            </a:r>
            <a:r>
              <a:rPr lang="de-DE" dirty="0"/>
              <a:t> / GPO</a:t>
            </a:r>
          </a:p>
        </p:txBody>
      </p:sp>
      <p:sp>
        <p:nvSpPr>
          <p:cNvPr id="3" name="Content Placeholder 2"/>
          <p:cNvSpPr>
            <a:spLocks noGrp="1"/>
          </p:cNvSpPr>
          <p:nvPr>
            <p:ph idx="1"/>
          </p:nvPr>
        </p:nvSpPr>
        <p:spPr/>
        <p:txBody>
          <a:bodyPr/>
          <a:lstStyle/>
          <a:p>
            <a:r>
              <a:rPr lang="de-DE" dirty="0" err="1"/>
              <a:t>AppLocker</a:t>
            </a:r>
            <a:endParaRPr lang="de-DE" dirty="0"/>
          </a:p>
          <a:p>
            <a:pPr lvl="1"/>
            <a:r>
              <a:rPr lang="de-DE" dirty="0"/>
              <a:t>Ausführungsrichtlinie</a:t>
            </a:r>
          </a:p>
          <a:p>
            <a:pPr lvl="1"/>
            <a:r>
              <a:rPr lang="de-DE" dirty="0"/>
              <a:t>Installer-</a:t>
            </a:r>
            <a:r>
              <a:rPr lang="de-DE" dirty="0" err="1"/>
              <a:t>Richtline</a:t>
            </a:r>
            <a:endParaRPr lang="de-DE" dirty="0"/>
          </a:p>
          <a:p>
            <a:pPr lvl="1"/>
            <a:r>
              <a:rPr lang="de-DE" dirty="0"/>
              <a:t>Script-Richtlinie</a:t>
            </a:r>
          </a:p>
          <a:p>
            <a:pPr lvl="1"/>
            <a:r>
              <a:rPr lang="de-DE" dirty="0"/>
              <a:t>Erzwingung</a:t>
            </a:r>
          </a:p>
        </p:txBody>
      </p:sp>
      <p:sp>
        <p:nvSpPr>
          <p:cNvPr id="4" name="Slide Number Placeholder 3"/>
          <p:cNvSpPr>
            <a:spLocks noGrp="1"/>
          </p:cNvSpPr>
          <p:nvPr>
            <p:ph type="sldNum" sz="quarter" idx="12"/>
          </p:nvPr>
        </p:nvSpPr>
        <p:spPr/>
        <p:txBody>
          <a:bodyPr/>
          <a:lstStyle/>
          <a:p>
            <a:fld id="{D0B68A9A-8F5D-4114-819E-CD9E627B0FFB}" type="slidenum">
              <a:rPr lang="de-DE" smtClean="0"/>
              <a:t>117</a:t>
            </a:fld>
            <a:endParaRPr lang="de-DE"/>
          </a:p>
        </p:txBody>
      </p:sp>
      <p:pic>
        <p:nvPicPr>
          <p:cNvPr id="6" name="Picture 4"/>
          <p:cNvPicPr>
            <a:picLocks noChangeAspect="1"/>
          </p:cNvPicPr>
          <p:nvPr/>
        </p:nvPicPr>
        <p:blipFill>
          <a:blip r:embed="rId2"/>
          <a:stretch>
            <a:fillRect/>
          </a:stretch>
        </p:blipFill>
        <p:spPr>
          <a:xfrm>
            <a:off x="1043608" y="1489132"/>
            <a:ext cx="7056784" cy="4416658"/>
          </a:xfrm>
          <a:prstGeom prst="rect">
            <a:avLst/>
          </a:prstGeom>
        </p:spPr>
      </p:pic>
    </p:spTree>
    <p:extLst>
      <p:ext uri="{BB962C8B-B14F-4D97-AF65-F5344CB8AC3E}">
        <p14:creationId xmlns:p14="http://schemas.microsoft.com/office/powerpoint/2010/main" val="17894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WMI-Filterung</a:t>
            </a:r>
          </a:p>
        </p:txBody>
      </p:sp>
      <p:sp>
        <p:nvSpPr>
          <p:cNvPr id="4" name="Slide Number Placeholder 3"/>
          <p:cNvSpPr>
            <a:spLocks noGrp="1"/>
          </p:cNvSpPr>
          <p:nvPr>
            <p:ph type="sldNum" sz="quarter" idx="12"/>
          </p:nvPr>
        </p:nvSpPr>
        <p:spPr/>
        <p:txBody>
          <a:bodyPr/>
          <a:lstStyle/>
          <a:p>
            <a:fld id="{D0B68A9A-8F5D-4114-819E-CD9E627B0FFB}" type="slidenum">
              <a:rPr lang="de-DE" smtClean="0"/>
              <a:t>118</a:t>
            </a:fld>
            <a:endParaRPr lang="de-DE"/>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041400"/>
            <a:ext cx="7848600"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92332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Ordnerumleitung</a:t>
            </a:r>
          </a:p>
        </p:txBody>
      </p:sp>
      <p:sp>
        <p:nvSpPr>
          <p:cNvPr id="4" name="Slide Number Placeholder 3"/>
          <p:cNvSpPr>
            <a:spLocks noGrp="1"/>
          </p:cNvSpPr>
          <p:nvPr>
            <p:ph type="sldNum" sz="quarter" idx="12"/>
          </p:nvPr>
        </p:nvSpPr>
        <p:spPr/>
        <p:txBody>
          <a:bodyPr/>
          <a:lstStyle/>
          <a:p>
            <a:fld id="{D0B68A9A-8F5D-4114-819E-CD9E627B0FFB}" type="slidenum">
              <a:rPr lang="de-DE" smtClean="0"/>
              <a:t>119</a:t>
            </a:fld>
            <a:endParaRPr lang="de-DE"/>
          </a:p>
        </p:txBody>
      </p:sp>
      <p:sp>
        <p:nvSpPr>
          <p:cNvPr id="5" name="Rounded Rectangle 4"/>
          <p:cNvSpPr>
            <a:spLocks noGrp="1" noChangeArrowheads="1"/>
          </p:cNvSpPr>
          <p:nvPr/>
        </p:nvSpPr>
        <p:spPr bwMode="auto">
          <a:xfrm>
            <a:off x="228598" y="1278500"/>
            <a:ext cx="8686800" cy="3835518"/>
          </a:xfrm>
          <a:prstGeom prst="roundRect">
            <a:avLst>
              <a:gd name="adj" fmla="val 4167"/>
            </a:avLst>
          </a:prstGeom>
          <a:noFill/>
          <a:ln w="9525" algn="ctr">
            <a:noFill/>
            <a:round/>
            <a:headEnd/>
            <a:tailEnd/>
          </a:ln>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90000"/>
              </a:lnSpc>
              <a:spcBef>
                <a:spcPct val="40000"/>
              </a:spcBef>
            </a:pPr>
            <a:r>
              <a:rPr lang="en-US" dirty="0" err="1">
                <a:latin typeface="Segoe UI" pitchFamily="34" charset="0"/>
                <a:ea typeface="Segoe UI" pitchFamily="34" charset="0"/>
                <a:cs typeface="Segoe UI" pitchFamily="34" charset="0"/>
              </a:rPr>
              <a:t>Folgende</a:t>
            </a:r>
            <a:r>
              <a:rPr lang="en-US" dirty="0">
                <a:latin typeface="Segoe UI" pitchFamily="34" charset="0"/>
                <a:ea typeface="Segoe UI" pitchFamily="34" charset="0"/>
                <a:cs typeface="Segoe UI" pitchFamily="34" charset="0"/>
              </a:rPr>
              <a:t> </a:t>
            </a:r>
            <a:r>
              <a:rPr lang="en-US" dirty="0" err="1">
                <a:latin typeface="Segoe UI" pitchFamily="34" charset="0"/>
                <a:ea typeface="Segoe UI" pitchFamily="34" charset="0"/>
                <a:cs typeface="Segoe UI" pitchFamily="34" charset="0"/>
              </a:rPr>
              <a:t>Ordner</a:t>
            </a:r>
            <a:r>
              <a:rPr lang="en-US" dirty="0">
                <a:latin typeface="Segoe UI" pitchFamily="34" charset="0"/>
                <a:ea typeface="Segoe UI" pitchFamily="34" charset="0"/>
                <a:cs typeface="Segoe UI" pitchFamily="34" charset="0"/>
              </a:rPr>
              <a:t> </a:t>
            </a:r>
            <a:r>
              <a:rPr lang="en-US" dirty="0" err="1">
                <a:latin typeface="Segoe UI" pitchFamily="34" charset="0"/>
                <a:ea typeface="Segoe UI" pitchFamily="34" charset="0"/>
                <a:cs typeface="Segoe UI" pitchFamily="34" charset="0"/>
              </a:rPr>
              <a:t>können</a:t>
            </a:r>
            <a:r>
              <a:rPr lang="en-US" dirty="0">
                <a:latin typeface="Segoe UI" pitchFamily="34" charset="0"/>
                <a:ea typeface="Segoe UI" pitchFamily="34" charset="0"/>
                <a:cs typeface="Segoe UI" pitchFamily="34" charset="0"/>
              </a:rPr>
              <a:t> in Windows Vista, Windows 7 und Windows 8 </a:t>
            </a:r>
            <a:r>
              <a:rPr lang="en-US" dirty="0" err="1">
                <a:latin typeface="Segoe UI" pitchFamily="34" charset="0"/>
                <a:ea typeface="Segoe UI" pitchFamily="34" charset="0"/>
                <a:cs typeface="Segoe UI" pitchFamily="34" charset="0"/>
              </a:rPr>
              <a:t>umgeleitet</a:t>
            </a:r>
            <a:r>
              <a:rPr lang="en-US" dirty="0">
                <a:latin typeface="Segoe UI" pitchFamily="34" charset="0"/>
                <a:ea typeface="Segoe UI" pitchFamily="34" charset="0"/>
                <a:cs typeface="Segoe UI" pitchFamily="34" charset="0"/>
              </a:rPr>
              <a:t> </a:t>
            </a:r>
            <a:r>
              <a:rPr lang="en-US" dirty="0" err="1">
                <a:latin typeface="Segoe UI" pitchFamily="34" charset="0"/>
                <a:ea typeface="Segoe UI" pitchFamily="34" charset="0"/>
                <a:cs typeface="Segoe UI" pitchFamily="34" charset="0"/>
              </a:rPr>
              <a:t>werden</a:t>
            </a:r>
            <a:r>
              <a:rPr lang="en-US" dirty="0">
                <a:latin typeface="Segoe UI" pitchFamily="34" charset="0"/>
                <a:ea typeface="Segoe UI" pitchFamily="34" charset="0"/>
                <a:cs typeface="Segoe UI" pitchFamily="34" charset="0"/>
              </a:rPr>
              <a:t>:</a:t>
            </a:r>
          </a:p>
          <a:p>
            <a:pPr algn="l" eaLnBrk="1" hangingPunct="1">
              <a:buClr>
                <a:schemeClr val="hlink"/>
              </a:buClr>
              <a:buSzPct val="90000"/>
            </a:pPr>
            <a:endParaRPr lang="en-US" b="0" dirty="0">
              <a:latin typeface="Segoe UI" pitchFamily="34" charset="0"/>
              <a:ea typeface="Segoe UI" pitchFamily="34" charset="0"/>
              <a:cs typeface="Segoe UI" pitchFamily="34" charset="0"/>
            </a:endParaRPr>
          </a:p>
        </p:txBody>
      </p:sp>
      <p:grpSp>
        <p:nvGrpSpPr>
          <p:cNvPr id="6" name="Group 5"/>
          <p:cNvGrpSpPr/>
          <p:nvPr/>
        </p:nvGrpSpPr>
        <p:grpSpPr>
          <a:xfrm>
            <a:off x="6118359" y="3748633"/>
            <a:ext cx="2165350" cy="1552575"/>
            <a:chOff x="5791200" y="1017588"/>
            <a:chExt cx="2165350" cy="1552575"/>
          </a:xfrm>
        </p:grpSpPr>
        <p:pic>
          <p:nvPicPr>
            <p:cNvPr id="7" name="Picture 6" descr="UserWithDesktopComputer"/>
            <p:cNvPicPr>
              <a:picLocks noChangeAspect="1" noChangeArrowheads="1"/>
            </p:cNvPicPr>
            <p:nvPr/>
          </p:nvPicPr>
          <p:blipFill>
            <a:blip r:embed="rId2" cstate="print"/>
            <a:srcRect/>
            <a:stretch>
              <a:fillRect/>
            </a:stretch>
          </p:blipFill>
          <p:spPr bwMode="auto">
            <a:xfrm>
              <a:off x="5791200" y="1752600"/>
              <a:ext cx="703262" cy="817563"/>
            </a:xfrm>
            <a:prstGeom prst="rect">
              <a:avLst/>
            </a:prstGeom>
            <a:noFill/>
            <a:ln w="9525">
              <a:noFill/>
              <a:miter lim="800000"/>
              <a:headEnd/>
              <a:tailEnd/>
            </a:ln>
          </p:spPr>
        </p:pic>
        <p:pic>
          <p:nvPicPr>
            <p:cNvPr id="8" name="Picture 7" descr="Server"/>
            <p:cNvPicPr>
              <a:picLocks noChangeAspect="1" noChangeArrowheads="1"/>
            </p:cNvPicPr>
            <p:nvPr/>
          </p:nvPicPr>
          <p:blipFill>
            <a:blip r:embed="rId3" cstate="print"/>
            <a:srcRect/>
            <a:stretch>
              <a:fillRect/>
            </a:stretch>
          </p:blipFill>
          <p:spPr bwMode="auto">
            <a:xfrm>
              <a:off x="7169150" y="1155700"/>
              <a:ext cx="787400" cy="927100"/>
            </a:xfrm>
            <a:prstGeom prst="rect">
              <a:avLst/>
            </a:prstGeom>
            <a:noFill/>
            <a:ln w="9525">
              <a:noFill/>
              <a:miter lim="800000"/>
              <a:headEnd/>
              <a:tailEnd/>
            </a:ln>
          </p:spPr>
        </p:pic>
        <p:pic>
          <p:nvPicPr>
            <p:cNvPr id="9" name="Picture 8" descr="Folder_Open"/>
            <p:cNvPicPr>
              <a:picLocks noChangeAspect="1" noChangeArrowheads="1"/>
            </p:cNvPicPr>
            <p:nvPr/>
          </p:nvPicPr>
          <p:blipFill>
            <a:blip r:embed="rId4" cstate="print"/>
            <a:srcRect/>
            <a:stretch>
              <a:fillRect/>
            </a:stretch>
          </p:blipFill>
          <p:spPr bwMode="auto">
            <a:xfrm>
              <a:off x="6300788" y="1484313"/>
              <a:ext cx="658812" cy="587375"/>
            </a:xfrm>
            <a:prstGeom prst="rect">
              <a:avLst/>
            </a:prstGeom>
            <a:noFill/>
            <a:ln w="9525">
              <a:noFill/>
              <a:miter lim="800000"/>
              <a:headEnd/>
              <a:tailEnd/>
            </a:ln>
          </p:spPr>
        </p:pic>
        <p:sp>
          <p:nvSpPr>
            <p:cNvPr id="10" name="AutoShape 21"/>
            <p:cNvSpPr>
              <a:spLocks noChangeArrowheads="1"/>
            </p:cNvSpPr>
            <p:nvPr/>
          </p:nvSpPr>
          <p:spPr bwMode="auto">
            <a:xfrm rot="-2142468">
              <a:off x="6477000" y="1017588"/>
              <a:ext cx="792163" cy="504825"/>
            </a:xfrm>
            <a:prstGeom prst="curvedDownArrow">
              <a:avLst>
                <a:gd name="adj1" fmla="val 53846"/>
                <a:gd name="adj2" fmla="val 75684"/>
                <a:gd name="adj3" fmla="val 32148"/>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latin typeface="Segoe UI" pitchFamily="34" charset="0"/>
                <a:ea typeface="Segoe UI" pitchFamily="34" charset="0"/>
                <a:cs typeface="Segoe UI" pitchFamily="34" charset="0"/>
              </a:endParaRPr>
            </a:p>
          </p:txBody>
        </p:sp>
      </p:grpSp>
      <p:sp>
        <p:nvSpPr>
          <p:cNvPr id="11" name="Rounded Rectangle 10"/>
          <p:cNvSpPr>
            <a:spLocks noChangeArrowheads="1"/>
          </p:cNvSpPr>
          <p:nvPr/>
        </p:nvSpPr>
        <p:spPr bwMode="auto">
          <a:xfrm>
            <a:off x="800099" y="1878568"/>
            <a:ext cx="3631350" cy="2782886"/>
          </a:xfrm>
          <a:prstGeom prst="roundRect">
            <a:avLst>
              <a:gd name="adj" fmla="val 4167"/>
            </a:avLst>
          </a:prstGeom>
          <a:noFill/>
          <a:ln w="9525" algn="ctr">
            <a:noFill/>
            <a:round/>
            <a:headEnd/>
            <a:tailEnd/>
          </a:ln>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Desktop</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Start Menu</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Documents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Pictures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AppData\Roaming</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Contacts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Downloads </a:t>
            </a:r>
          </a:p>
        </p:txBody>
      </p:sp>
      <p:sp>
        <p:nvSpPr>
          <p:cNvPr id="12" name="Rounded Rectangle 11"/>
          <p:cNvSpPr>
            <a:spLocks noChangeArrowheads="1"/>
          </p:cNvSpPr>
          <p:nvPr/>
        </p:nvSpPr>
        <p:spPr bwMode="auto">
          <a:xfrm>
            <a:off x="4850660" y="1878568"/>
            <a:ext cx="3631350" cy="2319336"/>
          </a:xfrm>
          <a:prstGeom prst="roundRect">
            <a:avLst>
              <a:gd name="adj" fmla="val 4167"/>
            </a:avLst>
          </a:prstGeom>
          <a:noFill/>
          <a:ln w="9525" algn="ctr">
            <a:noFill/>
            <a:round/>
            <a:headEnd/>
            <a:tailEnd/>
          </a:ln>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228600" indent="-228600">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Favorites </a:t>
            </a:r>
          </a:p>
          <a:p>
            <a:pPr marL="228600" indent="-228600">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Saved Games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Searches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Links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Music</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Videos</a:t>
            </a:r>
          </a:p>
        </p:txBody>
      </p:sp>
    </p:spTree>
    <p:extLst>
      <p:ext uri="{BB962C8B-B14F-4D97-AF65-F5344CB8AC3E}">
        <p14:creationId xmlns:p14="http://schemas.microsoft.com/office/powerpoint/2010/main" val="498057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a:solidFill>
                  <a:srgbClr val="000000"/>
                </a:solidFill>
                <a:ea typeface="MS PGothic" panose="020B0600070205080204" pitchFamily="34" charset="-128"/>
              </a:rPr>
              <a:t>Was</a:t>
            </a:r>
            <a:r>
              <a:rPr lang="en-US" altLang="zh-CN">
                <a:ea typeface="宋体" panose="02010600030101010101" pitchFamily="2" charset="-122"/>
              </a:rPr>
              <a:t> </a:t>
            </a:r>
            <a:r>
              <a:rPr lang="en-US" altLang="zh-CN">
                <a:solidFill>
                  <a:srgbClr val="000000"/>
                </a:solidFill>
                <a:ea typeface="MS PGothic" panose="020B0600070205080204" pitchFamily="34" charset="-128"/>
              </a:rPr>
              <a:t>ist</a:t>
            </a:r>
            <a:r>
              <a:rPr lang="en-US" altLang="zh-CN">
                <a:ea typeface="宋体" panose="02010600030101010101" pitchFamily="2" charset="-122"/>
              </a:rPr>
              <a:t> </a:t>
            </a:r>
            <a:r>
              <a:rPr lang="en-US" altLang="zh-CN">
                <a:solidFill>
                  <a:srgbClr val="000000"/>
                </a:solidFill>
                <a:ea typeface="MS PGothic" panose="020B0600070205080204" pitchFamily="34" charset="-128"/>
              </a:rPr>
              <a:t>eine</a:t>
            </a:r>
            <a:r>
              <a:rPr lang="en-US" altLang="zh-CN">
                <a:ea typeface="宋体" panose="02010600030101010101" pitchFamily="2" charset="-122"/>
              </a:rPr>
              <a:t> </a:t>
            </a:r>
            <a:r>
              <a:rPr lang="en-US" altLang="zh-CN">
                <a:solidFill>
                  <a:srgbClr val="000000"/>
                </a:solidFill>
                <a:ea typeface="MS PGothic" panose="020B0600070205080204" pitchFamily="34" charset="-128"/>
              </a:rPr>
              <a:t>Domänenstruktur?</a:t>
            </a:r>
          </a:p>
        </p:txBody>
      </p:sp>
      <p:sp>
        <p:nvSpPr>
          <p:cNvPr id="15363" name="Rounded Rectangle 812098"/>
          <p:cNvSpPr>
            <a:spLocks noGrp="1" noChangeArrowheads="1"/>
          </p:cNvSpPr>
          <p:nvPr>
            <p:ph type="body" idx="4294967295"/>
          </p:nvPr>
        </p:nvSpPr>
        <p:spPr>
          <a:xfrm>
            <a:off x="430213" y="3270250"/>
            <a:ext cx="8418512" cy="2732088"/>
          </a:xfrm>
          <a:prstGeom prst="roundRect">
            <a:avLst>
              <a:gd name="adj" fmla="val 4167"/>
            </a:avLst>
          </a:prstGeom>
          <a:solidFill>
            <a:srgbClr val="DEE7F1"/>
          </a:solidFill>
          <a:ln cap="flat" algn="ctr">
            <a:solidFill>
              <a:srgbClr val="333333"/>
            </a:solidFill>
            <a:round/>
            <a:headEnd type="none" w="med" len="med"/>
            <a:tailEnd type="none" w="med" len="med"/>
          </a:ln>
        </p:spPr>
        <p:txBody>
          <a:bodyPr lIns="91440" tIns="45720" rIns="91440" bIns="45720">
            <a:normAutofit/>
          </a:bodyPr>
          <a:lstStyle/>
          <a:p>
            <a:pPr marL="0" indent="0" eaLnBrk="1" hangingPunct="1">
              <a:lnSpc>
                <a:spcPct val="100000"/>
              </a:lnSpc>
              <a:spcBef>
                <a:spcPct val="0"/>
              </a:spcBef>
              <a:buFontTx/>
              <a:buNone/>
            </a:pPr>
            <a:r>
              <a:rPr lang="de-DE" sz="2400" b="1" dirty="0">
                <a:solidFill>
                  <a:srgbClr val="000000"/>
                </a:solidFill>
                <a:ea typeface="MS PGothic" panose="020B0600070205080204" pitchFamily="34" charset="-128"/>
              </a:rPr>
              <a:t>Alle</a:t>
            </a:r>
            <a:r>
              <a:rPr lang="de-DE" sz="2400" b="1" dirty="0"/>
              <a:t> </a:t>
            </a:r>
            <a:r>
              <a:rPr lang="de-DE" sz="2400" b="1" dirty="0">
                <a:solidFill>
                  <a:srgbClr val="000000"/>
                </a:solidFill>
                <a:ea typeface="MS PGothic" panose="020B0600070205080204" pitchFamily="34" charset="-128"/>
              </a:rPr>
              <a:t>Domänen</a:t>
            </a:r>
            <a:r>
              <a:rPr lang="de-DE" sz="2400" b="1" dirty="0"/>
              <a:t> </a:t>
            </a:r>
            <a:r>
              <a:rPr lang="de-DE" sz="2400" b="1" dirty="0">
                <a:solidFill>
                  <a:srgbClr val="000000"/>
                </a:solidFill>
                <a:ea typeface="MS PGothic" panose="020B0600070205080204" pitchFamily="34" charset="-128"/>
              </a:rPr>
              <a:t>in</a:t>
            </a:r>
            <a:r>
              <a:rPr lang="de-DE" sz="2400" b="1" dirty="0"/>
              <a:t> </a:t>
            </a:r>
            <a:r>
              <a:rPr lang="de-DE" sz="2400" b="1" dirty="0">
                <a:solidFill>
                  <a:srgbClr val="000000"/>
                </a:solidFill>
                <a:ea typeface="MS PGothic" panose="020B0600070205080204" pitchFamily="34" charset="-128"/>
              </a:rPr>
              <a:t>der</a:t>
            </a:r>
            <a:r>
              <a:rPr lang="de-DE" sz="2400" b="1" dirty="0"/>
              <a:t> </a:t>
            </a:r>
            <a:r>
              <a:rPr lang="de-DE" sz="2400" b="1" dirty="0">
                <a:solidFill>
                  <a:srgbClr val="000000"/>
                </a:solidFill>
                <a:ea typeface="MS PGothic" panose="020B0600070205080204" pitchFamily="34" charset="-128"/>
              </a:rPr>
              <a:t>Domänenstruktur:</a:t>
            </a:r>
            <a:endParaRPr lang="en-US" altLang="zh-CN" sz="2400" b="1" dirty="0">
              <a:solidFill>
                <a:srgbClr val="000000"/>
              </a:solidFill>
              <a:ea typeface="MS PGothic" panose="020B0600070205080204" pitchFamily="34" charset="-128"/>
            </a:endParaRPr>
          </a:p>
        </p:txBody>
      </p:sp>
      <p:sp>
        <p:nvSpPr>
          <p:cNvPr id="15364" name="Rounded Rectangle 844806"/>
          <p:cNvSpPr>
            <a:spLocks noChangeArrowheads="1"/>
          </p:cNvSpPr>
          <p:nvPr/>
        </p:nvSpPr>
        <p:spPr bwMode="auto">
          <a:xfrm>
            <a:off x="641350" y="3711575"/>
            <a:ext cx="7926388"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Verfügen</a:t>
            </a:r>
            <a:r>
              <a:rPr lang="de-DE"/>
              <a:t> </a:t>
            </a:r>
            <a:r>
              <a:rPr lang="de-DE">
                <a:solidFill>
                  <a:srgbClr val="000000"/>
                </a:solidFill>
                <a:ea typeface="MS PGothic" panose="020B0600070205080204" pitchFamily="34" charset="-128"/>
              </a:rPr>
              <a:t>über</a:t>
            </a:r>
            <a:r>
              <a:rPr lang="de-DE"/>
              <a:t> </a:t>
            </a:r>
            <a:r>
              <a:rPr lang="de-DE">
                <a:solidFill>
                  <a:srgbClr val="000000"/>
                </a:solidFill>
                <a:ea typeface="MS PGothic" panose="020B0600070205080204" pitchFamily="34" charset="-128"/>
              </a:rPr>
              <a:t>einen</a:t>
            </a:r>
            <a:r>
              <a:rPr lang="de-DE"/>
              <a:t> </a:t>
            </a:r>
            <a:r>
              <a:rPr lang="de-DE">
                <a:solidFill>
                  <a:srgbClr val="000000"/>
                </a:solidFill>
                <a:ea typeface="MS PGothic" panose="020B0600070205080204" pitchFamily="34" charset="-128"/>
              </a:rPr>
              <a:t>zusammenhängenden</a:t>
            </a:r>
            <a:r>
              <a:rPr lang="de-DE"/>
              <a:t> </a:t>
            </a:r>
            <a:r>
              <a:rPr lang="de-DE">
                <a:solidFill>
                  <a:srgbClr val="000000"/>
                </a:solidFill>
                <a:ea typeface="MS PGothic" panose="020B0600070205080204" pitchFamily="34" charset="-128"/>
              </a:rPr>
              <a:t>Namespace</a:t>
            </a:r>
            <a:r>
              <a:rPr lang="de-DE"/>
              <a:t> </a:t>
            </a:r>
            <a:r>
              <a:rPr lang="de-DE">
                <a:solidFill>
                  <a:srgbClr val="000000"/>
                </a:solidFill>
                <a:ea typeface="MS PGothic" panose="020B0600070205080204" pitchFamily="34" charset="-128"/>
              </a:rPr>
              <a:t>mit</a:t>
            </a:r>
            <a:r>
              <a:rPr lang="de-DE"/>
              <a:t> </a:t>
            </a:r>
            <a:r>
              <a:rPr lang="de-DE">
                <a:solidFill>
                  <a:srgbClr val="000000"/>
                </a:solidFill>
                <a:ea typeface="MS PGothic" panose="020B0600070205080204" pitchFamily="34" charset="-128"/>
              </a:rPr>
              <a:t>der</a:t>
            </a:r>
            <a:r>
              <a:rPr lang="de-DE"/>
              <a:t> </a:t>
            </a:r>
            <a:r>
              <a:rPr lang="de-DE">
                <a:solidFill>
                  <a:srgbClr val="000000"/>
                </a:solidFill>
                <a:ea typeface="MS PGothic" panose="020B0600070205080204" pitchFamily="34" charset="-128"/>
              </a:rPr>
              <a:t>übergeordneten</a:t>
            </a:r>
            <a:r>
              <a:rPr lang="de-DE"/>
              <a:t> </a:t>
            </a:r>
            <a:r>
              <a:rPr lang="de-DE">
                <a:solidFill>
                  <a:srgbClr val="000000"/>
                </a:solidFill>
                <a:ea typeface="MS PGothic" panose="020B0600070205080204" pitchFamily="34" charset="-128"/>
              </a:rPr>
              <a:t>Domäne</a:t>
            </a:r>
            <a:endParaRPr lang="en-US" altLang="zh-CN">
              <a:solidFill>
                <a:srgbClr val="000000"/>
              </a:solidFill>
              <a:ea typeface="MS PGothic" panose="020B0600070205080204" pitchFamily="34" charset="-128"/>
            </a:endParaRPr>
          </a:p>
        </p:txBody>
      </p:sp>
      <p:sp>
        <p:nvSpPr>
          <p:cNvPr id="15365" name="Rounded Rectangle 844808"/>
          <p:cNvSpPr>
            <a:spLocks noChangeArrowheads="1"/>
          </p:cNvSpPr>
          <p:nvPr/>
        </p:nvSpPr>
        <p:spPr bwMode="auto">
          <a:xfrm>
            <a:off x="641350" y="4441825"/>
            <a:ext cx="7945438"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Können</a:t>
            </a:r>
            <a:r>
              <a:rPr lang="de-DE"/>
              <a:t> </a:t>
            </a:r>
            <a:r>
              <a:rPr lang="de-DE">
                <a:solidFill>
                  <a:srgbClr val="000000"/>
                </a:solidFill>
                <a:ea typeface="MS PGothic" panose="020B0600070205080204" pitchFamily="34" charset="-128"/>
              </a:rPr>
              <a:t>zusätzliche,</a:t>
            </a:r>
            <a:r>
              <a:rPr lang="de-DE"/>
              <a:t> </a:t>
            </a:r>
            <a:r>
              <a:rPr lang="de-DE">
                <a:solidFill>
                  <a:srgbClr val="000000"/>
                </a:solidFill>
                <a:ea typeface="MS PGothic" panose="020B0600070205080204" pitchFamily="34" charset="-128"/>
              </a:rPr>
              <a:t>dem</a:t>
            </a:r>
            <a:r>
              <a:rPr lang="de-DE"/>
              <a:t> </a:t>
            </a:r>
            <a:r>
              <a:rPr lang="de-DE">
                <a:solidFill>
                  <a:srgbClr val="000000"/>
                </a:solidFill>
                <a:ea typeface="MS PGothic" panose="020B0600070205080204" pitchFamily="34" charset="-128"/>
              </a:rPr>
              <a:t>Namespace</a:t>
            </a:r>
            <a:r>
              <a:rPr lang="de-DE"/>
              <a:t> </a:t>
            </a:r>
            <a:r>
              <a:rPr lang="de-DE">
                <a:solidFill>
                  <a:srgbClr val="000000"/>
                </a:solidFill>
                <a:ea typeface="MS PGothic" panose="020B0600070205080204" pitchFamily="34" charset="-128"/>
              </a:rPr>
              <a:t>hinzugefügte</a:t>
            </a:r>
            <a:r>
              <a:rPr lang="de-DE"/>
              <a:t> </a:t>
            </a:r>
            <a:r>
              <a:rPr lang="de-DE">
                <a:solidFill>
                  <a:srgbClr val="000000"/>
                </a:solidFill>
                <a:ea typeface="MS PGothic" panose="020B0600070205080204" pitchFamily="34" charset="-128"/>
              </a:rPr>
              <a:t>untergeordnete</a:t>
            </a:r>
            <a:r>
              <a:rPr lang="de-DE"/>
              <a:t> </a:t>
            </a:r>
            <a:r>
              <a:rPr lang="de-DE">
                <a:solidFill>
                  <a:srgbClr val="000000"/>
                </a:solidFill>
                <a:ea typeface="MS PGothic" panose="020B0600070205080204" pitchFamily="34" charset="-128"/>
              </a:rPr>
              <a:t>Domänen</a:t>
            </a:r>
            <a:r>
              <a:rPr lang="de-DE"/>
              <a:t> </a:t>
            </a:r>
            <a:r>
              <a:rPr lang="de-DE">
                <a:solidFill>
                  <a:srgbClr val="000000"/>
                </a:solidFill>
                <a:ea typeface="MS PGothic" panose="020B0600070205080204" pitchFamily="34" charset="-128"/>
              </a:rPr>
              <a:t>haben</a:t>
            </a:r>
            <a:endParaRPr lang="en-US" altLang="zh-CN">
              <a:solidFill>
                <a:srgbClr val="000000"/>
              </a:solidFill>
              <a:ea typeface="MS PGothic" panose="020B0600070205080204" pitchFamily="34" charset="-128"/>
            </a:endParaRPr>
          </a:p>
        </p:txBody>
      </p:sp>
      <p:sp>
        <p:nvSpPr>
          <p:cNvPr id="15366" name="Rounded Rectangle 844808"/>
          <p:cNvSpPr>
            <a:spLocks noChangeArrowheads="1"/>
          </p:cNvSpPr>
          <p:nvPr/>
        </p:nvSpPr>
        <p:spPr bwMode="auto">
          <a:xfrm>
            <a:off x="652463" y="5186363"/>
            <a:ext cx="7943850"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Haben</a:t>
            </a:r>
            <a:r>
              <a:rPr lang="de-DE"/>
              <a:t> </a:t>
            </a:r>
            <a:r>
              <a:rPr lang="de-DE">
                <a:solidFill>
                  <a:srgbClr val="000000"/>
                </a:solidFill>
                <a:ea typeface="MS PGothic" panose="020B0600070205080204" pitchFamily="34" charset="-128"/>
              </a:rPr>
              <a:t>eine</a:t>
            </a:r>
            <a:r>
              <a:rPr lang="de-DE"/>
              <a:t> </a:t>
            </a:r>
            <a:r>
              <a:rPr lang="de-DE">
                <a:solidFill>
                  <a:srgbClr val="000000"/>
                </a:solidFill>
                <a:ea typeface="MS PGothic" panose="020B0600070205080204" pitchFamily="34" charset="-128"/>
              </a:rPr>
              <a:t>bidirektionale</a:t>
            </a:r>
            <a:r>
              <a:rPr lang="de-DE"/>
              <a:t> </a:t>
            </a:r>
            <a:r>
              <a:rPr lang="de-DE">
                <a:solidFill>
                  <a:srgbClr val="000000"/>
                </a:solidFill>
                <a:ea typeface="MS PGothic" panose="020B0600070205080204" pitchFamily="34" charset="-128"/>
              </a:rPr>
              <a:t>transitive</a:t>
            </a:r>
            <a:r>
              <a:rPr lang="de-DE"/>
              <a:t> </a:t>
            </a:r>
            <a:r>
              <a:rPr lang="de-DE">
                <a:solidFill>
                  <a:srgbClr val="000000"/>
                </a:solidFill>
                <a:ea typeface="MS PGothic" panose="020B0600070205080204" pitchFamily="34" charset="-128"/>
              </a:rPr>
              <a:t>Vertrauensstellung</a:t>
            </a:r>
            <a:r>
              <a:rPr lang="de-DE"/>
              <a:t> </a:t>
            </a:r>
            <a:r>
              <a:rPr lang="de-DE">
                <a:solidFill>
                  <a:srgbClr val="000000"/>
                </a:solidFill>
                <a:ea typeface="MS PGothic" panose="020B0600070205080204" pitchFamily="34" charset="-128"/>
              </a:rPr>
              <a:t>mit</a:t>
            </a:r>
            <a:r>
              <a:rPr lang="de-DE"/>
              <a:t> </a:t>
            </a:r>
            <a:r>
              <a:rPr lang="de-DE">
                <a:solidFill>
                  <a:srgbClr val="000000"/>
                </a:solidFill>
                <a:ea typeface="MS PGothic" panose="020B0600070205080204" pitchFamily="34" charset="-128"/>
              </a:rPr>
              <a:t>anderen</a:t>
            </a:r>
            <a:r>
              <a:rPr lang="de-DE"/>
              <a:t> </a:t>
            </a:r>
            <a:r>
              <a:rPr lang="de-DE">
                <a:solidFill>
                  <a:srgbClr val="000000"/>
                </a:solidFill>
                <a:ea typeface="MS PGothic" panose="020B0600070205080204" pitchFamily="34" charset="-128"/>
              </a:rPr>
              <a:t>Domänen</a:t>
            </a:r>
            <a:r>
              <a:rPr lang="de-DE"/>
              <a:t> </a:t>
            </a:r>
            <a:r>
              <a:rPr lang="de-DE">
                <a:solidFill>
                  <a:srgbClr val="000000"/>
                </a:solidFill>
                <a:ea typeface="MS PGothic" panose="020B0600070205080204" pitchFamily="34" charset="-128"/>
              </a:rPr>
              <a:t>in</a:t>
            </a:r>
            <a:r>
              <a:rPr lang="de-DE"/>
              <a:t> </a:t>
            </a:r>
            <a:r>
              <a:rPr lang="de-DE">
                <a:solidFill>
                  <a:srgbClr val="000000"/>
                </a:solidFill>
                <a:ea typeface="MS PGothic" panose="020B0600070205080204" pitchFamily="34" charset="-128"/>
              </a:rPr>
              <a:t>der</a:t>
            </a:r>
            <a:r>
              <a:rPr lang="de-DE"/>
              <a:t> </a:t>
            </a:r>
            <a:r>
              <a:rPr lang="de-DE">
                <a:solidFill>
                  <a:srgbClr val="000000"/>
                </a:solidFill>
                <a:ea typeface="MS PGothic" panose="020B0600070205080204" pitchFamily="34" charset="-128"/>
              </a:rPr>
              <a:t>Struktur</a:t>
            </a:r>
            <a:endParaRPr lang="en-US" altLang="zh-CN">
              <a:solidFill>
                <a:srgbClr val="000000"/>
              </a:solidFill>
              <a:ea typeface="MS PGothic" panose="020B0600070205080204" pitchFamily="34" charset="-128"/>
            </a:endParaRPr>
          </a:p>
        </p:txBody>
      </p:sp>
      <p:sp>
        <p:nvSpPr>
          <p:cNvPr id="947207" name="AutoShape 7"/>
          <p:cNvSpPr>
            <a:spLocks noChangeArrowheads="1"/>
          </p:cNvSpPr>
          <p:nvPr/>
        </p:nvSpPr>
        <p:spPr bwMode="auto">
          <a:xfrm>
            <a:off x="438150" y="1292101"/>
            <a:ext cx="8397875" cy="1390650"/>
          </a:xfrm>
          <a:prstGeom prst="roundRect">
            <a:avLst>
              <a:gd name="adj" fmla="val 14815"/>
            </a:avLst>
          </a:prstGeom>
          <a:gradFill rotWithShape="1">
            <a:gsLst>
              <a:gs pos="0">
                <a:srgbClr val="EAABA0"/>
              </a:gs>
              <a:gs pos="100000">
                <a:srgbClr val="F6D9D4"/>
              </a:gs>
            </a:gsLst>
            <a:lin ang="2700000" scaled="1"/>
          </a:gradFill>
          <a:ln w="9525" algn="ctr">
            <a:solidFill>
              <a:srgbClr val="808080"/>
            </a:solidFill>
            <a:round/>
            <a:headEnd/>
            <a:tailEnd/>
          </a:ln>
          <a:effectLst>
            <a:outerShdw dist="35921" dir="2700000" algn="ctr" rotWithShape="0">
              <a:srgbClr val="C0C0C0"/>
            </a:outerShdw>
          </a:effectLst>
        </p:spPr>
        <p:txBody>
          <a:bodyPr rIns="4114800"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eaLnBrk="1" hangingPunct="1">
              <a:spcBef>
                <a:spcPct val="40000"/>
              </a:spcBef>
            </a:pPr>
            <a:r>
              <a:rPr lang="de-DE">
                <a:solidFill>
                  <a:srgbClr val="000000"/>
                </a:solidFill>
                <a:ea typeface="MS PGothic" panose="020B0600070205080204" pitchFamily="34" charset="-128"/>
              </a:rPr>
              <a:t>Eine</a:t>
            </a:r>
            <a:r>
              <a:rPr lang="de-DE"/>
              <a:t> </a:t>
            </a:r>
            <a:r>
              <a:rPr lang="de-DE">
                <a:solidFill>
                  <a:srgbClr val="000000"/>
                </a:solidFill>
                <a:ea typeface="MS PGothic" panose="020B0600070205080204" pitchFamily="34" charset="-128"/>
              </a:rPr>
              <a:t>Domänenstruktur</a:t>
            </a:r>
            <a:r>
              <a:rPr lang="de-DE"/>
              <a:t> </a:t>
            </a:r>
            <a:r>
              <a:rPr lang="de-DE">
                <a:solidFill>
                  <a:srgbClr val="000000"/>
                </a:solidFill>
                <a:ea typeface="MS PGothic" panose="020B0600070205080204" pitchFamily="34" charset="-128"/>
              </a:rPr>
              <a:t>ist</a:t>
            </a:r>
            <a:r>
              <a:rPr lang="de-DE"/>
              <a:t> </a:t>
            </a:r>
            <a:r>
              <a:rPr lang="de-DE">
                <a:solidFill>
                  <a:srgbClr val="000000"/>
                </a:solidFill>
                <a:ea typeface="MS PGothic" panose="020B0600070205080204" pitchFamily="34" charset="-128"/>
              </a:rPr>
              <a:t>eine</a:t>
            </a:r>
            <a:r>
              <a:rPr lang="de-DE"/>
              <a:t> </a:t>
            </a:r>
            <a:r>
              <a:rPr lang="de-DE">
                <a:solidFill>
                  <a:srgbClr val="000000"/>
                </a:solidFill>
                <a:ea typeface="MS PGothic" panose="020B0600070205080204" pitchFamily="34" charset="-128"/>
              </a:rPr>
              <a:t>aus</a:t>
            </a:r>
            <a:r>
              <a:rPr lang="de-DE"/>
              <a:t> </a:t>
            </a:r>
            <a:r>
              <a:rPr lang="de-DE">
                <a:solidFill>
                  <a:srgbClr val="000000"/>
                </a:solidFill>
                <a:ea typeface="MS PGothic" panose="020B0600070205080204" pitchFamily="34" charset="-128"/>
              </a:rPr>
              <a:t>Domänen</a:t>
            </a:r>
            <a:r>
              <a:rPr lang="de-DE"/>
              <a:t> </a:t>
            </a:r>
            <a:r>
              <a:rPr lang="de-DE">
                <a:solidFill>
                  <a:srgbClr val="000000"/>
                </a:solidFill>
                <a:ea typeface="MS PGothic" panose="020B0600070205080204" pitchFamily="34" charset="-128"/>
              </a:rPr>
              <a:t>bestehende</a:t>
            </a:r>
            <a:r>
              <a:rPr lang="de-DE"/>
              <a:t> </a:t>
            </a:r>
            <a:r>
              <a:rPr lang="de-DE">
                <a:solidFill>
                  <a:srgbClr val="000000"/>
                </a:solidFill>
                <a:ea typeface="MS PGothic" panose="020B0600070205080204" pitchFamily="34" charset="-128"/>
              </a:rPr>
              <a:t>Hierarchie</a:t>
            </a:r>
            <a:r>
              <a:rPr lang="de-DE"/>
              <a:t> </a:t>
            </a:r>
            <a:r>
              <a:rPr lang="de-DE">
                <a:solidFill>
                  <a:srgbClr val="000000"/>
                </a:solidFill>
                <a:ea typeface="MS PGothic" panose="020B0600070205080204" pitchFamily="34" charset="-128"/>
              </a:rPr>
              <a:t>in</a:t>
            </a:r>
            <a:r>
              <a:rPr lang="de-DE"/>
              <a:t> </a:t>
            </a:r>
            <a:r>
              <a:rPr lang="de-DE">
                <a:solidFill>
                  <a:srgbClr val="000000"/>
                </a:solidFill>
                <a:ea typeface="MS PGothic" panose="020B0600070205080204" pitchFamily="34" charset="-128"/>
              </a:rPr>
              <a:t>den</a:t>
            </a:r>
            <a:r>
              <a:rPr lang="de-DE"/>
              <a:t> </a:t>
            </a:r>
            <a:r>
              <a:rPr lang="de-DE">
                <a:solidFill>
                  <a:srgbClr val="000000"/>
                </a:solidFill>
                <a:ea typeface="MS PGothic" panose="020B0600070205080204" pitchFamily="34" charset="-128"/>
              </a:rPr>
              <a:t>AD</a:t>
            </a:r>
            <a:r>
              <a:rPr lang="de-DE"/>
              <a:t> </a:t>
            </a:r>
            <a:r>
              <a:rPr lang="de-DE">
                <a:solidFill>
                  <a:srgbClr val="000000"/>
                </a:solidFill>
                <a:ea typeface="MS PGothic" panose="020B0600070205080204" pitchFamily="34" charset="-128"/>
              </a:rPr>
              <a:t>DS</a:t>
            </a:r>
            <a:endParaRPr lang="en-US" altLang="zh-CN">
              <a:solidFill>
                <a:srgbClr val="000000"/>
              </a:solidFill>
              <a:ea typeface="MS PGothic" panose="020B0600070205080204" pitchFamily="34" charset="-128"/>
            </a:endParaRPr>
          </a:p>
        </p:txBody>
      </p:sp>
      <p:pic>
        <p:nvPicPr>
          <p:cNvPr id="947211" name="Picture 11"/>
          <p:cNvPicPr>
            <a:picLocks noChangeAspect="1" noChangeArrowheads="1"/>
          </p:cNvPicPr>
          <p:nvPr/>
        </p:nvPicPr>
        <p:blipFill>
          <a:blip r:embed="rId3"/>
          <a:srcRect/>
          <a:stretch>
            <a:fillRect/>
          </a:stretch>
        </p:blipFill>
        <p:spPr bwMode="auto">
          <a:xfrm>
            <a:off x="5554663" y="1153989"/>
            <a:ext cx="3027362" cy="2058987"/>
          </a:xfrm>
          <a:prstGeom prst="rect">
            <a:avLst/>
          </a:prstGeom>
          <a:noFill/>
          <a:ln w="9525" algn="ctr">
            <a:noFill/>
            <a:miter lim="800000"/>
            <a:headEnd/>
            <a:tailEnd/>
          </a:ln>
          <a:effectLst>
            <a:outerShdw dist="35921" dir="2700000" algn="ctr" rotWithShape="0">
              <a:srgbClr val="AFAFAF"/>
            </a:outerShdw>
          </a:effectLst>
        </p:spPr>
      </p:pic>
      <p:sp>
        <p:nvSpPr>
          <p:cNvPr id="15369" name="Text Box 10"/>
          <p:cNvSpPr txBox="1">
            <a:spLocks noChangeArrowheads="1"/>
          </p:cNvSpPr>
          <p:nvPr/>
        </p:nvSpPr>
        <p:spPr bwMode="auto">
          <a:xfrm>
            <a:off x="6772275" y="1355601"/>
            <a:ext cx="1174750" cy="449263"/>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200">
                <a:solidFill>
                  <a:srgbClr val="000000"/>
                </a:solidFill>
                <a:ea typeface="MS PGothic" panose="020B0600070205080204" pitchFamily="34" charset="-128"/>
              </a:rPr>
              <a:t>WoodgroveBank.com</a:t>
            </a:r>
            <a:endParaRPr lang="en-US" altLang="zh-CN" sz="1200">
              <a:solidFill>
                <a:srgbClr val="000000"/>
              </a:solidFill>
              <a:ea typeface="MS PGothic" panose="020B0600070205080204" pitchFamily="34" charset="-128"/>
            </a:endParaRPr>
          </a:p>
        </p:txBody>
      </p:sp>
      <p:sp>
        <p:nvSpPr>
          <p:cNvPr id="15370" name="Text Box 12"/>
          <p:cNvSpPr txBox="1">
            <a:spLocks noChangeArrowheads="1"/>
          </p:cNvSpPr>
          <p:nvPr/>
        </p:nvSpPr>
        <p:spPr bwMode="auto">
          <a:xfrm>
            <a:off x="7381875" y="2562101"/>
            <a:ext cx="1473200" cy="449263"/>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200">
                <a:solidFill>
                  <a:srgbClr val="000000"/>
                </a:solidFill>
                <a:ea typeface="MS PGothic" panose="020B0600070205080204" pitchFamily="34" charset="-128"/>
              </a:rPr>
              <a:t>US.WoodgroveBank.com</a:t>
            </a:r>
            <a:endParaRPr lang="en-US" altLang="zh-CN" sz="1200">
              <a:solidFill>
                <a:srgbClr val="000000"/>
              </a:solidFill>
              <a:ea typeface="MS PGothic" panose="020B0600070205080204" pitchFamily="34" charset="-128"/>
            </a:endParaRPr>
          </a:p>
        </p:txBody>
      </p:sp>
      <p:sp>
        <p:nvSpPr>
          <p:cNvPr id="15371" name="Text Box 13"/>
          <p:cNvSpPr txBox="1">
            <a:spLocks noChangeArrowheads="1"/>
          </p:cNvSpPr>
          <p:nvPr/>
        </p:nvSpPr>
        <p:spPr bwMode="auto">
          <a:xfrm>
            <a:off x="4583113" y="2557339"/>
            <a:ext cx="1541462" cy="449262"/>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200">
                <a:solidFill>
                  <a:srgbClr val="000000"/>
                </a:solidFill>
                <a:ea typeface="MS PGothic" panose="020B0600070205080204" pitchFamily="34" charset="-128"/>
              </a:rPr>
              <a:t>EMEA.Wood</a:t>
            </a:r>
            <a:br>
              <a:rPr lang="en-GB" sz="1200"/>
            </a:br>
            <a:r>
              <a:rPr lang="en-GB" sz="1200">
                <a:solidFill>
                  <a:srgbClr val="000000"/>
                </a:solidFill>
                <a:ea typeface="MS PGothic" panose="020B0600070205080204" pitchFamily="34" charset="-128"/>
              </a:rPr>
              <a:t>groveBank.com</a:t>
            </a:r>
            <a:endParaRPr lang="en-US" altLang="zh-CN" sz="1200">
              <a:solidFill>
                <a:srgbClr val="000000"/>
              </a:solidFill>
              <a:ea typeface="MS PGothic" panose="020B0600070205080204" pitchFamily="34" charset="-128"/>
            </a:endParaRPr>
          </a:p>
        </p:txBody>
      </p:sp>
    </p:spTree>
    <p:extLst>
      <p:ext uri="{BB962C8B-B14F-4D97-AF65-F5344CB8AC3E}">
        <p14:creationId xmlns:p14="http://schemas.microsoft.com/office/powerpoint/2010/main" val="3579219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Einstellungen / </a:t>
            </a:r>
            <a:r>
              <a:rPr lang="de-DE" dirty="0" err="1"/>
              <a:t>Preferences</a:t>
            </a:r>
            <a:endParaRPr lang="de-DE" dirty="0"/>
          </a:p>
        </p:txBody>
      </p:sp>
      <p:sp>
        <p:nvSpPr>
          <p:cNvPr id="4" name="Slide Number Placeholder 3"/>
          <p:cNvSpPr>
            <a:spLocks noGrp="1"/>
          </p:cNvSpPr>
          <p:nvPr>
            <p:ph type="sldNum" sz="quarter" idx="12"/>
          </p:nvPr>
        </p:nvSpPr>
        <p:spPr/>
        <p:txBody>
          <a:bodyPr/>
          <a:lstStyle/>
          <a:p>
            <a:fld id="{D0B68A9A-8F5D-4114-819E-CD9E627B0FFB}" type="slidenum">
              <a:rPr lang="de-DE" smtClean="0"/>
              <a:t>120</a:t>
            </a:fld>
            <a:endParaRPr lang="de-DE"/>
          </a:p>
        </p:txBody>
      </p:sp>
      <p:pic>
        <p:nvPicPr>
          <p:cNvPr id="5" name="Picture 4"/>
          <p:cNvPicPr>
            <a:picLocks noChangeAspect="1"/>
          </p:cNvPicPr>
          <p:nvPr/>
        </p:nvPicPr>
        <p:blipFill>
          <a:blip r:embed="rId2"/>
          <a:stretch>
            <a:fillRect/>
          </a:stretch>
        </p:blipFill>
        <p:spPr>
          <a:xfrm>
            <a:off x="1115616" y="1052736"/>
            <a:ext cx="6897786" cy="5161563"/>
          </a:xfrm>
          <a:prstGeom prst="rect">
            <a:avLst/>
          </a:prstGeom>
        </p:spPr>
      </p:pic>
      <p:sp>
        <p:nvSpPr>
          <p:cNvPr id="6" name="Rounded Rectangle 5"/>
          <p:cNvSpPr/>
          <p:nvPr/>
        </p:nvSpPr>
        <p:spPr>
          <a:xfrm>
            <a:off x="3131840" y="2708920"/>
            <a:ext cx="2376264" cy="21602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220932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Übung: GPO</a:t>
            </a:r>
          </a:p>
        </p:txBody>
      </p:sp>
      <p:sp>
        <p:nvSpPr>
          <p:cNvPr id="3" name="Content Placeholder 2"/>
          <p:cNvSpPr>
            <a:spLocks noGrp="1"/>
          </p:cNvSpPr>
          <p:nvPr>
            <p:ph idx="1"/>
          </p:nvPr>
        </p:nvSpPr>
        <p:spPr/>
        <p:txBody>
          <a:bodyPr/>
          <a:lstStyle/>
          <a:p>
            <a:r>
              <a:rPr lang="de-DE" dirty="0"/>
              <a:t>Machen Sie sich vertraut mit:</a:t>
            </a:r>
          </a:p>
          <a:p>
            <a:pPr lvl="1"/>
            <a:r>
              <a:rPr lang="de-DE" dirty="0"/>
              <a:t>Gruppenrichtlinienverwaltung</a:t>
            </a:r>
          </a:p>
          <a:p>
            <a:pPr lvl="1"/>
            <a:r>
              <a:rPr lang="de-DE" dirty="0"/>
              <a:t>Möglichkeiten der Richtlinien</a:t>
            </a:r>
          </a:p>
          <a:p>
            <a:pPr lvl="1"/>
            <a:r>
              <a:rPr lang="de-DE" dirty="0"/>
              <a:t>Möglichkeiten der Einstellungen</a:t>
            </a:r>
          </a:p>
          <a:p>
            <a:pPr lvl="1"/>
            <a:r>
              <a:rPr lang="de-DE" dirty="0"/>
              <a:t>Vererbung</a:t>
            </a:r>
          </a:p>
          <a:p>
            <a:pPr lvl="1"/>
            <a:r>
              <a:rPr lang="de-DE" dirty="0"/>
              <a:t>Verknüpfungsreihenfolge</a:t>
            </a:r>
          </a:p>
          <a:p>
            <a:pPr lvl="1"/>
            <a:r>
              <a:rPr lang="de-DE" dirty="0"/>
              <a:t>Gruppenrichtlinienmodellierung</a:t>
            </a:r>
          </a:p>
          <a:p>
            <a:pPr lvl="1"/>
            <a:r>
              <a:rPr lang="de-DE" dirty="0"/>
              <a:t>Gruppenrichtlinienergebnisse</a:t>
            </a:r>
          </a:p>
        </p:txBody>
      </p:sp>
      <p:sp>
        <p:nvSpPr>
          <p:cNvPr id="4" name="Slide Number Placeholder 3"/>
          <p:cNvSpPr>
            <a:spLocks noGrp="1"/>
          </p:cNvSpPr>
          <p:nvPr>
            <p:ph type="sldNum" sz="quarter" idx="12"/>
          </p:nvPr>
        </p:nvSpPr>
        <p:spPr/>
        <p:txBody>
          <a:bodyPr/>
          <a:lstStyle/>
          <a:p>
            <a:fld id="{D0B68A9A-8F5D-4114-819E-CD9E627B0FFB}" type="slidenum">
              <a:rPr lang="de-DE" smtClean="0"/>
              <a:t>121</a:t>
            </a:fld>
            <a:endParaRPr lang="de-DE"/>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3312" y="4357979"/>
            <a:ext cx="2663488" cy="1980000"/>
          </a:xfrm>
          <a:prstGeom prst="rect">
            <a:avLst/>
          </a:prstGeom>
        </p:spPr>
      </p:pic>
    </p:spTree>
    <p:extLst>
      <p:ext uri="{BB962C8B-B14F-4D97-AF65-F5344CB8AC3E}">
        <p14:creationId xmlns:p14="http://schemas.microsoft.com/office/powerpoint/2010/main" val="33783373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Ordnerumleitung</a:t>
            </a:r>
          </a:p>
        </p:txBody>
      </p:sp>
      <p:sp>
        <p:nvSpPr>
          <p:cNvPr id="4" name="Slide Number Placeholder 3"/>
          <p:cNvSpPr>
            <a:spLocks noGrp="1"/>
          </p:cNvSpPr>
          <p:nvPr>
            <p:ph type="sldNum" sz="quarter" idx="12"/>
          </p:nvPr>
        </p:nvSpPr>
        <p:spPr/>
        <p:txBody>
          <a:bodyPr/>
          <a:lstStyle/>
          <a:p>
            <a:fld id="{D0B68A9A-8F5D-4114-819E-CD9E627B0FFB}" type="slidenum">
              <a:rPr lang="de-DE" smtClean="0"/>
              <a:t>122</a:t>
            </a:fld>
            <a:endParaRPr lang="de-DE"/>
          </a:p>
        </p:txBody>
      </p:sp>
      <p:sp>
        <p:nvSpPr>
          <p:cNvPr id="5" name="Rounded Rectangle 4"/>
          <p:cNvSpPr>
            <a:spLocks noGrp="1" noChangeArrowheads="1"/>
          </p:cNvSpPr>
          <p:nvPr/>
        </p:nvSpPr>
        <p:spPr bwMode="auto">
          <a:xfrm>
            <a:off x="228598" y="1278500"/>
            <a:ext cx="8686800" cy="3835518"/>
          </a:xfrm>
          <a:prstGeom prst="roundRect">
            <a:avLst>
              <a:gd name="adj" fmla="val 4167"/>
            </a:avLst>
          </a:prstGeom>
          <a:noFill/>
          <a:ln w="9525" algn="ctr">
            <a:noFill/>
            <a:round/>
            <a:headEnd/>
            <a:tailEnd/>
          </a:ln>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lnSpc>
                <a:spcPct val="90000"/>
              </a:lnSpc>
              <a:spcBef>
                <a:spcPct val="40000"/>
              </a:spcBef>
            </a:pPr>
            <a:r>
              <a:rPr lang="en-US" dirty="0" err="1">
                <a:latin typeface="Segoe UI" pitchFamily="34" charset="0"/>
                <a:ea typeface="Segoe UI" pitchFamily="34" charset="0"/>
                <a:cs typeface="Segoe UI" pitchFamily="34" charset="0"/>
              </a:rPr>
              <a:t>Folgende</a:t>
            </a:r>
            <a:r>
              <a:rPr lang="en-US" dirty="0">
                <a:latin typeface="Segoe UI" pitchFamily="34" charset="0"/>
                <a:ea typeface="Segoe UI" pitchFamily="34" charset="0"/>
                <a:cs typeface="Segoe UI" pitchFamily="34" charset="0"/>
              </a:rPr>
              <a:t> </a:t>
            </a:r>
            <a:r>
              <a:rPr lang="en-US" dirty="0" err="1">
                <a:latin typeface="Segoe UI" pitchFamily="34" charset="0"/>
                <a:ea typeface="Segoe UI" pitchFamily="34" charset="0"/>
                <a:cs typeface="Segoe UI" pitchFamily="34" charset="0"/>
              </a:rPr>
              <a:t>Ordner</a:t>
            </a:r>
            <a:r>
              <a:rPr lang="en-US" dirty="0">
                <a:latin typeface="Segoe UI" pitchFamily="34" charset="0"/>
                <a:ea typeface="Segoe UI" pitchFamily="34" charset="0"/>
                <a:cs typeface="Segoe UI" pitchFamily="34" charset="0"/>
              </a:rPr>
              <a:t> </a:t>
            </a:r>
            <a:r>
              <a:rPr lang="en-US" dirty="0" err="1">
                <a:latin typeface="Segoe UI" pitchFamily="34" charset="0"/>
                <a:ea typeface="Segoe UI" pitchFamily="34" charset="0"/>
                <a:cs typeface="Segoe UI" pitchFamily="34" charset="0"/>
              </a:rPr>
              <a:t>können</a:t>
            </a:r>
            <a:r>
              <a:rPr lang="en-US" dirty="0">
                <a:latin typeface="Segoe UI" pitchFamily="34" charset="0"/>
                <a:ea typeface="Segoe UI" pitchFamily="34" charset="0"/>
                <a:cs typeface="Segoe UI" pitchFamily="34" charset="0"/>
              </a:rPr>
              <a:t> in Windows Vista, Windows 7 und Windows 8 </a:t>
            </a:r>
            <a:r>
              <a:rPr lang="en-US" dirty="0" err="1">
                <a:latin typeface="Segoe UI" pitchFamily="34" charset="0"/>
                <a:ea typeface="Segoe UI" pitchFamily="34" charset="0"/>
                <a:cs typeface="Segoe UI" pitchFamily="34" charset="0"/>
              </a:rPr>
              <a:t>umgeleitet</a:t>
            </a:r>
            <a:r>
              <a:rPr lang="en-US" dirty="0">
                <a:latin typeface="Segoe UI" pitchFamily="34" charset="0"/>
                <a:ea typeface="Segoe UI" pitchFamily="34" charset="0"/>
                <a:cs typeface="Segoe UI" pitchFamily="34" charset="0"/>
              </a:rPr>
              <a:t> </a:t>
            </a:r>
            <a:r>
              <a:rPr lang="en-US" dirty="0" err="1">
                <a:latin typeface="Segoe UI" pitchFamily="34" charset="0"/>
                <a:ea typeface="Segoe UI" pitchFamily="34" charset="0"/>
                <a:cs typeface="Segoe UI" pitchFamily="34" charset="0"/>
              </a:rPr>
              <a:t>werden</a:t>
            </a:r>
            <a:r>
              <a:rPr lang="en-US" dirty="0">
                <a:latin typeface="Segoe UI" pitchFamily="34" charset="0"/>
                <a:ea typeface="Segoe UI" pitchFamily="34" charset="0"/>
                <a:cs typeface="Segoe UI" pitchFamily="34" charset="0"/>
              </a:rPr>
              <a:t>:</a:t>
            </a:r>
          </a:p>
          <a:p>
            <a:pPr algn="l" eaLnBrk="1" hangingPunct="1">
              <a:buClr>
                <a:schemeClr val="hlink"/>
              </a:buClr>
              <a:buSzPct val="90000"/>
            </a:pPr>
            <a:endParaRPr lang="en-US" b="0" dirty="0">
              <a:latin typeface="Segoe UI" pitchFamily="34" charset="0"/>
              <a:ea typeface="Segoe UI" pitchFamily="34" charset="0"/>
              <a:cs typeface="Segoe UI" pitchFamily="34" charset="0"/>
            </a:endParaRPr>
          </a:p>
        </p:txBody>
      </p:sp>
      <p:grpSp>
        <p:nvGrpSpPr>
          <p:cNvPr id="6" name="Group 5"/>
          <p:cNvGrpSpPr/>
          <p:nvPr/>
        </p:nvGrpSpPr>
        <p:grpSpPr>
          <a:xfrm>
            <a:off x="6118359" y="3748633"/>
            <a:ext cx="2165350" cy="1552575"/>
            <a:chOff x="5791200" y="1017588"/>
            <a:chExt cx="2165350" cy="1552575"/>
          </a:xfrm>
        </p:grpSpPr>
        <p:pic>
          <p:nvPicPr>
            <p:cNvPr id="7" name="Picture 6" descr="UserWithDesktopComputer"/>
            <p:cNvPicPr>
              <a:picLocks noChangeAspect="1" noChangeArrowheads="1"/>
            </p:cNvPicPr>
            <p:nvPr/>
          </p:nvPicPr>
          <p:blipFill>
            <a:blip r:embed="rId2" cstate="print"/>
            <a:srcRect/>
            <a:stretch>
              <a:fillRect/>
            </a:stretch>
          </p:blipFill>
          <p:spPr bwMode="auto">
            <a:xfrm>
              <a:off x="5791200" y="1752600"/>
              <a:ext cx="703262" cy="817563"/>
            </a:xfrm>
            <a:prstGeom prst="rect">
              <a:avLst/>
            </a:prstGeom>
            <a:noFill/>
            <a:ln w="9525">
              <a:noFill/>
              <a:miter lim="800000"/>
              <a:headEnd/>
              <a:tailEnd/>
            </a:ln>
          </p:spPr>
        </p:pic>
        <p:pic>
          <p:nvPicPr>
            <p:cNvPr id="8" name="Picture 7" descr="Server"/>
            <p:cNvPicPr>
              <a:picLocks noChangeAspect="1" noChangeArrowheads="1"/>
            </p:cNvPicPr>
            <p:nvPr/>
          </p:nvPicPr>
          <p:blipFill>
            <a:blip r:embed="rId3" cstate="print"/>
            <a:srcRect/>
            <a:stretch>
              <a:fillRect/>
            </a:stretch>
          </p:blipFill>
          <p:spPr bwMode="auto">
            <a:xfrm>
              <a:off x="7169150" y="1155700"/>
              <a:ext cx="787400" cy="927100"/>
            </a:xfrm>
            <a:prstGeom prst="rect">
              <a:avLst/>
            </a:prstGeom>
            <a:noFill/>
            <a:ln w="9525">
              <a:noFill/>
              <a:miter lim="800000"/>
              <a:headEnd/>
              <a:tailEnd/>
            </a:ln>
          </p:spPr>
        </p:pic>
        <p:pic>
          <p:nvPicPr>
            <p:cNvPr id="9" name="Picture 8" descr="Folder_Open"/>
            <p:cNvPicPr>
              <a:picLocks noChangeAspect="1" noChangeArrowheads="1"/>
            </p:cNvPicPr>
            <p:nvPr/>
          </p:nvPicPr>
          <p:blipFill>
            <a:blip r:embed="rId4" cstate="print"/>
            <a:srcRect/>
            <a:stretch>
              <a:fillRect/>
            </a:stretch>
          </p:blipFill>
          <p:spPr bwMode="auto">
            <a:xfrm>
              <a:off x="6300788" y="1484313"/>
              <a:ext cx="658812" cy="587375"/>
            </a:xfrm>
            <a:prstGeom prst="rect">
              <a:avLst/>
            </a:prstGeom>
            <a:noFill/>
            <a:ln w="9525">
              <a:noFill/>
              <a:miter lim="800000"/>
              <a:headEnd/>
              <a:tailEnd/>
            </a:ln>
          </p:spPr>
        </p:pic>
        <p:sp>
          <p:nvSpPr>
            <p:cNvPr id="10" name="AutoShape 21"/>
            <p:cNvSpPr>
              <a:spLocks noChangeArrowheads="1"/>
            </p:cNvSpPr>
            <p:nvPr/>
          </p:nvSpPr>
          <p:spPr bwMode="auto">
            <a:xfrm rot="-2142468">
              <a:off x="6477000" y="1017588"/>
              <a:ext cx="792163" cy="504825"/>
            </a:xfrm>
            <a:prstGeom prst="curvedDownArrow">
              <a:avLst>
                <a:gd name="adj1" fmla="val 53846"/>
                <a:gd name="adj2" fmla="val 75684"/>
                <a:gd name="adj3" fmla="val 32148"/>
              </a:avLst>
            </a:prstGeom>
            <a:solidFill>
              <a:schemeClr val="accent1"/>
            </a:solidFill>
            <a:ln w="9525">
              <a:solidFill>
                <a:schemeClr val="tx1"/>
              </a:solidFill>
              <a:miter lim="800000"/>
              <a:headEnd/>
              <a:tailEnd/>
            </a:ln>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latin typeface="Segoe UI" pitchFamily="34" charset="0"/>
                <a:ea typeface="Segoe UI" pitchFamily="34" charset="0"/>
                <a:cs typeface="Segoe UI" pitchFamily="34" charset="0"/>
              </a:endParaRPr>
            </a:p>
          </p:txBody>
        </p:sp>
      </p:grpSp>
      <p:sp>
        <p:nvSpPr>
          <p:cNvPr id="11" name="Rounded Rectangle 10"/>
          <p:cNvSpPr>
            <a:spLocks noChangeArrowheads="1"/>
          </p:cNvSpPr>
          <p:nvPr/>
        </p:nvSpPr>
        <p:spPr bwMode="auto">
          <a:xfrm>
            <a:off x="800099" y="1878568"/>
            <a:ext cx="3631350" cy="2782886"/>
          </a:xfrm>
          <a:prstGeom prst="roundRect">
            <a:avLst>
              <a:gd name="adj" fmla="val 4167"/>
            </a:avLst>
          </a:prstGeom>
          <a:noFill/>
          <a:ln w="9525" algn="ctr">
            <a:noFill/>
            <a:round/>
            <a:headEnd/>
            <a:tailEnd/>
          </a:ln>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Desktop</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Start Menu</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Documents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Pictures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AppData\Roaming</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Contacts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Downloads </a:t>
            </a:r>
          </a:p>
        </p:txBody>
      </p:sp>
      <p:sp>
        <p:nvSpPr>
          <p:cNvPr id="12" name="Rounded Rectangle 11"/>
          <p:cNvSpPr>
            <a:spLocks noChangeArrowheads="1"/>
          </p:cNvSpPr>
          <p:nvPr/>
        </p:nvSpPr>
        <p:spPr bwMode="auto">
          <a:xfrm>
            <a:off x="4850660" y="1878568"/>
            <a:ext cx="3631350" cy="2319336"/>
          </a:xfrm>
          <a:prstGeom prst="roundRect">
            <a:avLst>
              <a:gd name="adj" fmla="val 4167"/>
            </a:avLst>
          </a:prstGeom>
          <a:noFill/>
          <a:ln w="9525" algn="ctr">
            <a:noFill/>
            <a:round/>
            <a:headEnd/>
            <a:tailEnd/>
          </a:ln>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228600" indent="-228600">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Favorites </a:t>
            </a:r>
          </a:p>
          <a:p>
            <a:pPr marL="228600" indent="-228600">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Saved Games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Searches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Links</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Music</a:t>
            </a:r>
          </a:p>
          <a:p>
            <a:pPr marL="228600" indent="-228600" algn="l">
              <a:lnSpc>
                <a:spcPct val="90000"/>
              </a:lnSpc>
              <a:spcBef>
                <a:spcPct val="40000"/>
              </a:spcBef>
              <a:buClr>
                <a:srgbClr val="006699"/>
              </a:buClr>
              <a:buFontTx/>
              <a:buChar char="•"/>
            </a:pPr>
            <a:r>
              <a:rPr lang="en-US" b="0" dirty="0">
                <a:latin typeface="Segoe UI" pitchFamily="34" charset="0"/>
                <a:ea typeface="Segoe UI" pitchFamily="34" charset="0"/>
                <a:cs typeface="Segoe UI" pitchFamily="34" charset="0"/>
              </a:rPr>
              <a:t>Videos</a:t>
            </a:r>
          </a:p>
        </p:txBody>
      </p:sp>
    </p:spTree>
    <p:extLst>
      <p:ext uri="{BB962C8B-B14F-4D97-AF65-F5344CB8AC3E}">
        <p14:creationId xmlns:p14="http://schemas.microsoft.com/office/powerpoint/2010/main" val="4980571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Dynamic Access </a:t>
            </a:r>
            <a:r>
              <a:rPr lang="de-DE" dirty="0" err="1"/>
              <a:t>Control</a:t>
            </a:r>
            <a:endParaRPr lang="de-DE" dirty="0"/>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123</a:t>
            </a:fld>
            <a:endParaRPr lang="de-DE"/>
          </a:p>
        </p:txBody>
      </p:sp>
    </p:spTree>
    <p:extLst>
      <p:ext uri="{BB962C8B-B14F-4D97-AF65-F5344CB8AC3E}">
        <p14:creationId xmlns:p14="http://schemas.microsoft.com/office/powerpoint/2010/main" val="10610622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Dynamic Access </a:t>
            </a:r>
            <a:r>
              <a:rPr lang="de-DE" dirty="0" err="1"/>
              <a:t>Control</a:t>
            </a:r>
            <a:r>
              <a:rPr lang="de-DE" dirty="0"/>
              <a:t> (DAC)</a:t>
            </a:r>
          </a:p>
        </p:txBody>
      </p:sp>
      <p:sp>
        <p:nvSpPr>
          <p:cNvPr id="3" name="Inhaltsplatzhalter 2"/>
          <p:cNvSpPr>
            <a:spLocks noGrp="1"/>
          </p:cNvSpPr>
          <p:nvPr>
            <p:ph idx="1"/>
          </p:nvPr>
        </p:nvSpPr>
        <p:spPr/>
        <p:txBody>
          <a:bodyPr>
            <a:normAutofit fontScale="92500" lnSpcReduction="10000"/>
          </a:bodyPr>
          <a:lstStyle/>
          <a:p>
            <a:r>
              <a:rPr lang="de-DE" dirty="0"/>
              <a:t>„Dynamische Zugriffssteuerung“</a:t>
            </a:r>
          </a:p>
          <a:p>
            <a:r>
              <a:rPr lang="de-DE" dirty="0"/>
              <a:t>Claims: Entscheidungskriterien / „User-Attribute“</a:t>
            </a:r>
          </a:p>
          <a:p>
            <a:pPr lvl="1"/>
            <a:r>
              <a:rPr lang="de-DE" dirty="0"/>
              <a:t>z.B. „Department“</a:t>
            </a:r>
          </a:p>
          <a:p>
            <a:r>
              <a:rPr lang="de-DE" dirty="0"/>
              <a:t>Benötigt: AD (</a:t>
            </a:r>
            <a:r>
              <a:rPr lang="de-DE" dirty="0" err="1"/>
              <a:t>Srv</a:t>
            </a:r>
            <a:r>
              <a:rPr lang="de-DE" dirty="0"/>
              <a:t> 2012), ADAC, FSRM</a:t>
            </a:r>
          </a:p>
          <a:p>
            <a:pPr lvl="1"/>
            <a:endParaRPr lang="de-DE" dirty="0"/>
          </a:p>
          <a:p>
            <a:pPr lvl="1"/>
            <a:endParaRPr lang="de-DE" dirty="0"/>
          </a:p>
          <a:p>
            <a:pPr lvl="1"/>
            <a:endParaRPr lang="de-DE" dirty="0"/>
          </a:p>
          <a:p>
            <a:pPr lvl="1"/>
            <a:endParaRPr lang="de-DE" dirty="0"/>
          </a:p>
          <a:p>
            <a:pPr lvl="1"/>
            <a:r>
              <a:rPr lang="de-DE" dirty="0">
                <a:hlinkClick r:id="rId2"/>
              </a:rPr>
              <a:t>http://technet.microsoft.com/de-de/library/hh846167.aspx</a:t>
            </a:r>
            <a:endParaRPr lang="de-DE" dirty="0"/>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124</a:t>
            </a:fld>
            <a:endParaRPr lang="de-DE"/>
          </a:p>
        </p:txBody>
      </p:sp>
    </p:spTree>
    <p:extLst>
      <p:ext uri="{BB962C8B-B14F-4D97-AF65-F5344CB8AC3E}">
        <p14:creationId xmlns:p14="http://schemas.microsoft.com/office/powerpoint/2010/main" val="26781405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Bedingungen</a:t>
            </a:r>
            <a:r>
              <a:rPr lang="en-US" dirty="0"/>
              <a:t> </a:t>
            </a:r>
            <a:r>
              <a:rPr lang="en-US" dirty="0" err="1"/>
              <a:t>für</a:t>
            </a:r>
            <a:r>
              <a:rPr lang="en-US" dirty="0"/>
              <a:t> DAC</a:t>
            </a:r>
          </a:p>
        </p:txBody>
      </p:sp>
      <p:sp>
        <p:nvSpPr>
          <p:cNvPr id="4" name="TextBox 3"/>
          <p:cNvSpPr txBox="1">
            <a:spLocks noChangeArrowheads="1"/>
          </p:cNvSpPr>
          <p:nvPr/>
        </p:nvSpPr>
        <p:spPr bwMode="auto">
          <a:xfrm>
            <a:off x="483077" y="3171763"/>
            <a:ext cx="7751762" cy="300044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174625" marR="0" lvl="0" indent="-174625" algn="l" defTabSz="914400" rtl="0" eaLnBrk="1" fontAlgn="base" latinLnBrk="0" hangingPunct="1">
              <a:lnSpc>
                <a:spcPct val="90000"/>
              </a:lnSpc>
              <a:spcBef>
                <a:spcPct val="70000"/>
              </a:spcBef>
              <a:spcAft>
                <a:spcPct val="0"/>
              </a:spcAft>
              <a:buClr>
                <a:schemeClr val="hlink"/>
              </a:buClr>
              <a:buSzPct val="90000"/>
              <a:buFontTx/>
              <a:buChar char="•"/>
              <a:tabLst/>
              <a:defRPr/>
            </a:pPr>
            <a:r>
              <a:rPr lang="en-US" sz="2800" b="0" kern="0" dirty="0">
                <a:latin typeface="Segoe UI" pitchFamily="34" charset="0"/>
                <a:ea typeface="Segoe UI" pitchFamily="34" charset="0"/>
                <a:cs typeface="Segoe UI" pitchFamily="34" charset="0"/>
              </a:rPr>
              <a:t>Windows Server 2012 domain controller</a:t>
            </a:r>
          </a:p>
          <a:p>
            <a:pPr marL="174625" marR="0" lvl="0" indent="-174625" algn="l" defTabSz="914400" rtl="0" eaLnBrk="1" fontAlgn="base" latinLnBrk="0" hangingPunct="1">
              <a:lnSpc>
                <a:spcPct val="90000"/>
              </a:lnSpc>
              <a:spcBef>
                <a:spcPct val="70000"/>
              </a:spcBef>
              <a:spcAft>
                <a:spcPct val="0"/>
              </a:spcAft>
              <a:buClr>
                <a:schemeClr val="hlink"/>
              </a:buClr>
              <a:buSzPct val="90000"/>
              <a:buFontTx/>
              <a:buChar char="•"/>
              <a:tabLst/>
              <a:defRPr/>
            </a:pPr>
            <a:r>
              <a:rPr lang="en-US" sz="2800" b="0" kern="0" dirty="0">
                <a:latin typeface="Segoe UI" pitchFamily="34" charset="0"/>
                <a:ea typeface="Segoe UI" pitchFamily="34" charset="0"/>
                <a:cs typeface="Segoe UI" pitchFamily="34" charset="0"/>
              </a:rPr>
              <a:t>Windows Server 2012 file server</a:t>
            </a:r>
          </a:p>
          <a:p>
            <a:pPr marL="174625" marR="0" lvl="0" indent="-174625" algn="l" defTabSz="914400" rtl="0" eaLnBrk="1" fontAlgn="base" latinLnBrk="0" hangingPunct="1">
              <a:lnSpc>
                <a:spcPct val="90000"/>
              </a:lnSpc>
              <a:spcBef>
                <a:spcPct val="70000"/>
              </a:spcBef>
              <a:spcAft>
                <a:spcPct val="0"/>
              </a:spcAft>
              <a:buClr>
                <a:schemeClr val="hlink"/>
              </a:buClr>
              <a:buSzPct val="90000"/>
              <a:buFontTx/>
              <a:buChar char="•"/>
              <a:tabLst/>
              <a:defRPr/>
            </a:pPr>
            <a:r>
              <a:rPr lang="en-US" sz="2800" b="0" kern="0" dirty="0">
                <a:latin typeface="Segoe UI" pitchFamily="34" charset="0"/>
                <a:ea typeface="Segoe UI" pitchFamily="34" charset="0"/>
                <a:cs typeface="Segoe UI" pitchFamily="34" charset="0"/>
              </a:rPr>
              <a:t>Windows 8 Desktop (for device claims)</a:t>
            </a:r>
          </a:p>
        </p:txBody>
      </p:sp>
      <p:sp>
        <p:nvSpPr>
          <p:cNvPr id="5" name="TextBox 4"/>
          <p:cNvSpPr txBox="1">
            <a:spLocks noChangeArrowheads="1"/>
          </p:cNvSpPr>
          <p:nvPr/>
        </p:nvSpPr>
        <p:spPr bwMode="auto">
          <a:xfrm>
            <a:off x="479347" y="1077983"/>
            <a:ext cx="7751762" cy="178830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nSpc>
                <a:spcPct val="90000"/>
              </a:lnSpc>
              <a:spcBef>
                <a:spcPct val="70000"/>
              </a:spcBef>
              <a:buClr>
                <a:schemeClr val="hlink"/>
              </a:buClr>
              <a:buSzPct val="90000"/>
            </a:pPr>
            <a:r>
              <a:rPr lang="en-US" sz="2800" b="0" kern="0" dirty="0">
                <a:latin typeface="Segoe UI" pitchFamily="34" charset="0"/>
                <a:cs typeface="+mn-cs"/>
              </a:rPr>
              <a:t>Dynamic Access Control is a feature that is specific to Windows Server 2012</a:t>
            </a:r>
          </a:p>
          <a:p>
            <a:pPr lvl="0">
              <a:lnSpc>
                <a:spcPct val="90000"/>
              </a:lnSpc>
              <a:spcBef>
                <a:spcPct val="70000"/>
              </a:spcBef>
              <a:buClr>
                <a:schemeClr val="hlink"/>
              </a:buClr>
              <a:buSzPct val="90000"/>
            </a:pPr>
            <a:r>
              <a:rPr lang="en-US" sz="2800" b="0" kern="0" dirty="0">
                <a:latin typeface="Segoe UI" pitchFamily="34" charset="0"/>
                <a:cs typeface="+mn-cs"/>
              </a:rPr>
              <a:t>To deploy Dynamic Access Control,  you must have these technologies: </a:t>
            </a:r>
          </a:p>
          <a:p>
            <a:pPr lvl="0">
              <a:lnSpc>
                <a:spcPct val="90000"/>
              </a:lnSpc>
              <a:spcBef>
                <a:spcPct val="70000"/>
              </a:spcBef>
              <a:buClr>
                <a:schemeClr val="hlink"/>
              </a:buClr>
              <a:buSzPct val="90000"/>
            </a:pPr>
            <a:endParaRPr lang="en-US" sz="2800" b="0" kern="0" dirty="0">
              <a:latin typeface="Segoe UI" pitchFamily="34" charset="0"/>
              <a:cs typeface="+mn-cs"/>
            </a:endParaRPr>
          </a:p>
          <a:p>
            <a:pPr lvl="0">
              <a:lnSpc>
                <a:spcPct val="90000"/>
              </a:lnSpc>
              <a:spcBef>
                <a:spcPct val="70000"/>
              </a:spcBef>
              <a:buClr>
                <a:schemeClr val="hlink"/>
              </a:buClr>
              <a:buSzPct val="90000"/>
            </a:pPr>
            <a:endParaRPr lang="en-US" sz="2800" b="0" kern="0" dirty="0">
              <a:latin typeface="Segoe UI" pitchFamily="34" charset="0"/>
              <a:cs typeface="+mn-cs"/>
            </a:endParaRPr>
          </a:p>
        </p:txBody>
      </p:sp>
    </p:spTree>
    <p:extLst>
      <p:ext uri="{BB962C8B-B14F-4D97-AF65-F5344CB8AC3E}">
        <p14:creationId xmlns:p14="http://schemas.microsoft.com/office/powerpoint/2010/main" val="16269406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Aktivieren</a:t>
            </a:r>
            <a:r>
              <a:rPr lang="en-US" dirty="0"/>
              <a:t> von DAC per GPO</a:t>
            </a:r>
          </a:p>
        </p:txBody>
      </p:sp>
      <p:sp>
        <p:nvSpPr>
          <p:cNvPr id="4" name="TextBox 3"/>
          <p:cNvSpPr txBox="1">
            <a:spLocks noChangeArrowheads="1"/>
          </p:cNvSpPr>
          <p:nvPr/>
        </p:nvSpPr>
        <p:spPr bwMode="auto">
          <a:xfrm>
            <a:off x="483077" y="1991401"/>
            <a:ext cx="7751762" cy="47499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514350" marR="0" lvl="0" indent="-514350" algn="l" defTabSz="914400" rtl="0" eaLnBrk="1" fontAlgn="base" latinLnBrk="0" hangingPunct="1">
              <a:lnSpc>
                <a:spcPct val="90000"/>
              </a:lnSpc>
              <a:spcBef>
                <a:spcPct val="70000"/>
              </a:spcBef>
              <a:spcAft>
                <a:spcPct val="0"/>
              </a:spcAft>
              <a:buClr>
                <a:schemeClr val="hlink"/>
              </a:buClr>
              <a:buSzPct val="90000"/>
              <a:buFont typeface="+mj-lt"/>
              <a:buAutoNum type="arabicPeriod"/>
              <a:tabLst/>
              <a:defRPr/>
            </a:pPr>
            <a:r>
              <a:rPr lang="en-US" sz="2000" b="0" kern="0" dirty="0">
                <a:latin typeface="Segoe UI" pitchFamily="34" charset="0"/>
                <a:ea typeface="Segoe UI" pitchFamily="34" charset="0"/>
                <a:cs typeface="Segoe UI" pitchFamily="34" charset="0"/>
              </a:rPr>
              <a:t>Link the GPO that contains the Dynamic Access Control settings to the Domain Controllers OU</a:t>
            </a:r>
          </a:p>
          <a:p>
            <a:pPr marL="514350" marR="0" lvl="0" indent="-514350" algn="l" defTabSz="914400" rtl="0" eaLnBrk="1" fontAlgn="base" latinLnBrk="0" hangingPunct="1">
              <a:lnSpc>
                <a:spcPct val="90000"/>
              </a:lnSpc>
              <a:spcBef>
                <a:spcPct val="70000"/>
              </a:spcBef>
              <a:spcAft>
                <a:spcPct val="0"/>
              </a:spcAft>
              <a:buClr>
                <a:schemeClr val="hlink"/>
              </a:buClr>
              <a:buSzPct val="90000"/>
              <a:buFont typeface="+mj-lt"/>
              <a:buAutoNum type="arabicPeriod"/>
              <a:tabLst/>
              <a:defRPr/>
            </a:pPr>
            <a:r>
              <a:rPr lang="en-US" sz="2000" b="0" kern="0" dirty="0">
                <a:latin typeface="Segoe UI" pitchFamily="34" charset="0"/>
                <a:ea typeface="Segoe UI" pitchFamily="34" charset="0"/>
                <a:cs typeface="Segoe UI" pitchFamily="34" charset="0"/>
              </a:rPr>
              <a:t>Navigate to the KDC node in the Group Policy Object Editor to access the Dynamic Access Control settings </a:t>
            </a:r>
          </a:p>
          <a:p>
            <a:pPr marL="514350" marR="0" lvl="0" indent="-514350" algn="l" defTabSz="914400" rtl="0" eaLnBrk="1" fontAlgn="base" latinLnBrk="0" hangingPunct="1">
              <a:lnSpc>
                <a:spcPct val="90000"/>
              </a:lnSpc>
              <a:spcBef>
                <a:spcPct val="70000"/>
              </a:spcBef>
              <a:spcAft>
                <a:spcPct val="0"/>
              </a:spcAft>
              <a:buClr>
                <a:schemeClr val="hlink"/>
              </a:buClr>
              <a:buSzPct val="90000"/>
              <a:buFont typeface="+mj-lt"/>
              <a:buAutoNum type="arabicPeriod"/>
              <a:tabLst/>
              <a:defRPr/>
            </a:pPr>
            <a:r>
              <a:rPr lang="en-US" sz="2000" b="0" kern="0" dirty="0">
                <a:latin typeface="Segoe UI" pitchFamily="34" charset="0"/>
                <a:ea typeface="Segoe UI" pitchFamily="34" charset="0"/>
                <a:cs typeface="Segoe UI" pitchFamily="34" charset="0"/>
              </a:rPr>
              <a:t>Choose one of the following options:</a:t>
            </a:r>
          </a:p>
          <a:p>
            <a:pPr marL="971550" lvl="1" indent="-514350">
              <a:lnSpc>
                <a:spcPct val="90000"/>
              </a:lnSpc>
              <a:spcBef>
                <a:spcPct val="70000"/>
              </a:spcBef>
              <a:buClr>
                <a:schemeClr val="hlink"/>
              </a:buClr>
              <a:buSzPct val="90000"/>
              <a:buFont typeface="Arial" pitchFamily="34" charset="0"/>
              <a:buChar char="•"/>
              <a:defRPr/>
            </a:pPr>
            <a:r>
              <a:rPr lang="en-US" sz="2000" b="0" kern="0" dirty="0">
                <a:latin typeface="Segoe UI" pitchFamily="34" charset="0"/>
                <a:ea typeface="Segoe UI" pitchFamily="34" charset="0"/>
                <a:cs typeface="Segoe UI" pitchFamily="34" charset="0"/>
              </a:rPr>
              <a:t>Do not support Dynamic Access Control and Kerberos armoring</a:t>
            </a:r>
          </a:p>
          <a:p>
            <a:pPr marL="971550" lvl="1" indent="-514350">
              <a:lnSpc>
                <a:spcPct val="90000"/>
              </a:lnSpc>
              <a:spcBef>
                <a:spcPct val="70000"/>
              </a:spcBef>
              <a:buClr>
                <a:schemeClr val="hlink"/>
              </a:buClr>
              <a:buSzPct val="90000"/>
              <a:buFont typeface="Arial" pitchFamily="34" charset="0"/>
              <a:buChar char="•"/>
              <a:defRPr/>
            </a:pPr>
            <a:r>
              <a:rPr lang="en-US" sz="2000" b="0" kern="0" dirty="0">
                <a:latin typeface="Segoe UI" pitchFamily="34" charset="0"/>
                <a:ea typeface="Segoe UI" pitchFamily="34" charset="0"/>
                <a:cs typeface="Segoe UI" pitchFamily="34" charset="0"/>
              </a:rPr>
              <a:t>Support Dynamic Access Control and Kerberos armoring</a:t>
            </a:r>
          </a:p>
          <a:p>
            <a:pPr marL="971550" lvl="1" indent="-514350">
              <a:lnSpc>
                <a:spcPct val="90000"/>
              </a:lnSpc>
              <a:spcBef>
                <a:spcPct val="70000"/>
              </a:spcBef>
              <a:buClr>
                <a:schemeClr val="hlink"/>
              </a:buClr>
              <a:buSzPct val="90000"/>
              <a:buFont typeface="Arial" pitchFamily="34" charset="0"/>
              <a:buChar char="•"/>
              <a:defRPr/>
            </a:pPr>
            <a:r>
              <a:rPr lang="en-US" sz="2000" b="0" kern="0" dirty="0">
                <a:latin typeface="Segoe UI" pitchFamily="34" charset="0"/>
                <a:ea typeface="Segoe UI" pitchFamily="34" charset="0"/>
                <a:cs typeface="Segoe UI" pitchFamily="34" charset="0"/>
              </a:rPr>
              <a:t>Always provide claims and FAST RFC behavior</a:t>
            </a:r>
          </a:p>
          <a:p>
            <a:pPr marL="971550" lvl="1" indent="-514350">
              <a:lnSpc>
                <a:spcPct val="90000"/>
              </a:lnSpc>
              <a:spcBef>
                <a:spcPct val="70000"/>
              </a:spcBef>
              <a:buClr>
                <a:schemeClr val="hlink"/>
              </a:buClr>
              <a:buSzPct val="90000"/>
              <a:buFont typeface="Arial" pitchFamily="34" charset="0"/>
              <a:buChar char="•"/>
              <a:defRPr/>
            </a:pPr>
            <a:r>
              <a:rPr lang="en-US" sz="2000" b="0" kern="0" dirty="0">
                <a:latin typeface="Segoe UI" pitchFamily="34" charset="0"/>
                <a:ea typeface="Segoe UI" pitchFamily="34" charset="0"/>
                <a:cs typeface="Segoe UI" pitchFamily="34" charset="0"/>
              </a:rPr>
              <a:t>Also fail unarmored authentication requests</a:t>
            </a:r>
          </a:p>
        </p:txBody>
      </p:sp>
      <p:sp>
        <p:nvSpPr>
          <p:cNvPr id="5" name="TextBox 4"/>
          <p:cNvSpPr txBox="1">
            <a:spLocks noChangeArrowheads="1"/>
          </p:cNvSpPr>
          <p:nvPr/>
        </p:nvSpPr>
        <p:spPr bwMode="auto">
          <a:xfrm>
            <a:off x="479347" y="1108000"/>
            <a:ext cx="7751762" cy="76266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lvl="0">
              <a:lnSpc>
                <a:spcPct val="90000"/>
              </a:lnSpc>
              <a:spcBef>
                <a:spcPct val="70000"/>
              </a:spcBef>
              <a:buClr>
                <a:schemeClr val="hlink"/>
              </a:buClr>
              <a:buSzPct val="90000"/>
            </a:pPr>
            <a:r>
              <a:rPr lang="en-US" sz="2000" b="0" kern="0" dirty="0">
                <a:latin typeface="Segoe UI" pitchFamily="34" charset="0"/>
                <a:cs typeface="+mn-cs"/>
              </a:rPr>
              <a:t>Use Group Policy to enable support for Dynamic Access Control. Do the following:</a:t>
            </a:r>
          </a:p>
        </p:txBody>
      </p:sp>
    </p:spTree>
    <p:extLst>
      <p:ext uri="{BB962C8B-B14F-4D97-AF65-F5344CB8AC3E}">
        <p14:creationId xmlns:p14="http://schemas.microsoft.com/office/powerpoint/2010/main" val="11751430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 Übung „DAC“</a:t>
            </a:r>
          </a:p>
        </p:txBody>
      </p:sp>
      <p:sp>
        <p:nvSpPr>
          <p:cNvPr id="3" name="Inhaltsplatzhalter 2"/>
          <p:cNvSpPr>
            <a:spLocks noGrp="1"/>
          </p:cNvSpPr>
          <p:nvPr>
            <p:ph idx="1"/>
          </p:nvPr>
        </p:nvSpPr>
        <p:spPr/>
        <p:txBody>
          <a:bodyPr>
            <a:normAutofit lnSpcReduction="10000"/>
          </a:bodyPr>
          <a:lstStyle/>
          <a:p>
            <a:r>
              <a:rPr lang="de-DE" dirty="0" err="1"/>
              <a:t>Active</a:t>
            </a:r>
            <a:r>
              <a:rPr lang="de-DE" dirty="0"/>
              <a:t> Directory Verwaltungscenter</a:t>
            </a:r>
          </a:p>
          <a:p>
            <a:r>
              <a:rPr lang="de-DE" dirty="0"/>
              <a:t>Dynamische Zugriffssteuerung</a:t>
            </a:r>
          </a:p>
          <a:p>
            <a:r>
              <a:rPr lang="de-DE" dirty="0"/>
              <a:t>Claim </a:t>
            </a:r>
            <a:r>
              <a:rPr lang="de-DE" dirty="0" err="1"/>
              <a:t>Types</a:t>
            </a:r>
            <a:endParaRPr lang="de-DE" dirty="0"/>
          </a:p>
          <a:p>
            <a:r>
              <a:rPr lang="de-DE" dirty="0"/>
              <a:t>Neu -&gt; Anspruchstyp -&gt; Department</a:t>
            </a:r>
          </a:p>
          <a:p>
            <a:r>
              <a:rPr lang="de-DE" dirty="0"/>
              <a:t>(evtl. vorgeschlagene Werte)</a:t>
            </a:r>
          </a:p>
          <a:p>
            <a:r>
              <a:rPr lang="de-DE" dirty="0" err="1"/>
              <a:t>Resource</a:t>
            </a:r>
            <a:r>
              <a:rPr lang="de-DE" dirty="0"/>
              <a:t> Properties</a:t>
            </a:r>
          </a:p>
          <a:p>
            <a:r>
              <a:rPr lang="de-DE" dirty="0"/>
              <a:t>„Department“ aktivieren</a:t>
            </a:r>
          </a:p>
          <a:p>
            <a:r>
              <a:rPr lang="de-DE" dirty="0"/>
              <a:t>(evtl. </a:t>
            </a:r>
            <a:r>
              <a:rPr lang="de-DE" dirty="0" err="1"/>
              <a:t>Resource</a:t>
            </a:r>
            <a:r>
              <a:rPr lang="de-DE" dirty="0"/>
              <a:t> Property in </a:t>
            </a:r>
            <a:r>
              <a:rPr lang="de-DE" dirty="0" err="1"/>
              <a:t>Resource</a:t>
            </a:r>
            <a:r>
              <a:rPr lang="de-DE" dirty="0"/>
              <a:t> Property List bekannt machen)</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127</a:t>
            </a:fld>
            <a:endParaRPr lang="de-DE"/>
          </a:p>
        </p:txBody>
      </p:sp>
    </p:spTree>
    <p:extLst>
      <p:ext uri="{BB962C8B-B14F-4D97-AF65-F5344CB8AC3E}">
        <p14:creationId xmlns:p14="http://schemas.microsoft.com/office/powerpoint/2010/main" val="15973753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 Übung „DAC“</a:t>
            </a:r>
          </a:p>
        </p:txBody>
      </p:sp>
      <p:sp>
        <p:nvSpPr>
          <p:cNvPr id="3" name="Inhaltsplatzhalter 2"/>
          <p:cNvSpPr>
            <a:spLocks noGrp="1"/>
          </p:cNvSpPr>
          <p:nvPr>
            <p:ph idx="1"/>
          </p:nvPr>
        </p:nvSpPr>
        <p:spPr/>
        <p:txBody>
          <a:bodyPr>
            <a:normAutofit lnSpcReduction="10000"/>
          </a:bodyPr>
          <a:lstStyle/>
          <a:p>
            <a:r>
              <a:rPr lang="de-DE" dirty="0"/>
              <a:t>Central Access Rules</a:t>
            </a:r>
          </a:p>
          <a:p>
            <a:r>
              <a:rPr lang="de-DE" dirty="0"/>
              <a:t>Neu -&gt; Zentrale Zugriffsregel</a:t>
            </a:r>
          </a:p>
          <a:p>
            <a:r>
              <a:rPr lang="de-DE" dirty="0"/>
              <a:t>„Department-Übereinstimmung“</a:t>
            </a:r>
          </a:p>
          <a:p>
            <a:r>
              <a:rPr lang="de-DE" dirty="0"/>
              <a:t>Zielressourcen -&gt; bearbeiten…</a:t>
            </a:r>
          </a:p>
          <a:p>
            <a:r>
              <a:rPr lang="de-DE" dirty="0"/>
              <a:t>Bedingung hinzufügen</a:t>
            </a:r>
          </a:p>
          <a:p>
            <a:r>
              <a:rPr lang="de-DE" dirty="0"/>
              <a:t>Ressource |Department | Existiert</a:t>
            </a:r>
          </a:p>
          <a:p>
            <a:r>
              <a:rPr lang="de-DE" dirty="0"/>
              <a:t>„Folgende Berechtigungen als aktuelle Berechtigungen verwenden“</a:t>
            </a:r>
          </a:p>
          <a:p>
            <a:r>
              <a:rPr lang="de-DE" dirty="0"/>
              <a:t>Bearbeiten…</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128</a:t>
            </a:fld>
            <a:endParaRPr lang="de-DE"/>
          </a:p>
        </p:txBody>
      </p:sp>
    </p:spTree>
    <p:extLst>
      <p:ext uri="{BB962C8B-B14F-4D97-AF65-F5344CB8AC3E}">
        <p14:creationId xmlns:p14="http://schemas.microsoft.com/office/powerpoint/2010/main" val="4437978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 Übung „DAC“</a:t>
            </a:r>
          </a:p>
        </p:txBody>
      </p:sp>
      <p:sp>
        <p:nvSpPr>
          <p:cNvPr id="3" name="Inhaltsplatzhalter 2"/>
          <p:cNvSpPr>
            <a:spLocks noGrp="1"/>
          </p:cNvSpPr>
          <p:nvPr>
            <p:ph idx="1"/>
          </p:nvPr>
        </p:nvSpPr>
        <p:spPr>
          <a:xfrm>
            <a:off x="467544" y="1268760"/>
            <a:ext cx="8496944" cy="4857403"/>
          </a:xfrm>
        </p:spPr>
        <p:txBody>
          <a:bodyPr/>
          <a:lstStyle/>
          <a:p>
            <a:r>
              <a:rPr lang="de-DE" dirty="0"/>
              <a:t>Hinzufügen</a:t>
            </a:r>
          </a:p>
          <a:p>
            <a:r>
              <a:rPr lang="de-DE" dirty="0"/>
              <a:t>Prinzipal: z.B. Domänen-Benutzer</a:t>
            </a:r>
          </a:p>
          <a:p>
            <a:r>
              <a:rPr lang="de-DE" dirty="0"/>
              <a:t>Bedingung hinzufügen</a:t>
            </a:r>
          </a:p>
          <a:p>
            <a:r>
              <a:rPr lang="de-DE" dirty="0" err="1"/>
              <a:t>Benutzer.department</a:t>
            </a:r>
            <a:r>
              <a:rPr lang="de-DE" dirty="0"/>
              <a:t> == </a:t>
            </a:r>
            <a:r>
              <a:rPr lang="de-DE" dirty="0" err="1"/>
              <a:t>Ressource.department</a:t>
            </a:r>
            <a:endParaRPr lang="de-DE" dirty="0"/>
          </a:p>
          <a:p>
            <a:r>
              <a:rPr lang="de-DE" dirty="0"/>
              <a:t>Central Access </a:t>
            </a:r>
            <a:r>
              <a:rPr lang="de-DE" dirty="0" err="1"/>
              <a:t>Policies</a:t>
            </a:r>
            <a:endParaRPr lang="de-DE" dirty="0"/>
          </a:p>
          <a:p>
            <a:r>
              <a:rPr lang="de-DE" dirty="0"/>
              <a:t>Neu -&gt; Zentrale Zugriffsrichtlinie</a:t>
            </a:r>
          </a:p>
          <a:p>
            <a:r>
              <a:rPr lang="de-DE" dirty="0"/>
              <a:t>Name</a:t>
            </a:r>
          </a:p>
          <a:p>
            <a:r>
              <a:rPr lang="de-DE" dirty="0"/>
              <a:t>Zugriffsregeln: Department-Regel</a:t>
            </a:r>
          </a:p>
        </p:txBody>
      </p:sp>
      <p:sp>
        <p:nvSpPr>
          <p:cNvPr id="4" name="Foliennummernplatzhalter 3"/>
          <p:cNvSpPr>
            <a:spLocks noGrp="1"/>
          </p:cNvSpPr>
          <p:nvPr>
            <p:ph type="sldNum" sz="quarter" idx="12"/>
          </p:nvPr>
        </p:nvSpPr>
        <p:spPr/>
        <p:txBody>
          <a:bodyPr/>
          <a:lstStyle/>
          <a:p>
            <a:fld id="{D0B68A9A-8F5D-4114-819E-CD9E627B0FFB}" type="slidenum">
              <a:rPr lang="de-DE" smtClean="0"/>
              <a:t>129</a:t>
            </a:fld>
            <a:endParaRPr lang="de-DE"/>
          </a:p>
        </p:txBody>
      </p:sp>
    </p:spTree>
    <p:extLst>
      <p:ext uri="{BB962C8B-B14F-4D97-AF65-F5344CB8AC3E}">
        <p14:creationId xmlns:p14="http://schemas.microsoft.com/office/powerpoint/2010/main" val="2295898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a:solidFill>
                  <a:srgbClr val="000000"/>
                </a:solidFill>
                <a:ea typeface="MS PGothic" panose="020B0600070205080204" pitchFamily="34" charset="-128"/>
              </a:rPr>
              <a:t>Was</a:t>
            </a:r>
            <a:r>
              <a:rPr lang="en-US" altLang="zh-CN">
                <a:ea typeface="宋体" panose="02010600030101010101" pitchFamily="2" charset="-122"/>
              </a:rPr>
              <a:t> </a:t>
            </a:r>
            <a:r>
              <a:rPr lang="en-US" altLang="zh-CN">
                <a:solidFill>
                  <a:srgbClr val="000000"/>
                </a:solidFill>
                <a:ea typeface="MS PGothic" panose="020B0600070205080204" pitchFamily="34" charset="-128"/>
              </a:rPr>
              <a:t>ist</a:t>
            </a:r>
            <a:r>
              <a:rPr lang="en-US" altLang="zh-CN">
                <a:ea typeface="宋体" panose="02010600030101010101" pitchFamily="2" charset="-122"/>
              </a:rPr>
              <a:t> </a:t>
            </a:r>
            <a:r>
              <a:rPr lang="en-US" altLang="zh-CN">
                <a:solidFill>
                  <a:srgbClr val="000000"/>
                </a:solidFill>
                <a:ea typeface="MS PGothic" panose="020B0600070205080204" pitchFamily="34" charset="-128"/>
              </a:rPr>
              <a:t>eine</a:t>
            </a:r>
            <a:r>
              <a:rPr lang="en-US" altLang="zh-CN">
                <a:ea typeface="宋体" panose="02010600030101010101" pitchFamily="2" charset="-122"/>
              </a:rPr>
              <a:t> </a:t>
            </a:r>
            <a:r>
              <a:rPr lang="en-US" altLang="zh-CN">
                <a:solidFill>
                  <a:srgbClr val="000000"/>
                </a:solidFill>
                <a:ea typeface="MS PGothic" panose="020B0600070205080204" pitchFamily="34" charset="-128"/>
              </a:rPr>
              <a:t>Gesamtstruktur?</a:t>
            </a:r>
          </a:p>
        </p:txBody>
      </p:sp>
      <p:sp>
        <p:nvSpPr>
          <p:cNvPr id="16387" name="Rounded Rectangle 812098"/>
          <p:cNvSpPr>
            <a:spLocks noGrp="1" noChangeArrowheads="1"/>
          </p:cNvSpPr>
          <p:nvPr>
            <p:ph type="body" idx="4294967295"/>
          </p:nvPr>
        </p:nvSpPr>
        <p:spPr>
          <a:xfrm>
            <a:off x="444500" y="2782888"/>
            <a:ext cx="8404225" cy="3594100"/>
          </a:xfrm>
          <a:prstGeom prst="roundRect">
            <a:avLst>
              <a:gd name="adj" fmla="val 4167"/>
            </a:avLst>
          </a:prstGeom>
          <a:solidFill>
            <a:srgbClr val="DEE7F1"/>
          </a:solidFill>
          <a:ln cap="flat" algn="ctr">
            <a:solidFill>
              <a:srgbClr val="333333"/>
            </a:solidFill>
            <a:round/>
            <a:headEnd type="none" w="med" len="med"/>
            <a:tailEnd type="none" w="med" len="med"/>
          </a:ln>
        </p:spPr>
        <p:txBody>
          <a:bodyPr lIns="91440" tIns="45720" rIns="91440" bIns="45720">
            <a:normAutofit/>
          </a:bodyPr>
          <a:lstStyle/>
          <a:p>
            <a:pPr marL="0" indent="0" eaLnBrk="1" hangingPunct="1">
              <a:lnSpc>
                <a:spcPct val="100000"/>
              </a:lnSpc>
              <a:spcBef>
                <a:spcPct val="0"/>
              </a:spcBef>
              <a:buFontTx/>
              <a:buNone/>
            </a:pPr>
            <a:r>
              <a:rPr lang="en-US" altLang="zh-CN" sz="2800" b="1" dirty="0" err="1">
                <a:solidFill>
                  <a:srgbClr val="000000"/>
                </a:solidFill>
                <a:ea typeface="MS PGothic" panose="020B0600070205080204" pitchFamily="34" charset="-128"/>
              </a:rPr>
              <a:t>Gesamtstrukturen</a:t>
            </a:r>
            <a:r>
              <a:rPr lang="en-US" altLang="zh-CN" sz="2800" b="1" dirty="0">
                <a:solidFill>
                  <a:srgbClr val="000000"/>
                </a:solidFill>
                <a:ea typeface="MS PGothic" panose="020B0600070205080204" pitchFamily="34" charset="-128"/>
              </a:rPr>
              <a:t>:</a:t>
            </a:r>
          </a:p>
        </p:txBody>
      </p:sp>
      <p:sp>
        <p:nvSpPr>
          <p:cNvPr id="16388" name="Rounded Rectangle 844806"/>
          <p:cNvSpPr>
            <a:spLocks noChangeArrowheads="1"/>
          </p:cNvSpPr>
          <p:nvPr/>
        </p:nvSpPr>
        <p:spPr bwMode="auto">
          <a:xfrm>
            <a:off x="644525" y="3276600"/>
            <a:ext cx="7920038" cy="355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altLang="zh-CN" dirty="0" err="1">
                <a:solidFill>
                  <a:srgbClr val="000000"/>
                </a:solidFill>
                <a:ea typeface="MS PGothic" panose="020B0600070205080204" pitchFamily="34" charset="-128"/>
              </a:rPr>
              <a:t>Haben</a:t>
            </a:r>
            <a:r>
              <a:rPr lang="en-US" altLang="zh-CN" dirty="0">
                <a:ea typeface="宋体" panose="02010600030101010101" pitchFamily="2" charset="-122"/>
              </a:rPr>
              <a:t> </a:t>
            </a:r>
            <a:r>
              <a:rPr lang="en-US" altLang="zh-CN" dirty="0">
                <a:solidFill>
                  <a:srgbClr val="000000"/>
                </a:solidFill>
                <a:ea typeface="MS PGothic" panose="020B0600070205080204" pitchFamily="34" charset="-128"/>
              </a:rPr>
              <a:t>das</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gleiche</a:t>
            </a:r>
            <a:r>
              <a:rPr lang="en-US" altLang="zh-CN" dirty="0">
                <a:ea typeface="宋体" panose="02010600030101010101" pitchFamily="2" charset="-122"/>
              </a:rPr>
              <a:t> </a:t>
            </a:r>
            <a:r>
              <a:rPr lang="en-US" altLang="zh-CN" dirty="0">
                <a:solidFill>
                  <a:srgbClr val="000000"/>
                </a:solidFill>
                <a:ea typeface="MS PGothic" panose="020B0600070205080204" pitchFamily="34" charset="-128"/>
              </a:rPr>
              <a:t>Schema</a:t>
            </a:r>
          </a:p>
        </p:txBody>
      </p:sp>
      <p:sp>
        <p:nvSpPr>
          <p:cNvPr id="16389" name="Rounded Rectangle 844808"/>
          <p:cNvSpPr>
            <a:spLocks noChangeArrowheads="1"/>
          </p:cNvSpPr>
          <p:nvPr/>
        </p:nvSpPr>
        <p:spPr bwMode="auto">
          <a:xfrm>
            <a:off x="644525" y="3741738"/>
            <a:ext cx="7945438" cy="355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altLang="zh-CN">
                <a:solidFill>
                  <a:srgbClr val="000000"/>
                </a:solidFill>
                <a:ea typeface="MS PGothic" panose="020B0600070205080204" pitchFamily="34" charset="-128"/>
              </a:rPr>
              <a:t>Haben</a:t>
            </a:r>
            <a:r>
              <a:rPr lang="en-US" altLang="zh-CN">
                <a:ea typeface="宋体" panose="02010600030101010101" pitchFamily="2" charset="-122"/>
              </a:rPr>
              <a:t> </a:t>
            </a:r>
            <a:r>
              <a:rPr lang="en-US" altLang="zh-CN">
                <a:solidFill>
                  <a:srgbClr val="000000"/>
                </a:solidFill>
                <a:ea typeface="MS PGothic" panose="020B0600070205080204" pitchFamily="34" charset="-128"/>
              </a:rPr>
              <a:t>die</a:t>
            </a:r>
            <a:r>
              <a:rPr lang="en-US" altLang="zh-CN">
                <a:ea typeface="宋体" panose="02010600030101010101" pitchFamily="2" charset="-122"/>
              </a:rPr>
              <a:t> </a:t>
            </a:r>
            <a:r>
              <a:rPr lang="en-US" altLang="zh-CN">
                <a:solidFill>
                  <a:srgbClr val="000000"/>
                </a:solidFill>
                <a:ea typeface="MS PGothic" panose="020B0600070205080204" pitchFamily="34" charset="-128"/>
              </a:rPr>
              <a:t>gleiche</a:t>
            </a:r>
            <a:r>
              <a:rPr lang="en-US" altLang="zh-CN">
                <a:ea typeface="宋体" panose="02010600030101010101" pitchFamily="2" charset="-122"/>
              </a:rPr>
              <a:t> </a:t>
            </a:r>
            <a:r>
              <a:rPr lang="en-US" altLang="zh-CN">
                <a:solidFill>
                  <a:srgbClr val="000000"/>
                </a:solidFill>
                <a:ea typeface="MS PGothic" panose="020B0600070205080204" pitchFamily="34" charset="-128"/>
              </a:rPr>
              <a:t>Konfigurationspartition</a:t>
            </a:r>
          </a:p>
        </p:txBody>
      </p:sp>
      <p:sp>
        <p:nvSpPr>
          <p:cNvPr id="16390" name="Rounded Rectangle 844808"/>
          <p:cNvSpPr>
            <a:spLocks noChangeArrowheads="1"/>
          </p:cNvSpPr>
          <p:nvPr/>
        </p:nvSpPr>
        <p:spPr bwMode="auto">
          <a:xfrm>
            <a:off x="652463" y="4202113"/>
            <a:ext cx="7907337"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Haben</a:t>
            </a:r>
            <a:r>
              <a:rPr lang="de-DE"/>
              <a:t> </a:t>
            </a:r>
            <a:r>
              <a:rPr lang="de-DE">
                <a:solidFill>
                  <a:srgbClr val="000000"/>
                </a:solidFill>
                <a:ea typeface="MS PGothic" panose="020B0600070205080204" pitchFamily="34" charset="-128"/>
              </a:rPr>
              <a:t>den</a:t>
            </a:r>
            <a:r>
              <a:rPr lang="de-DE"/>
              <a:t> </a:t>
            </a:r>
            <a:r>
              <a:rPr lang="de-DE">
                <a:solidFill>
                  <a:srgbClr val="000000"/>
                </a:solidFill>
                <a:ea typeface="MS PGothic" panose="020B0600070205080204" pitchFamily="34" charset="-128"/>
              </a:rPr>
              <a:t>gleichen</a:t>
            </a:r>
            <a:r>
              <a:rPr lang="de-DE"/>
              <a:t> </a:t>
            </a:r>
            <a:r>
              <a:rPr lang="de-DE">
                <a:solidFill>
                  <a:srgbClr val="000000"/>
                </a:solidFill>
                <a:ea typeface="MS PGothic" panose="020B0600070205080204" pitchFamily="34" charset="-128"/>
              </a:rPr>
              <a:t>globalen</a:t>
            </a:r>
            <a:r>
              <a:rPr lang="de-DE"/>
              <a:t> </a:t>
            </a:r>
            <a:r>
              <a:rPr lang="de-DE">
                <a:solidFill>
                  <a:srgbClr val="000000"/>
                </a:solidFill>
                <a:ea typeface="MS PGothic" panose="020B0600070205080204" pitchFamily="34" charset="-128"/>
              </a:rPr>
              <a:t>Katalog,</a:t>
            </a:r>
            <a:r>
              <a:rPr lang="de-DE"/>
              <a:t> </a:t>
            </a:r>
            <a:r>
              <a:rPr lang="de-DE">
                <a:solidFill>
                  <a:srgbClr val="000000"/>
                </a:solidFill>
                <a:ea typeface="MS PGothic" panose="020B0600070205080204" pitchFamily="34" charset="-128"/>
              </a:rPr>
              <a:t>um</a:t>
            </a:r>
            <a:r>
              <a:rPr lang="de-DE"/>
              <a:t> </a:t>
            </a:r>
            <a:r>
              <a:rPr lang="de-DE">
                <a:solidFill>
                  <a:srgbClr val="000000"/>
                </a:solidFill>
                <a:ea typeface="MS PGothic" panose="020B0600070205080204" pitchFamily="34" charset="-128"/>
              </a:rPr>
              <a:t>Suchläufe</a:t>
            </a:r>
            <a:r>
              <a:rPr lang="de-DE"/>
              <a:t> </a:t>
            </a:r>
            <a:r>
              <a:rPr lang="de-DE">
                <a:solidFill>
                  <a:srgbClr val="000000"/>
                </a:solidFill>
                <a:ea typeface="MS PGothic" panose="020B0600070205080204" pitchFamily="34" charset="-128"/>
              </a:rPr>
              <a:t>zu</a:t>
            </a:r>
            <a:r>
              <a:rPr lang="de-DE"/>
              <a:t> </a:t>
            </a:r>
            <a:r>
              <a:rPr lang="de-DE">
                <a:solidFill>
                  <a:srgbClr val="000000"/>
                </a:solidFill>
                <a:ea typeface="MS PGothic" panose="020B0600070205080204" pitchFamily="34" charset="-128"/>
              </a:rPr>
              <a:t>ermöglichen</a:t>
            </a:r>
            <a:endParaRPr lang="en-US" altLang="zh-CN">
              <a:solidFill>
                <a:srgbClr val="000000"/>
              </a:solidFill>
              <a:ea typeface="MS PGothic" panose="020B0600070205080204" pitchFamily="34" charset="-128"/>
            </a:endParaRPr>
          </a:p>
        </p:txBody>
      </p:sp>
      <p:sp>
        <p:nvSpPr>
          <p:cNvPr id="949255" name="AutoShape 7"/>
          <p:cNvSpPr>
            <a:spLocks noChangeArrowheads="1"/>
          </p:cNvSpPr>
          <p:nvPr/>
        </p:nvSpPr>
        <p:spPr bwMode="auto">
          <a:xfrm>
            <a:off x="438150" y="1096020"/>
            <a:ext cx="8397875" cy="1390650"/>
          </a:xfrm>
          <a:prstGeom prst="roundRect">
            <a:avLst>
              <a:gd name="adj" fmla="val 14815"/>
            </a:avLst>
          </a:prstGeom>
          <a:gradFill rotWithShape="1">
            <a:gsLst>
              <a:gs pos="0">
                <a:srgbClr val="EAABA0"/>
              </a:gs>
              <a:gs pos="100000">
                <a:srgbClr val="F6D9D4"/>
              </a:gs>
            </a:gsLst>
            <a:lin ang="2700000" scaled="1"/>
          </a:gradFill>
          <a:ln w="9525" algn="ctr">
            <a:solidFill>
              <a:srgbClr val="808080"/>
            </a:solidFill>
            <a:round/>
            <a:headEnd/>
            <a:tailEnd/>
          </a:ln>
          <a:effectLst>
            <a:outerShdw dist="35921" dir="2700000" algn="ctr" rotWithShape="0">
              <a:srgbClr val="C0C0C0"/>
            </a:outerShdw>
          </a:effectLst>
        </p:spPr>
        <p:txBody>
          <a:bodyPr rIns="1371600"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eaLnBrk="1" hangingPunct="1">
              <a:spcBef>
                <a:spcPct val="40000"/>
              </a:spcBef>
            </a:pPr>
            <a:r>
              <a:rPr lang="de-DE">
                <a:solidFill>
                  <a:srgbClr val="000000"/>
                </a:solidFill>
                <a:ea typeface="MS PGothic" panose="020B0600070205080204" pitchFamily="34" charset="-128"/>
              </a:rPr>
              <a:t>Eine</a:t>
            </a:r>
            <a:r>
              <a:rPr lang="de-DE"/>
              <a:t> </a:t>
            </a:r>
            <a:r>
              <a:rPr lang="de-DE">
                <a:solidFill>
                  <a:srgbClr val="000000"/>
                </a:solidFill>
                <a:ea typeface="MS PGothic" panose="020B0600070205080204" pitchFamily="34" charset="-128"/>
              </a:rPr>
              <a:t>Gesamtstruktur</a:t>
            </a:r>
            <a:r>
              <a:rPr lang="de-DE"/>
              <a:t> </a:t>
            </a:r>
            <a:r>
              <a:rPr lang="de-DE">
                <a:solidFill>
                  <a:srgbClr val="000000"/>
                </a:solidFill>
                <a:ea typeface="MS PGothic" panose="020B0600070205080204" pitchFamily="34" charset="-128"/>
              </a:rPr>
              <a:t>ist</a:t>
            </a:r>
            <a:r>
              <a:rPr lang="de-DE"/>
              <a:t> </a:t>
            </a:r>
            <a:r>
              <a:rPr lang="de-DE">
                <a:solidFill>
                  <a:srgbClr val="000000"/>
                </a:solidFill>
                <a:ea typeface="MS PGothic" panose="020B0600070205080204" pitchFamily="34" charset="-128"/>
              </a:rPr>
              <a:t>eine</a:t>
            </a:r>
            <a:r>
              <a:rPr lang="de-DE"/>
              <a:t> </a:t>
            </a:r>
            <a:r>
              <a:rPr lang="de-DE">
                <a:solidFill>
                  <a:srgbClr val="000000"/>
                </a:solidFill>
                <a:ea typeface="MS PGothic" panose="020B0600070205080204" pitchFamily="34" charset="-128"/>
              </a:rPr>
              <a:t>Sammlung aus</a:t>
            </a:r>
            <a:r>
              <a:rPr lang="de-DE"/>
              <a:t> </a:t>
            </a:r>
            <a:r>
              <a:rPr lang="de-DE">
                <a:solidFill>
                  <a:srgbClr val="000000"/>
                </a:solidFill>
                <a:ea typeface="MS PGothic" panose="020B0600070205080204" pitchFamily="34" charset="-128"/>
              </a:rPr>
              <a:t>einer</a:t>
            </a:r>
            <a:r>
              <a:rPr lang="de-DE"/>
              <a:t> </a:t>
            </a:r>
            <a:r>
              <a:rPr lang="de-DE">
                <a:solidFill>
                  <a:srgbClr val="000000"/>
                </a:solidFill>
                <a:ea typeface="MS PGothic" panose="020B0600070205080204" pitchFamily="34" charset="-128"/>
              </a:rPr>
              <a:t>oder</a:t>
            </a:r>
            <a:r>
              <a:rPr lang="de-DE"/>
              <a:t> </a:t>
            </a:r>
            <a:r>
              <a:rPr lang="de-DE">
                <a:solidFill>
                  <a:srgbClr val="000000"/>
                </a:solidFill>
                <a:ea typeface="MS PGothic" panose="020B0600070205080204" pitchFamily="34" charset="-128"/>
              </a:rPr>
              <a:t>mehreren</a:t>
            </a:r>
            <a:r>
              <a:rPr lang="de-DE"/>
              <a:t> </a:t>
            </a:r>
            <a:r>
              <a:rPr lang="de-DE">
                <a:solidFill>
                  <a:srgbClr val="000000"/>
                </a:solidFill>
                <a:ea typeface="MS PGothic" panose="020B0600070205080204" pitchFamily="34" charset="-128"/>
              </a:rPr>
              <a:t>Domänenstrukturen</a:t>
            </a:r>
            <a:endParaRPr lang="en-US" altLang="zh-CN">
              <a:solidFill>
                <a:srgbClr val="000000"/>
              </a:solidFill>
              <a:ea typeface="MS PGothic" panose="020B0600070205080204" pitchFamily="34" charset="-128"/>
            </a:endParaRPr>
          </a:p>
        </p:txBody>
      </p:sp>
      <p:sp>
        <p:nvSpPr>
          <p:cNvPr id="16392" name="Rounded Rectangle 844806"/>
          <p:cNvSpPr>
            <a:spLocks noChangeArrowheads="1"/>
          </p:cNvSpPr>
          <p:nvPr/>
        </p:nvSpPr>
        <p:spPr bwMode="auto">
          <a:xfrm>
            <a:off x="652463" y="4911725"/>
            <a:ext cx="7926387"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Aktivieren</a:t>
            </a:r>
            <a:r>
              <a:rPr lang="de-DE"/>
              <a:t> </a:t>
            </a:r>
            <a:r>
              <a:rPr lang="de-DE">
                <a:solidFill>
                  <a:srgbClr val="000000"/>
                </a:solidFill>
                <a:ea typeface="MS PGothic" panose="020B0600070205080204" pitchFamily="34" charset="-128"/>
              </a:rPr>
              <a:t>Vertrauensstellungen</a:t>
            </a:r>
            <a:r>
              <a:rPr lang="de-DE"/>
              <a:t> </a:t>
            </a:r>
            <a:r>
              <a:rPr lang="de-DE">
                <a:solidFill>
                  <a:srgbClr val="000000"/>
                </a:solidFill>
                <a:ea typeface="MS PGothic" panose="020B0600070205080204" pitchFamily="34" charset="-128"/>
              </a:rPr>
              <a:t>zwischen</a:t>
            </a:r>
            <a:r>
              <a:rPr lang="de-DE"/>
              <a:t> </a:t>
            </a:r>
            <a:r>
              <a:rPr lang="de-DE">
                <a:solidFill>
                  <a:srgbClr val="000000"/>
                </a:solidFill>
                <a:ea typeface="MS PGothic" panose="020B0600070205080204" pitchFamily="34" charset="-128"/>
              </a:rPr>
              <a:t>allen</a:t>
            </a:r>
            <a:r>
              <a:rPr lang="de-DE"/>
              <a:t> </a:t>
            </a:r>
            <a:r>
              <a:rPr lang="de-DE">
                <a:solidFill>
                  <a:srgbClr val="000000"/>
                </a:solidFill>
                <a:ea typeface="MS PGothic" panose="020B0600070205080204" pitchFamily="34" charset="-128"/>
              </a:rPr>
              <a:t>Domänen</a:t>
            </a:r>
            <a:r>
              <a:rPr lang="de-DE"/>
              <a:t> </a:t>
            </a:r>
            <a:r>
              <a:rPr lang="de-DE">
                <a:solidFill>
                  <a:srgbClr val="000000"/>
                </a:solidFill>
                <a:ea typeface="MS PGothic" panose="020B0600070205080204" pitchFamily="34" charset="-128"/>
              </a:rPr>
              <a:t>in</a:t>
            </a:r>
            <a:r>
              <a:rPr lang="de-DE"/>
              <a:t> </a:t>
            </a:r>
            <a:r>
              <a:rPr lang="de-DE">
                <a:solidFill>
                  <a:srgbClr val="000000"/>
                </a:solidFill>
                <a:ea typeface="MS PGothic" panose="020B0600070205080204" pitchFamily="34" charset="-128"/>
              </a:rPr>
              <a:t>der</a:t>
            </a:r>
            <a:r>
              <a:rPr lang="de-DE"/>
              <a:t> </a:t>
            </a:r>
            <a:r>
              <a:rPr lang="de-DE">
                <a:solidFill>
                  <a:srgbClr val="000000"/>
                </a:solidFill>
                <a:ea typeface="MS PGothic" panose="020B0600070205080204" pitchFamily="34" charset="-128"/>
              </a:rPr>
              <a:t>Gesamtstruktur</a:t>
            </a:r>
            <a:endParaRPr lang="en-US" altLang="zh-CN">
              <a:solidFill>
                <a:srgbClr val="000000"/>
              </a:solidFill>
              <a:ea typeface="MS PGothic" panose="020B0600070205080204" pitchFamily="34" charset="-128"/>
            </a:endParaRPr>
          </a:p>
        </p:txBody>
      </p:sp>
      <p:sp>
        <p:nvSpPr>
          <p:cNvPr id="16393" name="Rounded Rectangle 844806"/>
          <p:cNvSpPr>
            <a:spLocks noChangeArrowheads="1"/>
          </p:cNvSpPr>
          <p:nvPr/>
        </p:nvSpPr>
        <p:spPr bwMode="auto">
          <a:xfrm>
            <a:off x="649288" y="5626100"/>
            <a:ext cx="7926387"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dirty="0">
                <a:solidFill>
                  <a:srgbClr val="000000"/>
                </a:solidFill>
                <a:ea typeface="MS PGothic" panose="020B0600070205080204" pitchFamily="34" charset="-128"/>
              </a:rPr>
              <a:t>Haben</a:t>
            </a:r>
            <a:r>
              <a:rPr lang="de-DE" dirty="0"/>
              <a:t> </a:t>
            </a:r>
            <a:r>
              <a:rPr lang="de-DE" dirty="0">
                <a:solidFill>
                  <a:srgbClr val="000000"/>
                </a:solidFill>
                <a:ea typeface="MS PGothic" panose="020B0600070205080204" pitchFamily="34" charset="-128"/>
              </a:rPr>
              <a:t>die</a:t>
            </a:r>
            <a:r>
              <a:rPr lang="de-DE" dirty="0"/>
              <a:t> </a:t>
            </a:r>
            <a:r>
              <a:rPr lang="de-DE" dirty="0">
                <a:solidFill>
                  <a:srgbClr val="000000"/>
                </a:solidFill>
                <a:ea typeface="MS PGothic" panose="020B0600070205080204" pitchFamily="34" charset="-128"/>
              </a:rPr>
              <a:t>gleiche</a:t>
            </a:r>
            <a:r>
              <a:rPr lang="de-DE" dirty="0"/>
              <a:t> </a:t>
            </a:r>
            <a:r>
              <a:rPr lang="de-DE" dirty="0">
                <a:solidFill>
                  <a:srgbClr val="000000"/>
                </a:solidFill>
                <a:ea typeface="MS PGothic" panose="020B0600070205080204" pitchFamily="34" charset="-128"/>
              </a:rPr>
              <a:t>Organisations-</a:t>
            </a:r>
            <a:r>
              <a:rPr lang="de-DE" dirty="0" err="1">
                <a:solidFill>
                  <a:srgbClr val="000000"/>
                </a:solidFill>
                <a:ea typeface="MS PGothic" panose="020B0600070205080204" pitchFamily="34" charset="-128"/>
              </a:rPr>
              <a:t>Admins</a:t>
            </a:r>
            <a:r>
              <a:rPr lang="de-DE" dirty="0">
                <a:solidFill>
                  <a:srgbClr val="000000"/>
                </a:solidFill>
                <a:ea typeface="MS PGothic" panose="020B0600070205080204" pitchFamily="34" charset="-128"/>
              </a:rPr>
              <a:t>-</a:t>
            </a:r>
            <a:r>
              <a:rPr lang="de-DE" dirty="0"/>
              <a:t> </a:t>
            </a:r>
            <a:r>
              <a:rPr lang="de-DE" dirty="0">
                <a:solidFill>
                  <a:srgbClr val="000000"/>
                </a:solidFill>
                <a:ea typeface="MS PGothic" panose="020B0600070205080204" pitchFamily="34" charset="-128"/>
              </a:rPr>
              <a:t>und</a:t>
            </a:r>
            <a:r>
              <a:rPr lang="de-DE" dirty="0"/>
              <a:t> </a:t>
            </a:r>
            <a:r>
              <a:rPr lang="de-DE" dirty="0">
                <a:solidFill>
                  <a:srgbClr val="000000"/>
                </a:solidFill>
                <a:ea typeface="MS PGothic" panose="020B0600070205080204" pitchFamily="34" charset="-128"/>
              </a:rPr>
              <a:t>Schema-</a:t>
            </a:r>
            <a:r>
              <a:rPr lang="de-DE" dirty="0" err="1">
                <a:solidFill>
                  <a:srgbClr val="000000"/>
                </a:solidFill>
                <a:ea typeface="MS PGothic" panose="020B0600070205080204" pitchFamily="34" charset="-128"/>
              </a:rPr>
              <a:t>Admins</a:t>
            </a:r>
            <a:r>
              <a:rPr lang="de-DE" dirty="0">
                <a:solidFill>
                  <a:srgbClr val="000000"/>
                </a:solidFill>
                <a:ea typeface="MS PGothic" panose="020B0600070205080204" pitchFamily="34" charset="-128"/>
              </a:rPr>
              <a:t>-Gruppe</a:t>
            </a:r>
            <a:endParaRPr lang="en-US" altLang="zh-CN" dirty="0">
              <a:solidFill>
                <a:srgbClr val="000000"/>
              </a:solidFill>
              <a:ea typeface="MS PGothic" panose="020B0600070205080204" pitchFamily="34" charset="-128"/>
            </a:endParaRPr>
          </a:p>
        </p:txBody>
      </p:sp>
      <p:grpSp>
        <p:nvGrpSpPr>
          <p:cNvPr id="16394" name="Group 17"/>
          <p:cNvGrpSpPr>
            <a:grpSpLocks/>
          </p:cNvGrpSpPr>
          <p:nvPr/>
        </p:nvGrpSpPr>
        <p:grpSpPr bwMode="auto">
          <a:xfrm>
            <a:off x="5502275" y="1188095"/>
            <a:ext cx="2573338" cy="1520825"/>
            <a:chOff x="5502613" y="1047345"/>
            <a:chExt cx="2573574" cy="1520757"/>
          </a:xfrm>
        </p:grpSpPr>
        <p:cxnSp>
          <p:nvCxnSpPr>
            <p:cNvPr id="14" name="Straight Connector 13"/>
            <p:cNvCxnSpPr/>
            <p:nvPr/>
          </p:nvCxnSpPr>
          <p:spPr bwMode="auto">
            <a:xfrm flipV="1">
              <a:off x="6017010" y="1066394"/>
              <a:ext cx="1192322" cy="517502"/>
            </a:xfrm>
            <a:prstGeom prst="line">
              <a:avLst/>
            </a:prstGeom>
            <a:gradFill rotWithShape="1">
              <a:gsLst>
                <a:gs pos="0">
                  <a:srgbClr val="E4CD9A"/>
                </a:gs>
                <a:gs pos="100000">
                  <a:srgbClr val="EEEFD7"/>
                </a:gs>
              </a:gsLst>
              <a:lin ang="2700000" scaled="1"/>
            </a:gradFill>
            <a:ln w="34925" cap="flat" cmpd="sng" algn="ctr">
              <a:solidFill>
                <a:schemeClr val="accent4">
                  <a:lumMod val="65000"/>
                  <a:lumOff val="35000"/>
                </a:schemeClr>
              </a:solidFill>
              <a:prstDash val="solid"/>
              <a:round/>
              <a:headEnd type="none" w="med" len="med"/>
              <a:tailEnd type="none" w="med" len="med"/>
            </a:ln>
            <a:effectLst>
              <a:outerShdw blurRad="50800" dist="38100" dir="2700000" algn="tl" rotWithShape="0">
                <a:prstClr val="black">
                  <a:alpha val="40000"/>
                </a:prstClr>
              </a:outerShdw>
            </a:effectLst>
          </p:spPr>
        </p:cxnSp>
        <p:pic>
          <p:nvPicPr>
            <p:cNvPr id="16395" name="Picture 11"/>
            <p:cNvPicPr>
              <a:picLocks noChangeAspect="1" noChangeArrowheads="1"/>
            </p:cNvPicPr>
            <p:nvPr/>
          </p:nvPicPr>
          <p:blipFill>
            <a:blip r:embed="rId3"/>
            <a:srcRect/>
            <a:stretch>
              <a:fillRect/>
            </a:stretch>
          </p:blipFill>
          <p:spPr bwMode="auto">
            <a:xfrm>
              <a:off x="6650481" y="1047345"/>
              <a:ext cx="1425706" cy="1520757"/>
            </a:xfrm>
            <a:prstGeom prst="rect">
              <a:avLst/>
            </a:prstGeom>
            <a:noFill/>
            <a:ln w="9525" cap="flat" cmpd="sng" algn="ctr">
              <a:noFill/>
              <a:prstDash val="solid"/>
              <a:miter lim="800000"/>
              <a:headEnd/>
              <a:tailEnd/>
            </a:ln>
            <a:effectLst>
              <a:outerShdw dist="35921" dir="2700000" algn="ctr" rotWithShape="0">
                <a:srgbClr val="AFAFAF"/>
              </a:outerShdw>
            </a:effectLst>
          </p:spPr>
        </p:pic>
        <p:pic>
          <p:nvPicPr>
            <p:cNvPr id="2" name="Picture 10"/>
            <p:cNvPicPr>
              <a:picLocks noChangeAspect="1" noChangeArrowheads="1"/>
            </p:cNvPicPr>
            <p:nvPr/>
          </p:nvPicPr>
          <p:blipFill>
            <a:blip r:embed="rId4"/>
            <a:srcRect/>
            <a:stretch>
              <a:fillRect/>
            </a:stretch>
          </p:blipFill>
          <p:spPr bwMode="auto">
            <a:xfrm>
              <a:off x="5502613" y="1553735"/>
              <a:ext cx="1054197" cy="917534"/>
            </a:xfrm>
            <a:prstGeom prst="rect">
              <a:avLst/>
            </a:prstGeom>
            <a:noFill/>
            <a:ln w="9525" cap="flat" cmpd="sng" algn="ctr">
              <a:noFill/>
              <a:prstDash val="solid"/>
              <a:miter lim="800000"/>
              <a:headEnd/>
              <a:tailEnd/>
            </a:ln>
            <a:effectLst>
              <a:outerShdw dist="35921" dir="2700000" algn="ctr" rotWithShape="0">
                <a:srgbClr val="AFAFAF"/>
              </a:outerShdw>
            </a:effectLst>
          </p:spPr>
        </p:pic>
      </p:grpSp>
    </p:spTree>
    <p:extLst>
      <p:ext uri="{BB962C8B-B14F-4D97-AF65-F5344CB8AC3E}">
        <p14:creationId xmlns:p14="http://schemas.microsoft.com/office/powerpoint/2010/main" val="37667406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 Übung „DAC“</a:t>
            </a:r>
          </a:p>
        </p:txBody>
      </p:sp>
      <p:sp>
        <p:nvSpPr>
          <p:cNvPr id="3" name="Inhaltsplatzhalter 2"/>
          <p:cNvSpPr>
            <a:spLocks noGrp="1"/>
          </p:cNvSpPr>
          <p:nvPr>
            <p:ph idx="1"/>
          </p:nvPr>
        </p:nvSpPr>
        <p:spPr>
          <a:xfrm>
            <a:off x="467544" y="1268760"/>
            <a:ext cx="8496944" cy="5112568"/>
          </a:xfrm>
        </p:spPr>
        <p:txBody>
          <a:bodyPr>
            <a:normAutofit fontScale="92500" lnSpcReduction="10000"/>
          </a:bodyPr>
          <a:lstStyle/>
          <a:p>
            <a:r>
              <a:rPr lang="de-DE" dirty="0"/>
              <a:t>Neue GPO erstellen</a:t>
            </a:r>
          </a:p>
          <a:p>
            <a:r>
              <a:rPr lang="de-DE" dirty="0"/>
              <a:t>Computerkonfiguration / Richtlinien / Windows-Einstellungen / Sicherheitseinstellungen / Dateisystem / Zentrale Zugriffsrichtlinie</a:t>
            </a:r>
          </a:p>
          <a:p>
            <a:r>
              <a:rPr lang="de-DE" dirty="0"/>
              <a:t>Rechtsklick / Zentrale Zugriffsrichtlinien verwalten…</a:t>
            </a:r>
          </a:p>
          <a:p>
            <a:r>
              <a:rPr lang="de-DE" dirty="0"/>
              <a:t>„Department“ hinzufügen</a:t>
            </a:r>
          </a:p>
          <a:p>
            <a:r>
              <a:rPr lang="de-DE" dirty="0"/>
              <a:t>… / Sicherheitseinstellungen / Erweiterte Überwachungsrichtlinienkonfiguration / </a:t>
            </a:r>
            <a:r>
              <a:rPr lang="de-DE" dirty="0" err="1"/>
              <a:t>Staging</a:t>
            </a:r>
            <a:r>
              <a:rPr lang="de-DE" dirty="0"/>
              <a:t> zentraler Zugriffsrichtlinien überwachen</a:t>
            </a:r>
          </a:p>
          <a:p>
            <a:r>
              <a:rPr lang="de-DE" dirty="0"/>
              <a:t>GPO mit OU , Site o. Domäne verknüpfen</a:t>
            </a:r>
          </a:p>
        </p:txBody>
      </p:sp>
      <p:sp>
        <p:nvSpPr>
          <p:cNvPr id="4" name="Foliennummernplatzhalter 3"/>
          <p:cNvSpPr>
            <a:spLocks noGrp="1"/>
          </p:cNvSpPr>
          <p:nvPr>
            <p:ph type="sldNum" sz="quarter" idx="12"/>
          </p:nvPr>
        </p:nvSpPr>
        <p:spPr/>
        <p:txBody>
          <a:bodyPr/>
          <a:lstStyle/>
          <a:p>
            <a:fld id="{D0B68A9A-8F5D-4114-819E-CD9E627B0FFB}" type="slidenum">
              <a:rPr lang="de-DE" smtClean="0"/>
              <a:t>130</a:t>
            </a:fld>
            <a:endParaRPr lang="de-DE"/>
          </a:p>
        </p:txBody>
      </p:sp>
    </p:spTree>
    <p:extLst>
      <p:ext uri="{BB962C8B-B14F-4D97-AF65-F5344CB8AC3E}">
        <p14:creationId xmlns:p14="http://schemas.microsoft.com/office/powerpoint/2010/main" val="4644904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 Übung „DAC“</a:t>
            </a:r>
          </a:p>
        </p:txBody>
      </p:sp>
      <p:sp>
        <p:nvSpPr>
          <p:cNvPr id="3" name="Inhaltsplatzhalter 2"/>
          <p:cNvSpPr>
            <a:spLocks noGrp="1"/>
          </p:cNvSpPr>
          <p:nvPr>
            <p:ph idx="1"/>
          </p:nvPr>
        </p:nvSpPr>
        <p:spPr>
          <a:xfrm>
            <a:off x="467544" y="1268760"/>
            <a:ext cx="8496944" cy="5112568"/>
          </a:xfrm>
        </p:spPr>
        <p:txBody>
          <a:bodyPr>
            <a:normAutofit lnSpcReduction="10000"/>
          </a:bodyPr>
          <a:lstStyle/>
          <a:p>
            <a:r>
              <a:rPr lang="de-DE" dirty="0"/>
              <a:t>Neue GPO erstellen oder Default Domain Controllers </a:t>
            </a:r>
            <a:r>
              <a:rPr lang="de-DE" dirty="0" err="1"/>
              <a:t>Policy</a:t>
            </a:r>
            <a:r>
              <a:rPr lang="de-DE" dirty="0"/>
              <a:t> editieren</a:t>
            </a:r>
          </a:p>
          <a:p>
            <a:r>
              <a:rPr lang="de-DE" dirty="0"/>
              <a:t>Computerkonfiguration / Richtlinien / Administrative Vorlagen / System / KDC / KDC </a:t>
            </a:r>
            <a:r>
              <a:rPr lang="de-DE" dirty="0" err="1"/>
              <a:t>support</a:t>
            </a:r>
            <a:r>
              <a:rPr lang="de-DE" dirty="0"/>
              <a:t> </a:t>
            </a:r>
            <a:r>
              <a:rPr lang="de-DE" dirty="0" err="1"/>
              <a:t>for</a:t>
            </a:r>
            <a:r>
              <a:rPr lang="de-DE" dirty="0"/>
              <a:t> </a:t>
            </a:r>
            <a:r>
              <a:rPr lang="de-DE" dirty="0" err="1"/>
              <a:t>claims</a:t>
            </a:r>
            <a:r>
              <a:rPr lang="de-DE" dirty="0"/>
              <a:t>, </a:t>
            </a:r>
            <a:r>
              <a:rPr lang="de-DE" dirty="0" err="1"/>
              <a:t>compound</a:t>
            </a:r>
            <a:r>
              <a:rPr lang="de-DE" dirty="0"/>
              <a:t> </a:t>
            </a:r>
            <a:r>
              <a:rPr lang="de-DE" dirty="0" err="1"/>
              <a:t>authentication</a:t>
            </a:r>
            <a:r>
              <a:rPr lang="de-DE" dirty="0"/>
              <a:t> </a:t>
            </a:r>
            <a:r>
              <a:rPr lang="de-DE" dirty="0" err="1"/>
              <a:t>and</a:t>
            </a:r>
            <a:r>
              <a:rPr lang="de-DE" dirty="0"/>
              <a:t> Kerberos </a:t>
            </a:r>
            <a:r>
              <a:rPr lang="de-DE" dirty="0" err="1"/>
              <a:t>armoring</a:t>
            </a:r>
            <a:endParaRPr lang="de-DE" dirty="0"/>
          </a:p>
          <a:p>
            <a:r>
              <a:rPr lang="de-DE" dirty="0"/>
              <a:t>Evtl. verknüpfen</a:t>
            </a:r>
          </a:p>
          <a:p>
            <a:r>
              <a:rPr lang="de-DE" dirty="0"/>
              <a:t>Evtl. </a:t>
            </a:r>
            <a:r>
              <a:rPr lang="de-DE" dirty="0" err="1">
                <a:latin typeface="Courier New" pitchFamily="49" charset="0"/>
                <a:cs typeface="Courier New" pitchFamily="49" charset="0"/>
              </a:rPr>
              <a:t>gpupdate</a:t>
            </a:r>
            <a:endParaRPr lang="de-DE" dirty="0">
              <a:latin typeface="Courier New" pitchFamily="49" charset="0"/>
              <a:cs typeface="Courier New" pitchFamily="49" charset="0"/>
            </a:endParaRPr>
          </a:p>
          <a:p>
            <a:r>
              <a:rPr lang="de-DE" dirty="0"/>
              <a:t>In FSRM Klassifizierungseigenschaften überprüfen</a:t>
            </a:r>
          </a:p>
        </p:txBody>
      </p:sp>
      <p:sp>
        <p:nvSpPr>
          <p:cNvPr id="4" name="Foliennummernplatzhalter 3"/>
          <p:cNvSpPr>
            <a:spLocks noGrp="1"/>
          </p:cNvSpPr>
          <p:nvPr>
            <p:ph type="sldNum" sz="quarter" idx="12"/>
          </p:nvPr>
        </p:nvSpPr>
        <p:spPr/>
        <p:txBody>
          <a:bodyPr/>
          <a:lstStyle/>
          <a:p>
            <a:fld id="{D0B68A9A-8F5D-4114-819E-CD9E627B0FFB}" type="slidenum">
              <a:rPr lang="de-DE" smtClean="0"/>
              <a:t>131</a:t>
            </a:fld>
            <a:endParaRPr lang="de-DE"/>
          </a:p>
        </p:txBody>
      </p:sp>
    </p:spTree>
    <p:extLst>
      <p:ext uri="{BB962C8B-B14F-4D97-AF65-F5344CB8AC3E}">
        <p14:creationId xmlns:p14="http://schemas.microsoft.com/office/powerpoint/2010/main" val="14277830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 Übung „DAC“</a:t>
            </a:r>
          </a:p>
        </p:txBody>
      </p:sp>
      <p:sp>
        <p:nvSpPr>
          <p:cNvPr id="3" name="Inhaltsplatzhalter 2"/>
          <p:cNvSpPr>
            <a:spLocks noGrp="1"/>
          </p:cNvSpPr>
          <p:nvPr>
            <p:ph idx="1"/>
          </p:nvPr>
        </p:nvSpPr>
        <p:spPr>
          <a:xfrm>
            <a:off x="467544" y="1268760"/>
            <a:ext cx="8496944" cy="4857403"/>
          </a:xfrm>
        </p:spPr>
        <p:txBody>
          <a:bodyPr>
            <a:normAutofit lnSpcReduction="10000"/>
          </a:bodyPr>
          <a:lstStyle/>
          <a:p>
            <a:r>
              <a:rPr lang="de-DE" dirty="0"/>
              <a:t>Ordner und Freigaben erstellen:</a:t>
            </a:r>
          </a:p>
          <a:p>
            <a:pPr lvl="1"/>
            <a:r>
              <a:rPr lang="de-DE" dirty="0"/>
              <a:t>C:\Shares\Departments =&gt; </a:t>
            </a:r>
            <a:r>
              <a:rPr lang="de-DE" dirty="0">
                <a:hlinkClick r:id="rId2" action="ppaction://hlinkfile"/>
              </a:rPr>
              <a:t>\\SRV\Departments</a:t>
            </a:r>
            <a:endParaRPr lang="de-DE" dirty="0"/>
          </a:p>
          <a:p>
            <a:pPr lvl="2"/>
            <a:r>
              <a:rPr lang="de-DE" dirty="0"/>
              <a:t>IT</a:t>
            </a:r>
          </a:p>
          <a:p>
            <a:pPr lvl="2"/>
            <a:r>
              <a:rPr lang="de-DE" dirty="0" err="1"/>
              <a:t>Finance</a:t>
            </a:r>
            <a:endParaRPr lang="de-DE" dirty="0"/>
          </a:p>
          <a:p>
            <a:pPr lvl="2"/>
            <a:r>
              <a:rPr lang="de-DE" dirty="0" err="1"/>
              <a:t>Sales</a:t>
            </a:r>
            <a:endParaRPr lang="de-DE" dirty="0"/>
          </a:p>
          <a:p>
            <a:pPr lvl="2"/>
            <a:r>
              <a:rPr lang="de-DE" dirty="0"/>
              <a:t>…</a:t>
            </a:r>
          </a:p>
          <a:p>
            <a:r>
              <a:rPr lang="de-DE" dirty="0"/>
              <a:t>Sicherheit / Erweitert / Zentrale Richtlinien</a:t>
            </a:r>
          </a:p>
          <a:p>
            <a:r>
              <a:rPr lang="de-DE" dirty="0"/>
              <a:t>Ändern / „Department“</a:t>
            </a:r>
          </a:p>
          <a:p>
            <a:r>
              <a:rPr lang="de-DE" dirty="0" err="1"/>
              <a:t>Finance</a:t>
            </a:r>
            <a:r>
              <a:rPr lang="de-DE" dirty="0"/>
              <a:t>-Ordner: Klassifizierung -&gt; „</a:t>
            </a:r>
            <a:r>
              <a:rPr lang="de-DE" dirty="0" err="1"/>
              <a:t>Finance</a:t>
            </a:r>
            <a:r>
              <a:rPr lang="de-DE" dirty="0"/>
              <a:t>“</a:t>
            </a:r>
          </a:p>
          <a:p>
            <a:r>
              <a:rPr lang="de-DE" dirty="0"/>
              <a:t>Testen</a:t>
            </a:r>
          </a:p>
        </p:txBody>
      </p:sp>
      <p:sp>
        <p:nvSpPr>
          <p:cNvPr id="4" name="Foliennummernplatzhalter 3"/>
          <p:cNvSpPr>
            <a:spLocks noGrp="1"/>
          </p:cNvSpPr>
          <p:nvPr>
            <p:ph type="sldNum" sz="quarter" idx="12"/>
          </p:nvPr>
        </p:nvSpPr>
        <p:spPr/>
        <p:txBody>
          <a:bodyPr/>
          <a:lstStyle/>
          <a:p>
            <a:fld id="{D0B68A9A-8F5D-4114-819E-CD9E627B0FFB}" type="slidenum">
              <a:rPr lang="de-DE" smtClean="0"/>
              <a:t>132</a:t>
            </a:fld>
            <a:endParaRPr lang="de-DE"/>
          </a:p>
        </p:txBody>
      </p:sp>
    </p:spTree>
    <p:extLst>
      <p:ext uri="{BB962C8B-B14F-4D97-AF65-F5344CB8AC3E}">
        <p14:creationId xmlns:p14="http://schemas.microsoft.com/office/powerpoint/2010/main" val="35347065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 Übung „DAC“</a:t>
            </a:r>
          </a:p>
        </p:txBody>
      </p:sp>
      <p:sp>
        <p:nvSpPr>
          <p:cNvPr id="3" name="Inhaltsplatzhalter 2"/>
          <p:cNvSpPr>
            <a:spLocks noGrp="1"/>
          </p:cNvSpPr>
          <p:nvPr>
            <p:ph idx="1"/>
          </p:nvPr>
        </p:nvSpPr>
        <p:spPr/>
        <p:txBody>
          <a:bodyPr/>
          <a:lstStyle/>
          <a:p>
            <a:r>
              <a:rPr lang="de-DE" dirty="0"/>
              <a:t>Alternativ kann Klassifizierung automatisch erfolgen</a:t>
            </a:r>
          </a:p>
          <a:p>
            <a:pPr>
              <a:buFont typeface="Symbol"/>
              <a:buChar char="Þ"/>
            </a:pPr>
            <a:r>
              <a:rPr lang="de-DE" dirty="0"/>
              <a:t>FSRM</a:t>
            </a:r>
          </a:p>
          <a:p>
            <a:pPr>
              <a:buFont typeface="Symbol"/>
              <a:buChar char="Þ"/>
            </a:pPr>
            <a:r>
              <a:rPr lang="de-DE" dirty="0"/>
              <a:t>Sinnvoll mit „Attributen“ wie „</a:t>
            </a:r>
            <a:r>
              <a:rPr lang="de-DE" dirty="0" err="1"/>
              <a:t>confidentiality</a:t>
            </a:r>
            <a:r>
              <a:rPr lang="de-DE" dirty="0"/>
              <a:t>“</a:t>
            </a:r>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133</a:t>
            </a:fld>
            <a:endParaRPr lang="de-DE"/>
          </a:p>
        </p:txBody>
      </p:sp>
    </p:spTree>
    <p:extLst>
      <p:ext uri="{BB962C8B-B14F-4D97-AF65-F5344CB8AC3E}">
        <p14:creationId xmlns:p14="http://schemas.microsoft.com/office/powerpoint/2010/main" val="36497030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Klonen eines Domänencontrollers</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134</a:t>
            </a:fld>
            <a:endParaRPr lang="de-DE"/>
          </a:p>
        </p:txBody>
      </p:sp>
    </p:spTree>
    <p:extLst>
      <p:ext uri="{BB962C8B-B14F-4D97-AF65-F5344CB8AC3E}">
        <p14:creationId xmlns:p14="http://schemas.microsoft.com/office/powerpoint/2010/main" val="33758633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Cloning</a:t>
            </a:r>
            <a:r>
              <a:rPr lang="de-DE" dirty="0"/>
              <a:t> von DCs</a:t>
            </a:r>
          </a:p>
        </p:txBody>
      </p:sp>
      <p:sp>
        <p:nvSpPr>
          <p:cNvPr id="3" name="Inhaltsplatzhalter 2"/>
          <p:cNvSpPr>
            <a:spLocks noGrp="1"/>
          </p:cNvSpPr>
          <p:nvPr>
            <p:ph idx="1"/>
          </p:nvPr>
        </p:nvSpPr>
        <p:spPr/>
        <p:txBody>
          <a:bodyPr/>
          <a:lstStyle/>
          <a:p>
            <a:r>
              <a:rPr lang="de-DE" dirty="0"/>
              <a:t>Voraussetzungen:</a:t>
            </a:r>
          </a:p>
          <a:p>
            <a:pPr lvl="1"/>
            <a:r>
              <a:rPr lang="de-DE" dirty="0"/>
              <a:t>Klon-Quelle läuft unter Server 2012</a:t>
            </a:r>
          </a:p>
          <a:p>
            <a:pPr lvl="1"/>
            <a:r>
              <a:rPr lang="de-DE" dirty="0"/>
              <a:t>Klon-Quelle ist nicht PDC-Emulator</a:t>
            </a:r>
          </a:p>
          <a:p>
            <a:pPr lvl="1"/>
            <a:r>
              <a:rPr lang="de-DE" dirty="0"/>
              <a:t>PDC-Emulator ist online</a:t>
            </a:r>
          </a:p>
          <a:p>
            <a:pPr lvl="1"/>
            <a:r>
              <a:rPr lang="de-DE" dirty="0"/>
              <a:t>Klon-Quelle ist Mitglied der AD-Gruppe „</a:t>
            </a:r>
            <a:r>
              <a:rPr lang="de-DE" dirty="0" err="1"/>
              <a:t>Klonbare</a:t>
            </a:r>
            <a:r>
              <a:rPr lang="de-DE" dirty="0"/>
              <a:t> Domänencontroller“</a:t>
            </a:r>
          </a:p>
          <a:p>
            <a:pPr lvl="1"/>
            <a:r>
              <a:rPr lang="de-DE" dirty="0"/>
              <a:t>Klon-Ziel wird NACH Klon-Quelle gestartet</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135</a:t>
            </a:fld>
            <a:endParaRPr lang="de-DE"/>
          </a:p>
        </p:txBody>
      </p:sp>
    </p:spTree>
    <p:extLst>
      <p:ext uri="{BB962C8B-B14F-4D97-AF65-F5344CB8AC3E}">
        <p14:creationId xmlns:p14="http://schemas.microsoft.com/office/powerpoint/2010/main" val="17702328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Demos / Übungen zu Hyper-V 3.0</a:t>
            </a:r>
          </a:p>
        </p:txBody>
      </p:sp>
      <p:sp>
        <p:nvSpPr>
          <p:cNvPr id="3" name="Inhaltsplatzhalter 2"/>
          <p:cNvSpPr>
            <a:spLocks noGrp="1"/>
          </p:cNvSpPr>
          <p:nvPr>
            <p:ph idx="1"/>
          </p:nvPr>
        </p:nvSpPr>
        <p:spPr/>
        <p:txBody>
          <a:bodyPr>
            <a:normAutofit fontScale="85000" lnSpcReduction="10000"/>
          </a:bodyPr>
          <a:lstStyle/>
          <a:p>
            <a:pPr>
              <a:buFont typeface="Symbol"/>
              <a:buChar char="Þ"/>
            </a:pPr>
            <a:r>
              <a:rPr lang="de-DE" dirty="0" err="1"/>
              <a:t>Clonen</a:t>
            </a:r>
            <a:r>
              <a:rPr lang="de-DE" dirty="0"/>
              <a:t> eines </a:t>
            </a:r>
            <a:r>
              <a:rPr lang="de-DE" dirty="0" err="1"/>
              <a:t>viurtuellen</a:t>
            </a:r>
            <a:r>
              <a:rPr lang="de-DE" dirty="0"/>
              <a:t> DCs</a:t>
            </a:r>
          </a:p>
          <a:p>
            <a:pPr lvl="1"/>
            <a:r>
              <a:rPr lang="de-DE" dirty="0"/>
              <a:t>Klon-Quelle in Gruppe „</a:t>
            </a:r>
            <a:r>
              <a:rPr lang="de-DE" dirty="0" err="1"/>
              <a:t>Klonbare</a:t>
            </a:r>
            <a:r>
              <a:rPr lang="de-DE" dirty="0"/>
              <a:t> Domänencontroller“ aufnehmen</a:t>
            </a:r>
          </a:p>
          <a:p>
            <a:pPr lvl="1"/>
            <a:r>
              <a:rPr lang="de-DE" dirty="0">
                <a:latin typeface="Courier New" pitchFamily="49" charset="0"/>
                <a:cs typeface="Courier New" pitchFamily="49" charset="0"/>
              </a:rPr>
              <a:t>%WINDIR%\System32\SampleDCCloneConfig.xml</a:t>
            </a:r>
            <a:r>
              <a:rPr lang="de-DE" dirty="0"/>
              <a:t> als </a:t>
            </a:r>
            <a:r>
              <a:rPr lang="de-DE" dirty="0">
                <a:latin typeface="Courier New" pitchFamily="49" charset="0"/>
                <a:cs typeface="Courier New" pitchFamily="49" charset="0"/>
              </a:rPr>
              <a:t>%WINDIR\NTDS\DCCloneConfig.xml</a:t>
            </a:r>
          </a:p>
          <a:p>
            <a:pPr lvl="1"/>
            <a:r>
              <a:rPr lang="de-DE" dirty="0" err="1">
                <a:latin typeface="Courier New" pitchFamily="49" charset="0"/>
                <a:cs typeface="Courier New" pitchFamily="49" charset="0"/>
              </a:rPr>
              <a:t>Get-ADDCCloningExcludedApplicationList</a:t>
            </a:r>
            <a:r>
              <a:rPr lang="de-DE" dirty="0"/>
              <a:t> =&gt; </a:t>
            </a:r>
            <a:r>
              <a:rPr lang="de-DE" dirty="0">
                <a:latin typeface="Courier New" pitchFamily="49" charset="0"/>
                <a:cs typeface="Courier New" pitchFamily="49" charset="0"/>
              </a:rPr>
              <a:t>%WINDIR%\NTDS\CustomDCCloneAllowList.xml</a:t>
            </a:r>
          </a:p>
          <a:p>
            <a:pPr lvl="1"/>
            <a:r>
              <a:rPr lang="de-DE" dirty="0"/>
              <a:t>Quelle herunterfahren</a:t>
            </a:r>
          </a:p>
          <a:p>
            <a:pPr lvl="1"/>
            <a:r>
              <a:rPr lang="de-DE" dirty="0"/>
              <a:t>HDD duplizieren</a:t>
            </a:r>
          </a:p>
          <a:p>
            <a:pPr lvl="1"/>
            <a:r>
              <a:rPr lang="de-DE" dirty="0"/>
              <a:t>Quelle und danach Ziel mit neuen                                     HDDs booten</a:t>
            </a:r>
          </a:p>
          <a:p>
            <a:pPr lvl="1">
              <a:buFont typeface="Symbol"/>
              <a:buChar char="Þ"/>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136</a:t>
            </a:fld>
            <a:endParaRPr lang="de-DE"/>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1040" y="4358929"/>
            <a:ext cx="2692921" cy="1979050"/>
          </a:xfrm>
          <a:prstGeom prst="rect">
            <a:avLst/>
          </a:prstGeom>
        </p:spPr>
      </p:pic>
    </p:spTree>
    <p:extLst>
      <p:ext uri="{BB962C8B-B14F-4D97-AF65-F5344CB8AC3E}">
        <p14:creationId xmlns:p14="http://schemas.microsoft.com/office/powerpoint/2010/main" val="12064832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Demos / Übungen zu Hyper-V 3.0</a:t>
            </a:r>
          </a:p>
        </p:txBody>
      </p:sp>
      <p:sp>
        <p:nvSpPr>
          <p:cNvPr id="3" name="Content Placeholder 2"/>
          <p:cNvSpPr>
            <a:spLocks noGrp="1"/>
          </p:cNvSpPr>
          <p:nvPr>
            <p:ph idx="1"/>
          </p:nvPr>
        </p:nvSpPr>
        <p:spPr/>
        <p:txBody>
          <a:bodyPr/>
          <a:lstStyle/>
          <a:p>
            <a:r>
              <a:rPr lang="de-DE" dirty="0"/>
              <a:t>Übung: </a:t>
            </a:r>
          </a:p>
          <a:p>
            <a:pPr lvl="1"/>
            <a:r>
              <a:rPr lang="de-DE" dirty="0"/>
              <a:t>SRV4 zum DC heraufstufen</a:t>
            </a:r>
          </a:p>
          <a:p>
            <a:pPr lvl="1"/>
            <a:r>
              <a:rPr lang="de-DE" dirty="0"/>
              <a:t>Klonen vorbereiten</a:t>
            </a:r>
          </a:p>
          <a:p>
            <a:pPr lvl="1"/>
            <a:r>
              <a:rPr lang="de-DE" dirty="0"/>
              <a:t>SRV4 als DC auf neuen SRV4-Klon klonen </a:t>
            </a:r>
          </a:p>
        </p:txBody>
      </p:sp>
      <p:sp>
        <p:nvSpPr>
          <p:cNvPr id="4" name="Slide Number Placeholder 3"/>
          <p:cNvSpPr>
            <a:spLocks noGrp="1"/>
          </p:cNvSpPr>
          <p:nvPr>
            <p:ph type="sldNum" sz="quarter" idx="12"/>
          </p:nvPr>
        </p:nvSpPr>
        <p:spPr/>
        <p:txBody>
          <a:bodyPr/>
          <a:lstStyle/>
          <a:p>
            <a:fld id="{D0B68A9A-8F5D-4114-819E-CD9E627B0FFB}" type="slidenum">
              <a:rPr lang="de-DE" smtClean="0"/>
              <a:t>137</a:t>
            </a:fld>
            <a:endParaRPr lang="de-DE"/>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3312" y="4357979"/>
            <a:ext cx="2663488" cy="1980000"/>
          </a:xfrm>
          <a:prstGeom prst="rect">
            <a:avLst/>
          </a:prstGeom>
        </p:spPr>
      </p:pic>
    </p:spTree>
    <p:extLst>
      <p:ext uri="{BB962C8B-B14F-4D97-AF65-F5344CB8AC3E}">
        <p14:creationId xmlns:p14="http://schemas.microsoft.com/office/powerpoint/2010/main" val="13812107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Demos / Übungen zu Hyper-V 3.0</a:t>
            </a:r>
          </a:p>
        </p:txBody>
      </p:sp>
      <p:sp>
        <p:nvSpPr>
          <p:cNvPr id="3" name="Inhaltsplatzhalter 2"/>
          <p:cNvSpPr>
            <a:spLocks noGrp="1"/>
          </p:cNvSpPr>
          <p:nvPr>
            <p:ph idx="1"/>
          </p:nvPr>
        </p:nvSpPr>
        <p:spPr/>
        <p:txBody>
          <a:bodyPr>
            <a:normAutofit fontScale="92500" lnSpcReduction="10000"/>
          </a:bodyPr>
          <a:lstStyle/>
          <a:p>
            <a:pPr>
              <a:buFont typeface="Symbol"/>
              <a:buChar char="Þ"/>
            </a:pPr>
            <a:r>
              <a:rPr lang="de-DE" dirty="0"/>
              <a:t>Hyper-V-</a:t>
            </a:r>
            <a:r>
              <a:rPr lang="de-DE" dirty="0" err="1"/>
              <a:t>Replica</a:t>
            </a:r>
            <a:endParaRPr lang="de-DE" dirty="0"/>
          </a:p>
          <a:p>
            <a:pPr lvl="1">
              <a:buFont typeface="Symbol"/>
              <a:buChar char="Þ"/>
            </a:pPr>
            <a:r>
              <a:rPr lang="de-DE" dirty="0"/>
              <a:t>Asynchrone Replikation einer virtuellen Maschine mit zweitem Hyper-V-3.0-Server</a:t>
            </a:r>
          </a:p>
          <a:p>
            <a:pPr>
              <a:buFont typeface="Symbol"/>
              <a:buChar char="Þ"/>
            </a:pPr>
            <a:r>
              <a:rPr lang="de-DE" dirty="0"/>
              <a:t>Storage-Migration</a:t>
            </a:r>
          </a:p>
          <a:p>
            <a:pPr lvl="1">
              <a:buFont typeface="Symbol"/>
              <a:buChar char="Þ"/>
            </a:pPr>
            <a:r>
              <a:rPr lang="de-DE" dirty="0"/>
              <a:t>Verschieben der VHD eines virtuellen Servers (im laufenden Betrieb)  (evtl. direkt auf UNC-Pfad)</a:t>
            </a:r>
          </a:p>
          <a:p>
            <a:pPr>
              <a:buFont typeface="Symbol"/>
              <a:buChar char="Þ"/>
            </a:pPr>
            <a:r>
              <a:rPr lang="de-DE" dirty="0" err="1"/>
              <a:t>PowerShell</a:t>
            </a:r>
            <a:r>
              <a:rPr lang="de-DE" dirty="0"/>
              <a:t> Modul</a:t>
            </a:r>
          </a:p>
          <a:p>
            <a:pPr lvl="1">
              <a:buFont typeface="Symbol"/>
              <a:buChar char="Þ"/>
            </a:pPr>
            <a:r>
              <a:rPr lang="de-DE" sz="2400" dirty="0" err="1">
                <a:latin typeface="Courier New" pitchFamily="49" charset="0"/>
                <a:cs typeface="Courier New" pitchFamily="49" charset="0"/>
              </a:rPr>
              <a:t>Get</a:t>
            </a:r>
            <a:r>
              <a:rPr lang="de-DE" sz="2400" dirty="0">
                <a:latin typeface="Courier New" pitchFamily="49" charset="0"/>
                <a:cs typeface="Courier New" pitchFamily="49" charset="0"/>
              </a:rPr>
              <a:t>-Command -Module Hyper-V</a:t>
            </a:r>
          </a:p>
          <a:p>
            <a:pPr lvl="1">
              <a:buFont typeface="Symbol"/>
              <a:buChar char="Þ"/>
            </a:pPr>
            <a:r>
              <a:rPr lang="de-DE" sz="2400" dirty="0" err="1">
                <a:latin typeface="Courier New" pitchFamily="49" charset="0"/>
                <a:cs typeface="Courier New" pitchFamily="49" charset="0"/>
              </a:rPr>
              <a:t>Get</a:t>
            </a:r>
            <a:r>
              <a:rPr lang="de-DE" sz="2400" dirty="0">
                <a:latin typeface="Courier New" pitchFamily="49" charset="0"/>
                <a:cs typeface="Courier New" pitchFamily="49" charset="0"/>
              </a:rPr>
              <a:t>-Command -Module Hyper-V | Select       -Unique </a:t>
            </a:r>
            <a:r>
              <a:rPr lang="de-DE" sz="2400" dirty="0" err="1">
                <a:latin typeface="Courier New" pitchFamily="49" charset="0"/>
                <a:cs typeface="Courier New" pitchFamily="49" charset="0"/>
              </a:rPr>
              <a:t>Noun</a:t>
            </a:r>
            <a:r>
              <a:rPr lang="de-DE" sz="2400" dirty="0">
                <a:latin typeface="Courier New" pitchFamily="49" charset="0"/>
                <a:cs typeface="Courier New" pitchFamily="49" charset="0"/>
              </a:rPr>
              <a:t> | </a:t>
            </a:r>
            <a:r>
              <a:rPr lang="de-DE" sz="2400" dirty="0" err="1">
                <a:latin typeface="Courier New" pitchFamily="49" charset="0"/>
                <a:cs typeface="Courier New" pitchFamily="49" charset="0"/>
              </a:rPr>
              <a:t>Sort</a:t>
            </a:r>
            <a:r>
              <a:rPr lang="de-DE" sz="2400" dirty="0">
                <a:latin typeface="Courier New" pitchFamily="49" charset="0"/>
                <a:cs typeface="Courier New" pitchFamily="49" charset="0"/>
              </a:rPr>
              <a:t> </a:t>
            </a:r>
            <a:r>
              <a:rPr lang="de-DE" sz="2400" dirty="0" err="1">
                <a:latin typeface="Courier New" pitchFamily="49" charset="0"/>
                <a:cs typeface="Courier New" pitchFamily="49" charset="0"/>
              </a:rPr>
              <a:t>Noun</a:t>
            </a:r>
            <a:endParaRPr lang="de-DE" sz="2400" dirty="0">
              <a:latin typeface="Courier New" pitchFamily="49" charset="0"/>
              <a:cs typeface="Courier New" pitchFamily="49" charset="0"/>
            </a:endParaRPr>
          </a:p>
          <a:p>
            <a:pPr>
              <a:buFont typeface="Symbol"/>
              <a:buChar char="Þ"/>
            </a:pPr>
            <a:r>
              <a:rPr lang="de-DE" dirty="0">
                <a:cs typeface="Courier New" pitchFamily="49" charset="0"/>
              </a:rPr>
              <a:t>Dynamic Memory / Smart </a:t>
            </a:r>
            <a:r>
              <a:rPr lang="de-DE" dirty="0" err="1">
                <a:cs typeface="Courier New" pitchFamily="49" charset="0"/>
              </a:rPr>
              <a:t>Paging</a:t>
            </a:r>
            <a:endParaRPr lang="de-DE" dirty="0">
              <a:cs typeface="Courier New"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138</a:t>
            </a:fld>
            <a:endParaRPr lang="de-DE"/>
          </a:p>
        </p:txBody>
      </p:sp>
    </p:spTree>
    <p:extLst>
      <p:ext uri="{BB962C8B-B14F-4D97-AF65-F5344CB8AC3E}">
        <p14:creationId xmlns:p14="http://schemas.microsoft.com/office/powerpoint/2010/main" val="6179078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AD wiederherstellen</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139</a:t>
            </a:fld>
            <a:endParaRPr lang="de-DE"/>
          </a:p>
        </p:txBody>
      </p:sp>
    </p:spTree>
    <p:extLst>
      <p:ext uri="{BB962C8B-B14F-4D97-AF65-F5344CB8AC3E}">
        <p14:creationId xmlns:p14="http://schemas.microsoft.com/office/powerpoint/2010/main" val="3139471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solidFill>
                  <a:srgbClr val="000000"/>
                </a:solidFill>
                <a:ea typeface="MS PGothic" panose="020B0600070205080204" pitchFamily="34" charset="-128"/>
              </a:rPr>
              <a:t>Was ist eine Organisationseinheit?</a:t>
            </a:r>
          </a:p>
        </p:txBody>
      </p:sp>
      <p:sp>
        <p:nvSpPr>
          <p:cNvPr id="17411" name="Rounded Rectangle 812098"/>
          <p:cNvSpPr>
            <a:spLocks noGrp="1" noChangeArrowheads="1"/>
          </p:cNvSpPr>
          <p:nvPr>
            <p:ph type="body" idx="4294967295"/>
          </p:nvPr>
        </p:nvSpPr>
        <p:spPr>
          <a:xfrm>
            <a:off x="444500" y="2852936"/>
            <a:ext cx="8404225" cy="3246437"/>
          </a:xfrm>
          <a:prstGeom prst="roundRect">
            <a:avLst>
              <a:gd name="adj" fmla="val 4167"/>
            </a:avLst>
          </a:prstGeom>
          <a:solidFill>
            <a:srgbClr val="DEE7F1"/>
          </a:solidFill>
          <a:ln cap="flat" algn="ctr">
            <a:solidFill>
              <a:srgbClr val="333333"/>
            </a:solidFill>
            <a:round/>
            <a:headEnd type="none" w="med" len="med"/>
            <a:tailEnd type="none" w="med" len="med"/>
          </a:ln>
        </p:spPr>
        <p:txBody>
          <a:bodyPr lIns="91440" tIns="45720" rIns="91440" bIns="45720">
            <a:normAutofit/>
          </a:bodyPr>
          <a:lstStyle/>
          <a:p>
            <a:pPr marL="0" indent="0" eaLnBrk="1" hangingPunct="1">
              <a:lnSpc>
                <a:spcPct val="100000"/>
              </a:lnSpc>
              <a:spcBef>
                <a:spcPct val="0"/>
              </a:spcBef>
              <a:buFontTx/>
              <a:buNone/>
            </a:pPr>
            <a:r>
              <a:rPr lang="en-US" altLang="zh-CN" sz="2800" b="1" dirty="0">
                <a:solidFill>
                  <a:srgbClr val="000000"/>
                </a:solidFill>
                <a:ea typeface="MS PGothic" panose="020B0600070205080204" pitchFamily="34" charset="-128"/>
              </a:rPr>
              <a:t>OUs</a:t>
            </a:r>
            <a:r>
              <a:rPr lang="en-US" altLang="zh-CN" sz="2800" b="1" dirty="0">
                <a:ea typeface="宋体" panose="02010600030101010101" pitchFamily="2" charset="-122"/>
              </a:rPr>
              <a:t> </a:t>
            </a:r>
            <a:r>
              <a:rPr lang="en-US" altLang="zh-CN" sz="2800" b="1" dirty="0" err="1">
                <a:solidFill>
                  <a:srgbClr val="000000"/>
                </a:solidFill>
                <a:ea typeface="MS PGothic" panose="020B0600070205080204" pitchFamily="34" charset="-128"/>
              </a:rPr>
              <a:t>werden</a:t>
            </a:r>
            <a:r>
              <a:rPr lang="en-US" altLang="zh-CN" sz="2800" b="1" dirty="0">
                <a:ea typeface="宋体" panose="02010600030101010101" pitchFamily="2" charset="-122"/>
              </a:rPr>
              <a:t> </a:t>
            </a:r>
            <a:r>
              <a:rPr lang="en-US" altLang="zh-CN" sz="2800" b="1" dirty="0" err="1">
                <a:solidFill>
                  <a:srgbClr val="000000"/>
                </a:solidFill>
                <a:ea typeface="MS PGothic" panose="020B0600070205080204" pitchFamily="34" charset="-128"/>
              </a:rPr>
              <a:t>verwendet</a:t>
            </a:r>
            <a:r>
              <a:rPr lang="en-US" altLang="zh-CN" sz="2800" b="1" dirty="0">
                <a:solidFill>
                  <a:srgbClr val="000000"/>
                </a:solidFill>
                <a:ea typeface="MS PGothic" panose="020B0600070205080204" pitchFamily="34" charset="-128"/>
              </a:rPr>
              <a:t>:</a:t>
            </a:r>
          </a:p>
        </p:txBody>
      </p:sp>
      <p:sp>
        <p:nvSpPr>
          <p:cNvPr id="17412" name="Rounded Rectangle 844806"/>
          <p:cNvSpPr>
            <a:spLocks noChangeArrowheads="1"/>
          </p:cNvSpPr>
          <p:nvPr/>
        </p:nvSpPr>
        <p:spPr bwMode="auto">
          <a:xfrm>
            <a:off x="641350" y="3346648"/>
            <a:ext cx="7926388"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Zum</a:t>
            </a:r>
            <a:r>
              <a:rPr lang="de-DE"/>
              <a:t> </a:t>
            </a:r>
            <a:r>
              <a:rPr lang="de-DE">
                <a:solidFill>
                  <a:srgbClr val="000000"/>
                </a:solidFill>
                <a:ea typeface="MS PGothic" panose="020B0600070205080204" pitchFamily="34" charset="-128"/>
              </a:rPr>
              <a:t>hierarchischen</a:t>
            </a:r>
            <a:r>
              <a:rPr lang="de-DE"/>
              <a:t> </a:t>
            </a:r>
            <a:r>
              <a:rPr lang="de-DE">
                <a:solidFill>
                  <a:srgbClr val="000000"/>
                </a:solidFill>
                <a:ea typeface="MS PGothic" panose="020B0600070205080204" pitchFamily="34" charset="-128"/>
              </a:rPr>
              <a:t>und</a:t>
            </a:r>
            <a:r>
              <a:rPr lang="de-DE"/>
              <a:t> </a:t>
            </a:r>
            <a:r>
              <a:rPr lang="de-DE">
                <a:solidFill>
                  <a:srgbClr val="000000"/>
                </a:solidFill>
                <a:ea typeface="MS PGothic" panose="020B0600070205080204" pitchFamily="34" charset="-128"/>
              </a:rPr>
              <a:t>logischen</a:t>
            </a:r>
            <a:r>
              <a:rPr lang="de-DE"/>
              <a:t> </a:t>
            </a:r>
            <a:r>
              <a:rPr lang="de-DE">
                <a:solidFill>
                  <a:srgbClr val="000000"/>
                </a:solidFill>
                <a:ea typeface="MS PGothic" panose="020B0600070205080204" pitchFamily="34" charset="-128"/>
              </a:rPr>
              <a:t>Darstellen</a:t>
            </a:r>
            <a:r>
              <a:rPr lang="de-DE"/>
              <a:t> </a:t>
            </a:r>
            <a:r>
              <a:rPr lang="de-DE">
                <a:solidFill>
                  <a:srgbClr val="000000"/>
                </a:solidFill>
                <a:ea typeface="MS PGothic" panose="020B0600070205080204" pitchFamily="34" charset="-128"/>
              </a:rPr>
              <a:t>Ihres</a:t>
            </a:r>
            <a:r>
              <a:rPr lang="de-DE"/>
              <a:t> </a:t>
            </a:r>
            <a:r>
              <a:rPr lang="de-DE">
                <a:solidFill>
                  <a:srgbClr val="000000"/>
                </a:solidFill>
                <a:ea typeface="MS PGothic" panose="020B0600070205080204" pitchFamily="34" charset="-128"/>
              </a:rPr>
              <a:t>Unternehmens</a:t>
            </a:r>
            <a:endParaRPr lang="en-US" altLang="zh-CN">
              <a:solidFill>
                <a:srgbClr val="000000"/>
              </a:solidFill>
              <a:ea typeface="MS PGothic" panose="020B0600070205080204" pitchFamily="34" charset="-128"/>
            </a:endParaRPr>
          </a:p>
        </p:txBody>
      </p:sp>
      <p:sp>
        <p:nvSpPr>
          <p:cNvPr id="17413" name="Rounded Rectangle 844808"/>
          <p:cNvSpPr>
            <a:spLocks noChangeArrowheads="1"/>
          </p:cNvSpPr>
          <p:nvPr/>
        </p:nvSpPr>
        <p:spPr bwMode="auto">
          <a:xfrm>
            <a:off x="641350" y="4075311"/>
            <a:ext cx="7918450"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Zum</a:t>
            </a:r>
            <a:r>
              <a:rPr lang="de-DE"/>
              <a:t> </a:t>
            </a:r>
            <a:r>
              <a:rPr lang="de-DE">
                <a:solidFill>
                  <a:srgbClr val="000000"/>
                </a:solidFill>
                <a:ea typeface="MS PGothic" panose="020B0600070205080204" pitchFamily="34" charset="-128"/>
              </a:rPr>
              <a:t>Verwalten</a:t>
            </a:r>
            <a:r>
              <a:rPr lang="de-DE"/>
              <a:t> </a:t>
            </a:r>
            <a:r>
              <a:rPr lang="de-DE">
                <a:solidFill>
                  <a:srgbClr val="000000"/>
                </a:solidFill>
                <a:ea typeface="MS PGothic" panose="020B0600070205080204" pitchFamily="34" charset="-128"/>
              </a:rPr>
              <a:t>einer</a:t>
            </a:r>
            <a:r>
              <a:rPr lang="de-DE"/>
              <a:t> </a:t>
            </a:r>
            <a:r>
              <a:rPr lang="de-DE">
                <a:solidFill>
                  <a:srgbClr val="000000"/>
                </a:solidFill>
                <a:ea typeface="MS PGothic" panose="020B0600070205080204" pitchFamily="34" charset="-128"/>
              </a:rPr>
              <a:t>Sammlung</a:t>
            </a:r>
            <a:r>
              <a:rPr lang="de-DE"/>
              <a:t> </a:t>
            </a:r>
            <a:r>
              <a:rPr lang="de-DE">
                <a:solidFill>
                  <a:srgbClr val="000000"/>
                </a:solidFill>
                <a:ea typeface="MS PGothic" panose="020B0600070205080204" pitchFamily="34" charset="-128"/>
              </a:rPr>
              <a:t>von</a:t>
            </a:r>
            <a:r>
              <a:rPr lang="de-DE"/>
              <a:t> </a:t>
            </a:r>
            <a:r>
              <a:rPr lang="de-DE">
                <a:solidFill>
                  <a:srgbClr val="000000"/>
                </a:solidFill>
                <a:ea typeface="MS PGothic" panose="020B0600070205080204" pitchFamily="34" charset="-128"/>
              </a:rPr>
              <a:t>Objekten</a:t>
            </a:r>
            <a:r>
              <a:rPr lang="de-DE"/>
              <a:t> </a:t>
            </a:r>
            <a:r>
              <a:rPr lang="de-DE">
                <a:solidFill>
                  <a:srgbClr val="000000"/>
                </a:solidFill>
                <a:ea typeface="MS PGothic" panose="020B0600070205080204" pitchFamily="34" charset="-128"/>
              </a:rPr>
              <a:t>auf</a:t>
            </a:r>
            <a:r>
              <a:rPr lang="de-DE"/>
              <a:t> </a:t>
            </a:r>
            <a:r>
              <a:rPr lang="de-DE">
                <a:solidFill>
                  <a:srgbClr val="000000"/>
                </a:solidFill>
                <a:ea typeface="MS PGothic" panose="020B0600070205080204" pitchFamily="34" charset="-128"/>
              </a:rPr>
              <a:t>konsistente</a:t>
            </a:r>
            <a:r>
              <a:rPr lang="de-DE"/>
              <a:t> </a:t>
            </a:r>
            <a:r>
              <a:rPr lang="de-DE">
                <a:solidFill>
                  <a:srgbClr val="000000"/>
                </a:solidFill>
                <a:ea typeface="MS PGothic" panose="020B0600070205080204" pitchFamily="34" charset="-128"/>
              </a:rPr>
              <a:t>Art</a:t>
            </a:r>
            <a:r>
              <a:rPr lang="de-DE"/>
              <a:t> </a:t>
            </a:r>
            <a:r>
              <a:rPr lang="de-DE">
                <a:solidFill>
                  <a:srgbClr val="000000"/>
                </a:solidFill>
                <a:ea typeface="MS PGothic" panose="020B0600070205080204" pitchFamily="34" charset="-128"/>
              </a:rPr>
              <a:t>und</a:t>
            </a:r>
            <a:r>
              <a:rPr lang="de-DE"/>
              <a:t> </a:t>
            </a:r>
            <a:r>
              <a:rPr lang="de-DE">
                <a:solidFill>
                  <a:srgbClr val="000000"/>
                </a:solidFill>
                <a:ea typeface="MS PGothic" panose="020B0600070205080204" pitchFamily="34" charset="-128"/>
              </a:rPr>
              <a:t>Weise</a:t>
            </a:r>
            <a:endParaRPr lang="en-US" altLang="zh-CN">
              <a:solidFill>
                <a:srgbClr val="000000"/>
              </a:solidFill>
              <a:ea typeface="MS PGothic" panose="020B0600070205080204" pitchFamily="34" charset="-128"/>
            </a:endParaRPr>
          </a:p>
        </p:txBody>
      </p:sp>
      <p:sp>
        <p:nvSpPr>
          <p:cNvPr id="17414" name="Rounded Rectangle 844808"/>
          <p:cNvSpPr>
            <a:spLocks noChangeArrowheads="1"/>
          </p:cNvSpPr>
          <p:nvPr/>
        </p:nvSpPr>
        <p:spPr bwMode="auto">
          <a:xfrm>
            <a:off x="652463" y="4823023"/>
            <a:ext cx="7907337"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Zum</a:t>
            </a:r>
            <a:r>
              <a:rPr lang="de-DE"/>
              <a:t> </a:t>
            </a:r>
            <a:r>
              <a:rPr lang="de-DE">
                <a:solidFill>
                  <a:srgbClr val="000000"/>
                </a:solidFill>
                <a:ea typeface="MS PGothic" panose="020B0600070205080204" pitchFamily="34" charset="-128"/>
              </a:rPr>
              <a:t>Delegieren</a:t>
            </a:r>
            <a:r>
              <a:rPr lang="de-DE"/>
              <a:t> </a:t>
            </a:r>
            <a:r>
              <a:rPr lang="de-DE">
                <a:solidFill>
                  <a:srgbClr val="000000"/>
                </a:solidFill>
                <a:ea typeface="MS PGothic" panose="020B0600070205080204" pitchFamily="34" charset="-128"/>
              </a:rPr>
              <a:t>von</a:t>
            </a:r>
            <a:r>
              <a:rPr lang="de-DE"/>
              <a:t> </a:t>
            </a:r>
            <a:r>
              <a:rPr lang="de-DE">
                <a:solidFill>
                  <a:srgbClr val="000000"/>
                </a:solidFill>
                <a:ea typeface="MS PGothic" panose="020B0600070205080204" pitchFamily="34" charset="-128"/>
              </a:rPr>
              <a:t>Berechtigungen</a:t>
            </a:r>
            <a:r>
              <a:rPr lang="de-DE"/>
              <a:t> </a:t>
            </a:r>
            <a:r>
              <a:rPr lang="de-DE">
                <a:solidFill>
                  <a:srgbClr val="000000"/>
                </a:solidFill>
                <a:ea typeface="MS PGothic" panose="020B0600070205080204" pitchFamily="34" charset="-128"/>
              </a:rPr>
              <a:t>für</a:t>
            </a:r>
            <a:r>
              <a:rPr lang="de-DE"/>
              <a:t> </a:t>
            </a:r>
            <a:r>
              <a:rPr lang="de-DE">
                <a:solidFill>
                  <a:srgbClr val="000000"/>
                </a:solidFill>
                <a:ea typeface="MS PGothic" panose="020B0600070205080204" pitchFamily="34" charset="-128"/>
              </a:rPr>
              <a:t>die</a:t>
            </a:r>
            <a:r>
              <a:rPr lang="de-DE"/>
              <a:t> </a:t>
            </a:r>
            <a:r>
              <a:rPr lang="de-DE">
                <a:solidFill>
                  <a:srgbClr val="000000"/>
                </a:solidFill>
                <a:ea typeface="MS PGothic" panose="020B0600070205080204" pitchFamily="34" charset="-128"/>
              </a:rPr>
              <a:t>Verwaltung</a:t>
            </a:r>
            <a:r>
              <a:rPr lang="de-DE"/>
              <a:t> </a:t>
            </a:r>
            <a:r>
              <a:rPr lang="de-DE">
                <a:solidFill>
                  <a:srgbClr val="000000"/>
                </a:solidFill>
                <a:ea typeface="MS PGothic" panose="020B0600070205080204" pitchFamily="34" charset="-128"/>
              </a:rPr>
              <a:t>von</a:t>
            </a:r>
            <a:r>
              <a:rPr lang="de-DE"/>
              <a:t> </a:t>
            </a:r>
            <a:r>
              <a:rPr lang="de-DE">
                <a:solidFill>
                  <a:srgbClr val="000000"/>
                </a:solidFill>
                <a:ea typeface="MS PGothic" panose="020B0600070205080204" pitchFamily="34" charset="-128"/>
              </a:rPr>
              <a:t>Objektgruppen</a:t>
            </a:r>
            <a:endParaRPr lang="en-US" altLang="zh-CN" sz="2000" b="0">
              <a:solidFill>
                <a:srgbClr val="000000"/>
              </a:solidFill>
              <a:latin typeface="Arial" panose="020B0604020202020204" pitchFamily="34" charset="0"/>
              <a:ea typeface="MS PGothic" panose="020B0600070205080204" pitchFamily="34" charset="-128"/>
            </a:endParaRPr>
          </a:p>
        </p:txBody>
      </p:sp>
      <p:sp>
        <p:nvSpPr>
          <p:cNvPr id="951303" name="AutoShape 7"/>
          <p:cNvSpPr>
            <a:spLocks noChangeArrowheads="1"/>
          </p:cNvSpPr>
          <p:nvPr/>
        </p:nvSpPr>
        <p:spPr bwMode="auto">
          <a:xfrm>
            <a:off x="438150" y="1174254"/>
            <a:ext cx="8397875" cy="1390650"/>
          </a:xfrm>
          <a:prstGeom prst="roundRect">
            <a:avLst>
              <a:gd name="adj" fmla="val 14815"/>
            </a:avLst>
          </a:prstGeom>
          <a:gradFill rotWithShape="1">
            <a:gsLst>
              <a:gs pos="0">
                <a:srgbClr val="EAABA0"/>
              </a:gs>
              <a:gs pos="100000">
                <a:srgbClr val="F6D9D4"/>
              </a:gs>
            </a:gsLst>
            <a:lin ang="2700000" scaled="1"/>
          </a:gradFill>
          <a:ln w="9525" algn="ctr">
            <a:solidFill>
              <a:srgbClr val="808080"/>
            </a:solidFill>
            <a:round/>
            <a:headEnd/>
            <a:tailEnd/>
          </a:ln>
          <a:effectLst>
            <a:outerShdw dist="35921" dir="2700000" algn="ctr" rotWithShape="0">
              <a:srgbClr val="C0C0C0"/>
            </a:outerShdw>
          </a:effec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eaLnBrk="1" hangingPunct="1">
              <a:lnSpc>
                <a:spcPct val="90000"/>
              </a:lnSpc>
              <a:spcBef>
                <a:spcPct val="40000"/>
              </a:spcBef>
            </a:pPr>
            <a:r>
              <a:rPr lang="de-DE" dirty="0">
                <a:solidFill>
                  <a:srgbClr val="000000"/>
                </a:solidFill>
                <a:ea typeface="MS PGothic" panose="020B0600070205080204" pitchFamily="34" charset="-128"/>
              </a:rPr>
              <a:t>OEs</a:t>
            </a:r>
            <a:r>
              <a:rPr lang="de-DE" dirty="0"/>
              <a:t> (OUs) </a:t>
            </a:r>
            <a:r>
              <a:rPr lang="de-DE" dirty="0">
                <a:solidFill>
                  <a:srgbClr val="000000"/>
                </a:solidFill>
                <a:ea typeface="MS PGothic" panose="020B0600070205080204" pitchFamily="34" charset="-128"/>
              </a:rPr>
              <a:t>sind</a:t>
            </a:r>
            <a:r>
              <a:rPr lang="de-DE" dirty="0"/>
              <a:t> </a:t>
            </a:r>
            <a:r>
              <a:rPr lang="de-DE" dirty="0" err="1">
                <a:solidFill>
                  <a:srgbClr val="000000"/>
                </a:solidFill>
                <a:ea typeface="MS PGothic" panose="020B0600070205080204" pitchFamily="34" charset="-128"/>
              </a:rPr>
              <a:t>Active</a:t>
            </a:r>
            <a:r>
              <a:rPr lang="de-DE" dirty="0"/>
              <a:t> </a:t>
            </a:r>
            <a:r>
              <a:rPr lang="de-DE" dirty="0">
                <a:solidFill>
                  <a:srgbClr val="000000"/>
                </a:solidFill>
                <a:ea typeface="MS PGothic" panose="020B0600070205080204" pitchFamily="34" charset="-128"/>
              </a:rPr>
              <a:t>Directory-Container,</a:t>
            </a:r>
            <a:r>
              <a:rPr lang="de-DE" dirty="0"/>
              <a:t> </a:t>
            </a:r>
            <a:r>
              <a:rPr lang="de-DE" dirty="0">
                <a:solidFill>
                  <a:srgbClr val="000000"/>
                </a:solidFill>
                <a:ea typeface="MS PGothic" panose="020B0600070205080204" pitchFamily="34" charset="-128"/>
              </a:rPr>
              <a:t>die</a:t>
            </a:r>
            <a:r>
              <a:rPr lang="de-DE" dirty="0"/>
              <a:t> </a:t>
            </a:r>
            <a:r>
              <a:rPr lang="de-DE" dirty="0">
                <a:solidFill>
                  <a:srgbClr val="000000"/>
                </a:solidFill>
                <a:ea typeface="MS PGothic" panose="020B0600070205080204" pitchFamily="34" charset="-128"/>
              </a:rPr>
              <a:t>Benutzer,</a:t>
            </a:r>
            <a:r>
              <a:rPr lang="de-DE" dirty="0"/>
              <a:t> </a:t>
            </a:r>
            <a:r>
              <a:rPr lang="de-DE" dirty="0">
                <a:solidFill>
                  <a:srgbClr val="000000"/>
                </a:solidFill>
                <a:ea typeface="MS PGothic" panose="020B0600070205080204" pitchFamily="34" charset="-128"/>
              </a:rPr>
              <a:t>Gruppen,</a:t>
            </a:r>
            <a:r>
              <a:rPr lang="de-DE" dirty="0"/>
              <a:t> </a:t>
            </a:r>
            <a:r>
              <a:rPr lang="de-DE" dirty="0">
                <a:solidFill>
                  <a:srgbClr val="000000"/>
                </a:solidFill>
                <a:ea typeface="MS PGothic" panose="020B0600070205080204" pitchFamily="34" charset="-128"/>
              </a:rPr>
              <a:t>Computer</a:t>
            </a:r>
            <a:r>
              <a:rPr lang="de-DE" dirty="0"/>
              <a:t> </a:t>
            </a:r>
            <a:r>
              <a:rPr lang="de-DE" dirty="0">
                <a:solidFill>
                  <a:srgbClr val="000000"/>
                </a:solidFill>
                <a:ea typeface="MS PGothic" panose="020B0600070205080204" pitchFamily="34" charset="-128"/>
              </a:rPr>
              <a:t>und</a:t>
            </a:r>
            <a:r>
              <a:rPr lang="de-DE" dirty="0"/>
              <a:t> </a:t>
            </a:r>
            <a:r>
              <a:rPr lang="de-DE" dirty="0">
                <a:solidFill>
                  <a:srgbClr val="000000"/>
                </a:solidFill>
                <a:ea typeface="MS PGothic" panose="020B0600070205080204" pitchFamily="34" charset="-128"/>
              </a:rPr>
              <a:t>andere</a:t>
            </a:r>
            <a:r>
              <a:rPr lang="de-DE" dirty="0"/>
              <a:t> </a:t>
            </a:r>
            <a:r>
              <a:rPr lang="de-DE" dirty="0">
                <a:solidFill>
                  <a:srgbClr val="000000"/>
                </a:solidFill>
                <a:ea typeface="MS PGothic" panose="020B0600070205080204" pitchFamily="34" charset="-128"/>
              </a:rPr>
              <a:t>OEs</a:t>
            </a:r>
            <a:r>
              <a:rPr lang="de-DE" dirty="0"/>
              <a:t> </a:t>
            </a:r>
            <a:r>
              <a:rPr lang="de-DE" dirty="0">
                <a:solidFill>
                  <a:srgbClr val="000000"/>
                </a:solidFill>
                <a:ea typeface="MS PGothic" panose="020B0600070205080204" pitchFamily="34" charset="-128"/>
              </a:rPr>
              <a:t>enthalten</a:t>
            </a:r>
            <a:r>
              <a:rPr lang="de-DE" dirty="0"/>
              <a:t> </a:t>
            </a:r>
            <a:r>
              <a:rPr lang="de-DE" dirty="0">
                <a:solidFill>
                  <a:srgbClr val="000000"/>
                </a:solidFill>
                <a:ea typeface="MS PGothic" panose="020B0600070205080204" pitchFamily="34" charset="-128"/>
              </a:rPr>
              <a:t>können</a:t>
            </a:r>
            <a:endParaRPr lang="en-US" altLang="zh-CN" dirty="0">
              <a:solidFill>
                <a:srgbClr val="000000"/>
              </a:solidFill>
              <a:ea typeface="MS PGothic" panose="020B0600070205080204" pitchFamily="34" charset="-128"/>
            </a:endParaRPr>
          </a:p>
        </p:txBody>
      </p:sp>
      <p:pic>
        <p:nvPicPr>
          <p:cNvPr id="951306" name="Picture 10"/>
          <p:cNvPicPr>
            <a:picLocks noChangeAspect="1" noChangeArrowheads="1"/>
          </p:cNvPicPr>
          <p:nvPr/>
        </p:nvPicPr>
        <p:blipFill>
          <a:blip r:embed="rId3"/>
          <a:srcRect/>
          <a:stretch>
            <a:fillRect/>
          </a:stretch>
        </p:blipFill>
        <p:spPr bwMode="auto">
          <a:xfrm>
            <a:off x="7129463" y="2068512"/>
            <a:ext cx="1438275" cy="1270000"/>
          </a:xfrm>
          <a:prstGeom prst="rect">
            <a:avLst/>
          </a:prstGeom>
          <a:noFill/>
          <a:ln w="9525" algn="ctr">
            <a:noFill/>
            <a:miter lim="800000"/>
            <a:headEnd/>
            <a:tailEnd/>
          </a:ln>
          <a:effectLst>
            <a:outerShdw dist="35921" dir="2700000" algn="ctr" rotWithShape="0">
              <a:srgbClr val="AFAFAF"/>
            </a:outerShdw>
          </a:effectLst>
        </p:spPr>
      </p:pic>
      <p:sp>
        <p:nvSpPr>
          <p:cNvPr id="17417" name="Rounded Rectangle 844808"/>
          <p:cNvSpPr>
            <a:spLocks noChangeArrowheads="1"/>
          </p:cNvSpPr>
          <p:nvPr/>
        </p:nvSpPr>
        <p:spPr bwMode="auto">
          <a:xfrm>
            <a:off x="652463" y="5580261"/>
            <a:ext cx="7900987" cy="355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en-US" altLang="zh-CN">
                <a:solidFill>
                  <a:srgbClr val="000000"/>
                </a:solidFill>
                <a:ea typeface="MS PGothic" panose="020B0600070205080204" pitchFamily="34" charset="-128"/>
              </a:rPr>
              <a:t>Zum</a:t>
            </a:r>
            <a:r>
              <a:rPr lang="en-US" altLang="zh-CN">
                <a:ea typeface="宋体" panose="02010600030101010101" pitchFamily="2" charset="-122"/>
              </a:rPr>
              <a:t> </a:t>
            </a:r>
            <a:r>
              <a:rPr lang="en-US" altLang="zh-CN">
                <a:solidFill>
                  <a:srgbClr val="000000"/>
                </a:solidFill>
                <a:ea typeface="MS PGothic" panose="020B0600070205080204" pitchFamily="34" charset="-128"/>
              </a:rPr>
              <a:t>Anwenden</a:t>
            </a:r>
            <a:r>
              <a:rPr lang="en-US" altLang="zh-CN">
                <a:ea typeface="宋体" panose="02010600030101010101" pitchFamily="2" charset="-122"/>
              </a:rPr>
              <a:t> </a:t>
            </a:r>
            <a:r>
              <a:rPr lang="en-US" altLang="zh-CN">
                <a:solidFill>
                  <a:srgbClr val="000000"/>
                </a:solidFill>
                <a:ea typeface="MS PGothic" panose="020B0600070205080204" pitchFamily="34" charset="-128"/>
              </a:rPr>
              <a:t>von</a:t>
            </a:r>
            <a:r>
              <a:rPr lang="en-US" altLang="zh-CN">
                <a:ea typeface="宋体" panose="02010600030101010101" pitchFamily="2" charset="-122"/>
              </a:rPr>
              <a:t> </a:t>
            </a:r>
            <a:r>
              <a:rPr lang="en-US" altLang="zh-CN">
                <a:solidFill>
                  <a:srgbClr val="000000"/>
                </a:solidFill>
                <a:ea typeface="MS PGothic" panose="020B0600070205080204" pitchFamily="34" charset="-128"/>
              </a:rPr>
              <a:t>Richtlinien</a:t>
            </a:r>
          </a:p>
        </p:txBody>
      </p:sp>
    </p:spTree>
    <p:extLst>
      <p:ext uri="{BB962C8B-B14F-4D97-AF65-F5344CB8AC3E}">
        <p14:creationId xmlns:p14="http://schemas.microsoft.com/office/powerpoint/2010/main" val="36859187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AD wiederherstellen</a:t>
            </a:r>
          </a:p>
        </p:txBody>
      </p:sp>
      <p:sp>
        <p:nvSpPr>
          <p:cNvPr id="3" name="Inhaltsplatzhalter 2"/>
          <p:cNvSpPr>
            <a:spLocks noGrp="1"/>
          </p:cNvSpPr>
          <p:nvPr>
            <p:ph idx="1"/>
          </p:nvPr>
        </p:nvSpPr>
        <p:spPr/>
        <p:txBody>
          <a:bodyPr>
            <a:normAutofit fontScale="92500" lnSpcReduction="20000"/>
          </a:bodyPr>
          <a:lstStyle/>
          <a:p>
            <a:r>
              <a:rPr lang="de-DE" dirty="0"/>
              <a:t>Nicht autorisierende Widerherstellung</a:t>
            </a:r>
          </a:p>
          <a:p>
            <a:pPr lvl="1"/>
            <a:r>
              <a:rPr lang="de-DE" dirty="0"/>
              <a:t>Ein DC defekt, AD auf anderen DC(s) intakt</a:t>
            </a:r>
          </a:p>
          <a:p>
            <a:r>
              <a:rPr lang="de-DE" dirty="0"/>
              <a:t>Primäre Wiederherstellung des gesamten AD</a:t>
            </a:r>
          </a:p>
          <a:p>
            <a:pPr lvl="1"/>
            <a:r>
              <a:rPr lang="de-DE" dirty="0"/>
              <a:t>Nur ein DC vorhanden oder alle DCs verloren</a:t>
            </a:r>
          </a:p>
          <a:p>
            <a:r>
              <a:rPr lang="de-DE" dirty="0"/>
              <a:t>Autorisierende Widerherstellung des gesamten AD</a:t>
            </a:r>
          </a:p>
          <a:p>
            <a:pPr lvl="1"/>
            <a:r>
              <a:rPr lang="de-DE" dirty="0"/>
              <a:t>Systemcrash o.ä. hat gesamtes AD beschädigt, Änderungen wurden an alle DC repliziert</a:t>
            </a:r>
          </a:p>
          <a:p>
            <a:r>
              <a:rPr lang="de-DE" dirty="0"/>
              <a:t>Autorisierende Wiederherstellung eines Teils des AD</a:t>
            </a:r>
          </a:p>
          <a:p>
            <a:pPr lvl="1"/>
            <a:r>
              <a:rPr lang="de-DE" dirty="0"/>
              <a:t>OU o.ä. gelöscht, bereits repliziert</a:t>
            </a:r>
          </a:p>
        </p:txBody>
      </p:sp>
    </p:spTree>
    <p:extLst>
      <p:ext uri="{BB962C8B-B14F-4D97-AF65-F5344CB8AC3E}">
        <p14:creationId xmlns:p14="http://schemas.microsoft.com/office/powerpoint/2010/main" val="5931397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Nicht autorisierende Wiederherstellung</a:t>
            </a:r>
          </a:p>
        </p:txBody>
      </p:sp>
      <p:sp>
        <p:nvSpPr>
          <p:cNvPr id="3" name="Inhaltsplatzhalter 2"/>
          <p:cNvSpPr>
            <a:spLocks noGrp="1"/>
          </p:cNvSpPr>
          <p:nvPr>
            <p:ph idx="1"/>
          </p:nvPr>
        </p:nvSpPr>
        <p:spPr/>
        <p:txBody>
          <a:bodyPr>
            <a:normAutofit/>
          </a:bodyPr>
          <a:lstStyle/>
          <a:p>
            <a:r>
              <a:rPr lang="de-DE" dirty="0"/>
              <a:t>DC herunterfahren</a:t>
            </a:r>
          </a:p>
          <a:p>
            <a:r>
              <a:rPr lang="de-DE" dirty="0"/>
              <a:t>Mit erweiterten Optionen starten (F8) -&gt; Verzeichnisdienstwiederherstellung</a:t>
            </a:r>
          </a:p>
          <a:p>
            <a:r>
              <a:rPr lang="de-DE" dirty="0"/>
              <a:t>Aus Windows Server Sicherung Systemstatus wiederherstellen (in </a:t>
            </a:r>
            <a:r>
              <a:rPr lang="de-DE" dirty="0" err="1"/>
              <a:t>urspgl</a:t>
            </a:r>
            <a:r>
              <a:rPr lang="de-DE" dirty="0"/>
              <a:t>. Ordner)</a:t>
            </a:r>
          </a:p>
          <a:p>
            <a:r>
              <a:rPr lang="de-DE" dirty="0"/>
              <a:t>Fertig!</a:t>
            </a:r>
          </a:p>
          <a:p>
            <a:r>
              <a:rPr lang="de-DE" dirty="0"/>
              <a:t>Änderungen seit Backup werden von anderen DCs repliziert</a:t>
            </a:r>
          </a:p>
          <a:p>
            <a:endParaRPr lang="de-DE" dirty="0"/>
          </a:p>
        </p:txBody>
      </p:sp>
    </p:spTree>
    <p:extLst>
      <p:ext uri="{BB962C8B-B14F-4D97-AF65-F5344CB8AC3E}">
        <p14:creationId xmlns:p14="http://schemas.microsoft.com/office/powerpoint/2010/main" val="163851675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Verzeichnis primär wiederherstellen</a:t>
            </a:r>
          </a:p>
        </p:txBody>
      </p:sp>
      <p:sp>
        <p:nvSpPr>
          <p:cNvPr id="3" name="Inhaltsplatzhalter 2"/>
          <p:cNvSpPr>
            <a:spLocks noGrp="1"/>
          </p:cNvSpPr>
          <p:nvPr>
            <p:ph idx="1"/>
          </p:nvPr>
        </p:nvSpPr>
        <p:spPr/>
        <p:txBody>
          <a:bodyPr>
            <a:normAutofit/>
          </a:bodyPr>
          <a:lstStyle/>
          <a:p>
            <a:r>
              <a:rPr lang="de-DE" dirty="0"/>
              <a:t>DC herunterfahren</a:t>
            </a:r>
          </a:p>
          <a:p>
            <a:r>
              <a:rPr lang="de-DE" dirty="0"/>
              <a:t>Mit erweiterten Optionen starten (F8) -&gt; Verzeichnisdienstwiederherstellung</a:t>
            </a:r>
          </a:p>
          <a:p>
            <a:r>
              <a:rPr lang="de-DE" dirty="0"/>
              <a:t>Aus Windows Server Sicherung Systemstatus wiederherstellen (in </a:t>
            </a:r>
            <a:r>
              <a:rPr lang="de-DE" dirty="0" err="1"/>
              <a:t>urspgl</a:t>
            </a:r>
            <a:r>
              <a:rPr lang="de-DE" dirty="0"/>
              <a:t>. Ordner)</a:t>
            </a:r>
          </a:p>
          <a:p>
            <a:pPr lvl="1"/>
            <a:r>
              <a:rPr lang="de-DE" dirty="0"/>
              <a:t>Dabei auswählen „Wiederhergestellte Daten in replizierten Datensätzen als primäre Daten für Replikate markieren“</a:t>
            </a:r>
          </a:p>
          <a:p>
            <a:r>
              <a:rPr lang="de-DE" dirty="0"/>
              <a:t>Fertig!</a:t>
            </a:r>
          </a:p>
          <a:p>
            <a:endParaRPr lang="de-DE" dirty="0"/>
          </a:p>
          <a:p>
            <a:endParaRPr lang="de-DE" dirty="0"/>
          </a:p>
        </p:txBody>
      </p:sp>
    </p:spTree>
    <p:extLst>
      <p:ext uri="{BB962C8B-B14F-4D97-AF65-F5344CB8AC3E}">
        <p14:creationId xmlns:p14="http://schemas.microsoft.com/office/powerpoint/2010/main" val="27241447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Verzeichnis autorisierend wiederherstellen</a:t>
            </a:r>
          </a:p>
        </p:txBody>
      </p:sp>
      <p:sp>
        <p:nvSpPr>
          <p:cNvPr id="3" name="Inhaltsplatzhalter 2"/>
          <p:cNvSpPr>
            <a:spLocks noGrp="1"/>
          </p:cNvSpPr>
          <p:nvPr>
            <p:ph idx="1"/>
          </p:nvPr>
        </p:nvSpPr>
        <p:spPr/>
        <p:txBody>
          <a:bodyPr>
            <a:normAutofit/>
          </a:bodyPr>
          <a:lstStyle/>
          <a:p>
            <a:r>
              <a:rPr lang="de-DE" dirty="0"/>
              <a:t>Nicht autorisierende Wiederherstellung ohne Neustart ausführen</a:t>
            </a:r>
          </a:p>
          <a:p>
            <a:r>
              <a:rPr lang="de-DE" dirty="0">
                <a:latin typeface="Courier New" pitchFamily="49" charset="0"/>
                <a:cs typeface="Courier New" pitchFamily="49" charset="0"/>
              </a:rPr>
              <a:t>NTDSUTIL.exe</a:t>
            </a:r>
            <a:r>
              <a:rPr lang="de-DE" dirty="0"/>
              <a:t> starten</a:t>
            </a:r>
          </a:p>
          <a:p>
            <a:pPr lvl="1"/>
            <a:r>
              <a:rPr lang="de-DE" dirty="0" err="1">
                <a:latin typeface="Courier New" pitchFamily="49" charset="0"/>
                <a:cs typeface="Courier New" pitchFamily="49" charset="0"/>
              </a:rPr>
              <a:t>authoritative</a:t>
            </a:r>
            <a:r>
              <a:rPr lang="de-DE" dirty="0">
                <a:latin typeface="Courier New" pitchFamily="49" charset="0"/>
                <a:cs typeface="Courier New" pitchFamily="49" charset="0"/>
              </a:rPr>
              <a:t> </a:t>
            </a:r>
            <a:r>
              <a:rPr lang="de-DE" dirty="0" err="1">
                <a:latin typeface="Courier New" pitchFamily="49" charset="0"/>
                <a:cs typeface="Courier New" pitchFamily="49" charset="0"/>
              </a:rPr>
              <a:t>restore</a:t>
            </a:r>
            <a:r>
              <a:rPr lang="de-DE" dirty="0">
                <a:latin typeface="Courier New" pitchFamily="49" charset="0"/>
                <a:cs typeface="Courier New" pitchFamily="49" charset="0"/>
              </a:rPr>
              <a:t> …</a:t>
            </a:r>
          </a:p>
          <a:p>
            <a:pPr lvl="2"/>
            <a:r>
              <a:rPr lang="de-DE" dirty="0">
                <a:latin typeface="Courier New" pitchFamily="49" charset="0"/>
                <a:cs typeface="Courier New" pitchFamily="49" charset="0"/>
              </a:rPr>
              <a:t>… DATABASE</a:t>
            </a:r>
          </a:p>
          <a:p>
            <a:pPr lvl="2"/>
            <a:r>
              <a:rPr lang="de-DE" dirty="0">
                <a:latin typeface="Courier New" pitchFamily="49" charset="0"/>
                <a:cs typeface="Courier New" pitchFamily="49" charset="0"/>
              </a:rPr>
              <a:t>… SUBTREE </a:t>
            </a:r>
            <a:r>
              <a:rPr lang="de-DE" i="1" dirty="0">
                <a:latin typeface="Courier New" pitchFamily="49" charset="0"/>
                <a:cs typeface="Courier New" pitchFamily="49" charset="0"/>
              </a:rPr>
              <a:t>SUBTREE_DN</a:t>
            </a:r>
          </a:p>
          <a:p>
            <a:pPr lvl="1"/>
            <a:r>
              <a:rPr lang="de-DE" dirty="0" err="1">
                <a:latin typeface="Courier New" pitchFamily="49" charset="0"/>
                <a:cs typeface="Courier New" pitchFamily="49" charset="0"/>
              </a:rPr>
              <a:t>quit</a:t>
            </a:r>
            <a:endParaRPr lang="de-DE" dirty="0">
              <a:latin typeface="Courier New" pitchFamily="49" charset="0"/>
              <a:cs typeface="Courier New" pitchFamily="49" charset="0"/>
            </a:endParaRPr>
          </a:p>
          <a:p>
            <a:r>
              <a:rPr lang="de-DE" dirty="0">
                <a:cs typeface="Courier New" pitchFamily="49" charset="0"/>
              </a:rPr>
              <a:t>Neustart</a:t>
            </a:r>
          </a:p>
        </p:txBody>
      </p:sp>
    </p:spTree>
    <p:extLst>
      <p:ext uri="{BB962C8B-B14F-4D97-AF65-F5344CB8AC3E}">
        <p14:creationId xmlns:p14="http://schemas.microsoft.com/office/powerpoint/2010/main" val="10268484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AD Papierkorb</a:t>
            </a:r>
          </a:p>
        </p:txBody>
      </p:sp>
      <p:sp>
        <p:nvSpPr>
          <p:cNvPr id="3" name="Inhaltsplatzhalter 2"/>
          <p:cNvSpPr>
            <a:spLocks noGrp="1"/>
          </p:cNvSpPr>
          <p:nvPr>
            <p:ph idx="1"/>
          </p:nvPr>
        </p:nvSpPr>
        <p:spPr>
          <a:xfrm>
            <a:off x="457200" y="1268760"/>
            <a:ext cx="8229600" cy="5112568"/>
          </a:xfrm>
        </p:spPr>
        <p:txBody>
          <a:bodyPr>
            <a:normAutofit fontScale="92500" lnSpcReduction="20000"/>
          </a:bodyPr>
          <a:lstStyle/>
          <a:p>
            <a:r>
              <a:rPr lang="de-DE" dirty="0"/>
              <a:t>Server 2008 R2 Domänen-Funktionsebene notwendig</a:t>
            </a:r>
          </a:p>
          <a:p>
            <a:r>
              <a:rPr lang="de-DE" dirty="0"/>
              <a:t>Lässt sich nicht rückgängig machen!</a:t>
            </a:r>
          </a:p>
          <a:p>
            <a:r>
              <a:rPr lang="de-DE" dirty="0"/>
              <a:t>Powershell:</a:t>
            </a:r>
          </a:p>
          <a:p>
            <a:pPr lvl="1"/>
            <a:r>
              <a:rPr lang="de-DE" dirty="0" err="1">
                <a:latin typeface="Courier New" pitchFamily="49" charset="0"/>
                <a:cs typeface="Courier New" pitchFamily="49" charset="0"/>
              </a:rPr>
              <a:t>Enable-ADOptionalFeature</a:t>
            </a:r>
            <a:r>
              <a:rPr lang="de-DE" dirty="0">
                <a:latin typeface="Courier New" pitchFamily="49" charset="0"/>
                <a:cs typeface="Courier New" pitchFamily="49" charset="0"/>
              </a:rPr>
              <a:t> „Recycle Bin Feature“ –</a:t>
            </a:r>
            <a:r>
              <a:rPr lang="de-DE" dirty="0" err="1">
                <a:latin typeface="Courier New" pitchFamily="49" charset="0"/>
                <a:cs typeface="Courier New" pitchFamily="49" charset="0"/>
              </a:rPr>
              <a:t>Scope</a:t>
            </a:r>
            <a:r>
              <a:rPr lang="de-DE" dirty="0">
                <a:latin typeface="Courier New" pitchFamily="49" charset="0"/>
                <a:cs typeface="Courier New" pitchFamily="49" charset="0"/>
              </a:rPr>
              <a:t> </a:t>
            </a:r>
            <a:r>
              <a:rPr lang="de-DE" dirty="0" err="1">
                <a:latin typeface="Courier New" pitchFamily="49" charset="0"/>
                <a:cs typeface="Courier New" pitchFamily="49" charset="0"/>
              </a:rPr>
              <a:t>ForestOrConfigurationSet</a:t>
            </a:r>
            <a:r>
              <a:rPr lang="de-DE" dirty="0">
                <a:latin typeface="Courier New" pitchFamily="49" charset="0"/>
                <a:cs typeface="Courier New" pitchFamily="49" charset="0"/>
              </a:rPr>
              <a:t> –Target „DOMAIN.INTERN“</a:t>
            </a:r>
          </a:p>
          <a:p>
            <a:r>
              <a:rPr lang="de-DE" dirty="0">
                <a:cs typeface="Courier New" pitchFamily="49" charset="0"/>
              </a:rPr>
              <a:t>Wiederherstellung:</a:t>
            </a:r>
          </a:p>
          <a:p>
            <a:pPr lvl="1"/>
            <a:r>
              <a:rPr lang="de-DE" dirty="0" err="1">
                <a:latin typeface="Courier New" pitchFamily="49" charset="0"/>
                <a:cs typeface="Courier New" pitchFamily="49" charset="0"/>
              </a:rPr>
              <a:t>Get-ADObject</a:t>
            </a:r>
            <a:r>
              <a:rPr lang="de-DE" dirty="0">
                <a:latin typeface="Courier New" pitchFamily="49" charset="0"/>
                <a:cs typeface="Courier New" pitchFamily="49" charset="0"/>
              </a:rPr>
              <a:t> –Filter {</a:t>
            </a:r>
            <a:r>
              <a:rPr lang="de-DE" dirty="0" err="1">
                <a:latin typeface="Courier New" pitchFamily="49" charset="0"/>
                <a:cs typeface="Courier New" pitchFamily="49" charset="0"/>
              </a:rPr>
              <a:t>sAMAccountName</a:t>
            </a:r>
            <a:r>
              <a:rPr lang="de-DE" dirty="0">
                <a:latin typeface="Courier New" pitchFamily="49" charset="0"/>
                <a:cs typeface="Courier New" pitchFamily="49" charset="0"/>
              </a:rPr>
              <a:t> –</a:t>
            </a:r>
            <a:r>
              <a:rPr lang="de-DE" dirty="0" err="1">
                <a:latin typeface="Courier New" pitchFamily="49" charset="0"/>
                <a:cs typeface="Courier New" pitchFamily="49" charset="0"/>
              </a:rPr>
              <a:t>eq</a:t>
            </a:r>
            <a:r>
              <a:rPr lang="de-DE" dirty="0">
                <a:latin typeface="Courier New" pitchFamily="49" charset="0"/>
                <a:cs typeface="Courier New" pitchFamily="49" charset="0"/>
              </a:rPr>
              <a:t> „TUSER“} –</a:t>
            </a:r>
            <a:r>
              <a:rPr lang="de-DE" dirty="0" err="1">
                <a:latin typeface="Courier New" pitchFamily="49" charset="0"/>
                <a:cs typeface="Courier New" pitchFamily="49" charset="0"/>
              </a:rPr>
              <a:t>IncludeDeletedObjects</a:t>
            </a:r>
            <a:r>
              <a:rPr lang="de-DE" dirty="0">
                <a:latin typeface="Courier New" pitchFamily="49" charset="0"/>
                <a:cs typeface="Courier New" pitchFamily="49" charset="0"/>
              </a:rPr>
              <a:t> | </a:t>
            </a:r>
            <a:r>
              <a:rPr lang="de-DE" dirty="0" err="1">
                <a:latin typeface="Courier New" pitchFamily="49" charset="0"/>
                <a:cs typeface="Courier New" pitchFamily="49" charset="0"/>
              </a:rPr>
              <a:t>Restore-ADObject</a:t>
            </a:r>
            <a:endParaRPr lang="de-DE" dirty="0">
              <a:latin typeface="Courier New" pitchFamily="49" charset="0"/>
              <a:cs typeface="Courier New" pitchFamily="49" charset="0"/>
            </a:endParaRPr>
          </a:p>
          <a:p>
            <a:r>
              <a:rPr lang="de-DE" dirty="0"/>
              <a:t>NEU: Über ADAC!</a:t>
            </a:r>
          </a:p>
        </p:txBody>
      </p:sp>
      <p:sp>
        <p:nvSpPr>
          <p:cNvPr id="4" name="Foliennummernplatzhalter 3"/>
          <p:cNvSpPr>
            <a:spLocks noGrp="1"/>
          </p:cNvSpPr>
          <p:nvPr>
            <p:ph type="sldNum" sz="quarter" idx="12"/>
          </p:nvPr>
        </p:nvSpPr>
        <p:spPr/>
        <p:txBody>
          <a:bodyPr/>
          <a:lstStyle/>
          <a:p>
            <a:fld id="{D0B68A9A-8F5D-4114-819E-CD9E627B0FFB}" type="slidenum">
              <a:rPr lang="de-DE" smtClean="0"/>
              <a:t>144</a:t>
            </a:fld>
            <a:endParaRPr lang="de-DE"/>
          </a:p>
        </p:txBody>
      </p:sp>
    </p:spTree>
    <p:extLst>
      <p:ext uri="{BB962C8B-B14F-4D97-AF65-F5344CB8AC3E}">
        <p14:creationId xmlns:p14="http://schemas.microsoft.com/office/powerpoint/2010/main" val="21928840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AD Papierkorb</a:t>
            </a:r>
          </a:p>
        </p:txBody>
      </p:sp>
      <p:sp>
        <p:nvSpPr>
          <p:cNvPr id="3" name="Content Placeholder 2"/>
          <p:cNvSpPr>
            <a:spLocks noGrp="1"/>
          </p:cNvSpPr>
          <p:nvPr>
            <p:ph idx="1"/>
          </p:nvPr>
        </p:nvSpPr>
        <p:spPr/>
        <p:txBody>
          <a:bodyPr>
            <a:noAutofit/>
          </a:bodyPr>
          <a:lstStyle/>
          <a:p>
            <a:r>
              <a:rPr lang="en-US" sz="2400" dirty="0"/>
              <a:t>tombstone lifetime: </a:t>
            </a:r>
            <a:r>
              <a:rPr lang="en-US" sz="2400" b="1" dirty="0" err="1"/>
              <a:t>tombstoneLifetime</a:t>
            </a:r>
            <a:r>
              <a:rPr lang="en-US" sz="2400" dirty="0"/>
              <a:t> </a:t>
            </a:r>
            <a:r>
              <a:rPr lang="en-US" sz="2400" dirty="0" err="1"/>
              <a:t>Attribut</a:t>
            </a:r>
            <a:endParaRPr lang="en-US" sz="2400" dirty="0"/>
          </a:p>
          <a:p>
            <a:pPr lvl="1"/>
            <a:r>
              <a:rPr lang="en-US" sz="1800" dirty="0"/>
              <a:t>Standard: NULL -&gt; </a:t>
            </a:r>
            <a:r>
              <a:rPr lang="en-US" sz="1800" dirty="0" err="1"/>
              <a:t>Bedeutet</a:t>
            </a:r>
            <a:r>
              <a:rPr lang="en-US" sz="1800" dirty="0"/>
              <a:t> 60 </a:t>
            </a:r>
            <a:r>
              <a:rPr lang="en-US" sz="1800" dirty="0" err="1"/>
              <a:t>Tage</a:t>
            </a:r>
            <a:r>
              <a:rPr lang="en-US" sz="1800" dirty="0"/>
              <a:t> (hard-coded)</a:t>
            </a:r>
          </a:p>
          <a:p>
            <a:r>
              <a:rPr lang="en-US" sz="2400" dirty="0"/>
              <a:t>deleted object lifetime: </a:t>
            </a:r>
            <a:r>
              <a:rPr lang="en-US" sz="2400" b="1" dirty="0" err="1"/>
              <a:t>msDS-deletedObjectLifetime</a:t>
            </a:r>
            <a:r>
              <a:rPr lang="en-US" sz="2400" dirty="0"/>
              <a:t> </a:t>
            </a:r>
            <a:r>
              <a:rPr lang="en-US" sz="2400" dirty="0" err="1"/>
              <a:t>Attribut</a:t>
            </a:r>
            <a:endParaRPr lang="en-US" sz="2400" dirty="0"/>
          </a:p>
          <a:p>
            <a:pPr lvl="1"/>
            <a:r>
              <a:rPr lang="en-US" sz="1800" dirty="0"/>
              <a:t>Standard: NULL -&gt; </a:t>
            </a:r>
            <a:r>
              <a:rPr lang="en-US" sz="1800" dirty="0" err="1"/>
              <a:t>tombstoneLifetime</a:t>
            </a:r>
            <a:r>
              <a:rPr lang="en-US" sz="1800" dirty="0"/>
              <a:t> -&gt; 60 </a:t>
            </a:r>
            <a:r>
              <a:rPr lang="en-US" sz="1800" dirty="0" err="1"/>
              <a:t>Tage</a:t>
            </a:r>
            <a:endParaRPr lang="en-US" sz="1800" dirty="0"/>
          </a:p>
        </p:txBody>
      </p:sp>
      <p:sp>
        <p:nvSpPr>
          <p:cNvPr id="4" name="Slide Number Placeholder 3"/>
          <p:cNvSpPr>
            <a:spLocks noGrp="1"/>
          </p:cNvSpPr>
          <p:nvPr>
            <p:ph type="sldNum" sz="quarter" idx="12"/>
          </p:nvPr>
        </p:nvSpPr>
        <p:spPr/>
        <p:txBody>
          <a:bodyPr/>
          <a:lstStyle/>
          <a:p>
            <a:fld id="{D0B68A9A-8F5D-4114-819E-CD9E627B0FFB}" type="slidenum">
              <a:rPr lang="de-DE" smtClean="0"/>
              <a:t>145</a:t>
            </a:fld>
            <a:endParaRPr lang="de-DE"/>
          </a:p>
        </p:txBody>
      </p:sp>
      <p:pic>
        <p:nvPicPr>
          <p:cNvPr id="5" name="Content Placeholder 1"/>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3534" b="100000" l="0" r="100000"/>
                    </a14:imgEffect>
                  </a14:imgLayer>
                </a14:imgProps>
              </a:ext>
              <a:ext uri="{28A0092B-C50C-407E-A947-70E740481C1C}">
                <a14:useLocalDpi xmlns:a14="http://schemas.microsoft.com/office/drawing/2010/main" val="0"/>
              </a:ext>
            </a:extLst>
          </a:blip>
          <a:srcRect t="18951" b="22082"/>
          <a:stretch/>
        </p:blipFill>
        <p:spPr bwMode="auto">
          <a:xfrm>
            <a:off x="467544" y="3068960"/>
            <a:ext cx="8066087"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urved Left Arrow 8"/>
          <p:cNvSpPr/>
          <p:nvPr/>
        </p:nvSpPr>
        <p:spPr>
          <a:xfrm rot="16200000">
            <a:off x="3887924" y="3176972"/>
            <a:ext cx="504056" cy="1152128"/>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solidFill>
                <a:schemeClr val="tx1"/>
              </a:solidFill>
            </a:endParaRPr>
          </a:p>
        </p:txBody>
      </p:sp>
      <p:sp>
        <p:nvSpPr>
          <p:cNvPr id="10" name="Curved Left Arrow 9"/>
          <p:cNvSpPr/>
          <p:nvPr/>
        </p:nvSpPr>
        <p:spPr>
          <a:xfrm rot="16200000">
            <a:off x="6048164" y="3139831"/>
            <a:ext cx="504056" cy="1152128"/>
          </a:xfrm>
          <a:prstGeom prst="curved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de-DE">
              <a:solidFill>
                <a:schemeClr val="tx1"/>
              </a:solidFill>
            </a:endParaRPr>
          </a:p>
        </p:txBody>
      </p:sp>
      <p:sp>
        <p:nvSpPr>
          <p:cNvPr id="11" name="TextBox 10"/>
          <p:cNvSpPr txBox="1"/>
          <p:nvPr/>
        </p:nvSpPr>
        <p:spPr>
          <a:xfrm>
            <a:off x="2915816" y="3058106"/>
            <a:ext cx="2448272" cy="369332"/>
          </a:xfrm>
          <a:prstGeom prst="rect">
            <a:avLst/>
          </a:prstGeom>
          <a:noFill/>
        </p:spPr>
        <p:txBody>
          <a:bodyPr wrap="square" rtlCol="0">
            <a:spAutoFit/>
          </a:bodyPr>
          <a:lstStyle/>
          <a:p>
            <a:r>
              <a:rPr lang="en-US" dirty="0"/>
              <a:t>deleted object lifetime</a:t>
            </a:r>
            <a:endParaRPr lang="de-DE" dirty="0"/>
          </a:p>
        </p:txBody>
      </p:sp>
      <p:sp>
        <p:nvSpPr>
          <p:cNvPr id="12" name="TextBox 11"/>
          <p:cNvSpPr txBox="1"/>
          <p:nvPr/>
        </p:nvSpPr>
        <p:spPr>
          <a:xfrm>
            <a:off x="5329064" y="3058106"/>
            <a:ext cx="2448272" cy="369332"/>
          </a:xfrm>
          <a:prstGeom prst="rect">
            <a:avLst/>
          </a:prstGeom>
          <a:noFill/>
        </p:spPr>
        <p:txBody>
          <a:bodyPr wrap="square" rtlCol="0">
            <a:spAutoFit/>
          </a:bodyPr>
          <a:lstStyle/>
          <a:p>
            <a:r>
              <a:rPr lang="en-US" dirty="0"/>
              <a:t>tombstone lifetime</a:t>
            </a:r>
            <a:endParaRPr lang="de-DE" dirty="0"/>
          </a:p>
        </p:txBody>
      </p:sp>
      <p:sp>
        <p:nvSpPr>
          <p:cNvPr id="6" name="Textfeld 5"/>
          <p:cNvSpPr txBox="1"/>
          <p:nvPr/>
        </p:nvSpPr>
        <p:spPr>
          <a:xfrm>
            <a:off x="3419872" y="5157192"/>
            <a:ext cx="4680520" cy="954107"/>
          </a:xfrm>
          <a:prstGeom prst="rect">
            <a:avLst/>
          </a:prstGeom>
          <a:noFill/>
        </p:spPr>
        <p:txBody>
          <a:bodyPr wrap="square" rtlCol="0">
            <a:spAutoFit/>
          </a:bodyPr>
          <a:lstStyle/>
          <a:p>
            <a:r>
              <a:rPr lang="de-DE" sz="1400" dirty="0"/>
              <a:t>Set-</a:t>
            </a:r>
            <a:r>
              <a:rPr lang="de-DE" sz="1400" dirty="0" err="1"/>
              <a:t>ADObject</a:t>
            </a:r>
            <a:r>
              <a:rPr lang="de-DE" sz="1400" dirty="0"/>
              <a:t> -Identity "CN=Directory </a:t>
            </a:r>
            <a:r>
              <a:rPr lang="de-DE" sz="1400" dirty="0" err="1"/>
              <a:t>Service,CN</a:t>
            </a:r>
            <a:r>
              <a:rPr lang="de-DE" sz="1400" dirty="0"/>
              <a:t>=Windows NT,CN=</a:t>
            </a:r>
            <a:r>
              <a:rPr lang="de-DE" sz="1400" dirty="0" err="1"/>
              <a:t>Services,CN</a:t>
            </a:r>
            <a:r>
              <a:rPr lang="de-DE" sz="1400" dirty="0"/>
              <a:t>=</a:t>
            </a:r>
            <a:r>
              <a:rPr lang="de-DE" sz="1400" dirty="0" err="1"/>
              <a:t>Configuration,DC</a:t>
            </a:r>
            <a:r>
              <a:rPr lang="de-DE" sz="1400" dirty="0"/>
              <a:t>=</a:t>
            </a:r>
            <a:r>
              <a:rPr lang="de-DE" sz="1400" dirty="0" err="1"/>
              <a:t>Fabrikam,DC</a:t>
            </a:r>
            <a:r>
              <a:rPr lang="de-DE" sz="1400" dirty="0"/>
              <a:t>=COM" -Partition "CN=</a:t>
            </a:r>
            <a:r>
              <a:rPr lang="de-DE" sz="1400" dirty="0" err="1"/>
              <a:t>Configuration,DC</a:t>
            </a:r>
            <a:r>
              <a:rPr lang="de-DE" sz="1400" dirty="0"/>
              <a:t>=</a:t>
            </a:r>
            <a:r>
              <a:rPr lang="de-DE" sz="1400" dirty="0" err="1"/>
              <a:t>Fabrikam,DC</a:t>
            </a:r>
            <a:r>
              <a:rPr lang="de-DE" sz="1400" dirty="0"/>
              <a:t>=COM" -</a:t>
            </a:r>
            <a:r>
              <a:rPr lang="de-DE" sz="1400" dirty="0" err="1"/>
              <a:t>Replace</a:t>
            </a:r>
            <a:r>
              <a:rPr lang="de-DE" sz="1400" dirty="0"/>
              <a:t> @{</a:t>
            </a:r>
            <a:r>
              <a:rPr lang="de-DE" sz="1400" dirty="0" err="1"/>
              <a:t>tombstoneLifetime</a:t>
            </a:r>
            <a:r>
              <a:rPr lang="de-DE" sz="1400" dirty="0"/>
              <a:t>='210'}</a:t>
            </a:r>
          </a:p>
        </p:txBody>
      </p:sp>
    </p:spTree>
    <p:extLst>
      <p:ext uri="{BB962C8B-B14F-4D97-AF65-F5344CB8AC3E}">
        <p14:creationId xmlns:p14="http://schemas.microsoft.com/office/powerpoint/2010/main" val="2769197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02601" y="3356992"/>
            <a:ext cx="7538797" cy="2736304"/>
          </a:xfrm>
          <a:prstGeom prst="rect">
            <a:avLst/>
          </a:prstGeom>
        </p:spPr>
      </p:pic>
      <p:sp>
        <p:nvSpPr>
          <p:cNvPr id="2" name="Title 1"/>
          <p:cNvSpPr>
            <a:spLocks noGrp="1"/>
          </p:cNvSpPr>
          <p:nvPr>
            <p:ph type="title"/>
          </p:nvPr>
        </p:nvSpPr>
        <p:spPr/>
        <p:txBody>
          <a:bodyPr/>
          <a:lstStyle/>
          <a:p>
            <a:r>
              <a:rPr lang="de-DE" dirty="0"/>
              <a:t>AD Snapshots</a:t>
            </a:r>
          </a:p>
        </p:txBody>
      </p:sp>
      <p:sp>
        <p:nvSpPr>
          <p:cNvPr id="3" name="Content Placeholder 2"/>
          <p:cNvSpPr>
            <a:spLocks noGrp="1"/>
          </p:cNvSpPr>
          <p:nvPr>
            <p:ph idx="1"/>
          </p:nvPr>
        </p:nvSpPr>
        <p:spPr>
          <a:xfrm>
            <a:off x="457200" y="1124744"/>
            <a:ext cx="8229600" cy="4857403"/>
          </a:xfrm>
        </p:spPr>
        <p:txBody>
          <a:bodyPr/>
          <a:lstStyle/>
          <a:p>
            <a:r>
              <a:rPr lang="de-DE" dirty="0" err="1">
                <a:latin typeface="Courier New" panose="02070309020205020404" pitchFamily="49" charset="0"/>
                <a:cs typeface="Courier New" panose="02070309020205020404" pitchFamily="49" charset="0"/>
              </a:rPr>
              <a:t>ntdsutil</a:t>
            </a:r>
            <a:endParaRPr lang="de-DE" dirty="0">
              <a:latin typeface="Courier New" panose="02070309020205020404" pitchFamily="49" charset="0"/>
              <a:cs typeface="Courier New" panose="02070309020205020404" pitchFamily="49" charset="0"/>
            </a:endParaRPr>
          </a:p>
          <a:p>
            <a:pPr lvl="1"/>
            <a:r>
              <a:rPr lang="de-DE" dirty="0" err="1">
                <a:latin typeface="Courier New" panose="02070309020205020404" pitchFamily="49" charset="0"/>
                <a:cs typeface="Courier New" panose="02070309020205020404" pitchFamily="49" charset="0"/>
              </a:rPr>
              <a:t>activate</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instance</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ntds</a:t>
            </a:r>
            <a:endParaRPr lang="de-DE" dirty="0">
              <a:latin typeface="Courier New" panose="02070309020205020404" pitchFamily="49" charset="0"/>
              <a:cs typeface="Courier New" panose="02070309020205020404" pitchFamily="49" charset="0"/>
            </a:endParaRPr>
          </a:p>
          <a:p>
            <a:pPr lvl="1"/>
            <a:r>
              <a:rPr lang="de-DE" dirty="0" err="1">
                <a:latin typeface="Courier New" panose="02070309020205020404" pitchFamily="49" charset="0"/>
                <a:cs typeface="Courier New" panose="02070309020205020404" pitchFamily="49" charset="0"/>
              </a:rPr>
              <a:t>snapshot</a:t>
            </a:r>
            <a:endParaRPr lang="de-DE" dirty="0">
              <a:latin typeface="Courier New" panose="02070309020205020404" pitchFamily="49" charset="0"/>
              <a:cs typeface="Courier New" panose="02070309020205020404" pitchFamily="49" charset="0"/>
            </a:endParaRPr>
          </a:p>
          <a:p>
            <a:pPr lvl="1"/>
            <a:r>
              <a:rPr lang="de-DE" dirty="0" err="1">
                <a:latin typeface="Courier New" panose="02070309020205020404" pitchFamily="49" charset="0"/>
                <a:cs typeface="Courier New" panose="02070309020205020404" pitchFamily="49" charset="0"/>
              </a:rPr>
              <a:t>create</a:t>
            </a:r>
            <a:endParaRPr lang="de-DE"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D0B68A9A-8F5D-4114-819E-CD9E627B0FFB}" type="slidenum">
              <a:rPr lang="de-DE" smtClean="0"/>
              <a:t>146</a:t>
            </a:fld>
            <a:endParaRPr lang="de-DE"/>
          </a:p>
        </p:txBody>
      </p:sp>
      <p:sp>
        <p:nvSpPr>
          <p:cNvPr id="7" name="Rectangle 4"/>
          <p:cNvSpPr>
            <a:spLocks noChangeArrowheads="1"/>
          </p:cNvSpPr>
          <p:nvPr/>
        </p:nvSpPr>
        <p:spPr bwMode="auto">
          <a:xfrm>
            <a:off x="396000" y="3553445"/>
            <a:ext cx="8352000" cy="468000"/>
          </a:xfrm>
          <a:prstGeom prst="rect">
            <a:avLst/>
          </a:prstGeom>
          <a:solidFill>
            <a:srgbClr val="FF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ntdsutil</a:t>
            </a:r>
            <a:r>
              <a:rPr kumimoji="0" lang="de-DE"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activate</a:t>
            </a:r>
            <a:r>
              <a:rPr kumimoji="0" lang="de-DE"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instance</a:t>
            </a:r>
            <a:r>
              <a:rPr kumimoji="0" lang="de-DE"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ntds</a:t>
            </a:r>
            <a:r>
              <a:rPr kumimoji="0" lang="de-DE"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snapshot</a:t>
            </a:r>
            <a:r>
              <a:rPr kumimoji="0" lang="de-DE"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create</a:t>
            </a:r>
            <a:r>
              <a:rPr kumimoji="0" lang="de-DE"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quit</a:t>
            </a:r>
            <a:r>
              <a:rPr kumimoji="0" lang="de-DE"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de-DE"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quit</a:t>
            </a:r>
            <a:r>
              <a:rPr kumimoji="0" lang="de-DE"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97273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AD Snapshots</a:t>
            </a:r>
          </a:p>
        </p:txBody>
      </p:sp>
      <p:sp>
        <p:nvSpPr>
          <p:cNvPr id="3" name="Content Placeholder 2"/>
          <p:cNvSpPr>
            <a:spLocks noGrp="1"/>
          </p:cNvSpPr>
          <p:nvPr>
            <p:ph idx="1"/>
          </p:nvPr>
        </p:nvSpPr>
        <p:spPr>
          <a:xfrm>
            <a:off x="457200" y="1124744"/>
            <a:ext cx="8229600" cy="4857403"/>
          </a:xfrm>
        </p:spPr>
        <p:txBody>
          <a:bodyPr/>
          <a:lstStyle/>
          <a:p>
            <a:r>
              <a:rPr lang="de-DE" dirty="0" err="1">
                <a:latin typeface="Courier New" panose="02070309020205020404" pitchFamily="49" charset="0"/>
                <a:cs typeface="Courier New" panose="02070309020205020404" pitchFamily="49" charset="0"/>
              </a:rPr>
              <a:t>ntdsutil</a:t>
            </a:r>
            <a:endParaRPr lang="de-DE" dirty="0">
              <a:latin typeface="Courier New" panose="02070309020205020404" pitchFamily="49" charset="0"/>
              <a:cs typeface="Courier New" panose="02070309020205020404" pitchFamily="49" charset="0"/>
            </a:endParaRPr>
          </a:p>
          <a:p>
            <a:pPr lvl="1"/>
            <a:r>
              <a:rPr lang="de-DE" dirty="0" err="1">
                <a:latin typeface="Courier New" panose="02070309020205020404" pitchFamily="49" charset="0"/>
                <a:cs typeface="Courier New" panose="02070309020205020404" pitchFamily="49" charset="0"/>
              </a:rPr>
              <a:t>activate</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instance</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ntds</a:t>
            </a:r>
            <a:endParaRPr lang="de-DE" dirty="0">
              <a:latin typeface="Courier New" panose="02070309020205020404" pitchFamily="49" charset="0"/>
              <a:cs typeface="Courier New" panose="02070309020205020404" pitchFamily="49" charset="0"/>
            </a:endParaRPr>
          </a:p>
          <a:p>
            <a:pPr lvl="1"/>
            <a:r>
              <a:rPr lang="de-DE" dirty="0" err="1">
                <a:latin typeface="Courier New" panose="02070309020205020404" pitchFamily="49" charset="0"/>
                <a:cs typeface="Courier New" panose="02070309020205020404" pitchFamily="49" charset="0"/>
              </a:rPr>
              <a:t>snapshot</a:t>
            </a:r>
            <a:endParaRPr lang="de-DE" dirty="0">
              <a:latin typeface="Courier New" panose="02070309020205020404" pitchFamily="49" charset="0"/>
              <a:cs typeface="Courier New" panose="02070309020205020404" pitchFamily="49" charset="0"/>
            </a:endParaRPr>
          </a:p>
          <a:p>
            <a:pPr lvl="1"/>
            <a:r>
              <a:rPr lang="de-DE" dirty="0">
                <a:latin typeface="Courier New" panose="02070309020205020404" pitchFamily="49" charset="0"/>
                <a:cs typeface="Courier New" panose="02070309020205020404" pitchFamily="49" charset="0"/>
              </a:rPr>
              <a:t>Mount &lt;#&gt;</a:t>
            </a:r>
          </a:p>
        </p:txBody>
      </p:sp>
      <p:sp>
        <p:nvSpPr>
          <p:cNvPr id="4" name="Slide Number Placeholder 3"/>
          <p:cNvSpPr>
            <a:spLocks noGrp="1"/>
          </p:cNvSpPr>
          <p:nvPr>
            <p:ph type="sldNum" sz="quarter" idx="12"/>
          </p:nvPr>
        </p:nvSpPr>
        <p:spPr/>
        <p:txBody>
          <a:bodyPr/>
          <a:lstStyle/>
          <a:p>
            <a:fld id="{D0B68A9A-8F5D-4114-819E-CD9E627B0FFB}" type="slidenum">
              <a:rPr lang="de-DE" smtClean="0"/>
              <a:t>147</a:t>
            </a:fld>
            <a:endParaRPr lang="de-DE"/>
          </a:p>
        </p:txBody>
      </p:sp>
      <p:pic>
        <p:nvPicPr>
          <p:cNvPr id="5" name="Picture 4"/>
          <p:cNvPicPr>
            <a:picLocks noChangeAspect="1"/>
          </p:cNvPicPr>
          <p:nvPr/>
        </p:nvPicPr>
        <p:blipFill>
          <a:blip r:embed="rId2"/>
          <a:stretch>
            <a:fillRect/>
          </a:stretch>
        </p:blipFill>
        <p:spPr>
          <a:xfrm>
            <a:off x="799059" y="3356992"/>
            <a:ext cx="7538797" cy="2736304"/>
          </a:xfrm>
          <a:prstGeom prst="rect">
            <a:avLst/>
          </a:prstGeom>
        </p:spPr>
      </p:pic>
    </p:spTree>
    <p:extLst>
      <p:ext uri="{BB962C8B-B14F-4D97-AF65-F5344CB8AC3E}">
        <p14:creationId xmlns:p14="http://schemas.microsoft.com/office/powerpoint/2010/main" val="8988409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AD Snapshots</a:t>
            </a:r>
          </a:p>
        </p:txBody>
      </p:sp>
      <p:sp>
        <p:nvSpPr>
          <p:cNvPr id="3" name="Content Placeholder 2"/>
          <p:cNvSpPr>
            <a:spLocks noGrp="1"/>
          </p:cNvSpPr>
          <p:nvPr>
            <p:ph idx="1"/>
          </p:nvPr>
        </p:nvSpPr>
        <p:spPr/>
        <p:txBody>
          <a:bodyPr/>
          <a:lstStyle/>
          <a:p>
            <a:pPr marL="0" indent="0">
              <a:buNone/>
            </a:pPr>
            <a:endParaRPr lang="de-DE" dirty="0"/>
          </a:p>
        </p:txBody>
      </p:sp>
      <p:sp>
        <p:nvSpPr>
          <p:cNvPr id="4" name="Slide Number Placeholder 3"/>
          <p:cNvSpPr>
            <a:spLocks noGrp="1"/>
          </p:cNvSpPr>
          <p:nvPr>
            <p:ph type="sldNum" sz="quarter" idx="12"/>
          </p:nvPr>
        </p:nvSpPr>
        <p:spPr/>
        <p:txBody>
          <a:bodyPr/>
          <a:lstStyle/>
          <a:p>
            <a:fld id="{D0B68A9A-8F5D-4114-819E-CD9E627B0FFB}" type="slidenum">
              <a:rPr lang="de-DE" smtClean="0"/>
              <a:t>148</a:t>
            </a:fld>
            <a:endParaRPr lang="de-DE"/>
          </a:p>
        </p:txBody>
      </p:sp>
      <p:pic>
        <p:nvPicPr>
          <p:cNvPr id="5" name="Picture 4"/>
          <p:cNvPicPr>
            <a:picLocks noChangeAspect="1"/>
          </p:cNvPicPr>
          <p:nvPr/>
        </p:nvPicPr>
        <p:blipFill>
          <a:blip r:embed="rId2"/>
          <a:stretch>
            <a:fillRect/>
          </a:stretch>
        </p:blipFill>
        <p:spPr>
          <a:xfrm>
            <a:off x="195461" y="1088339"/>
            <a:ext cx="6752803" cy="3613342"/>
          </a:xfrm>
          <a:prstGeom prst="rect">
            <a:avLst/>
          </a:prstGeom>
        </p:spPr>
      </p:pic>
      <p:pic>
        <p:nvPicPr>
          <p:cNvPr id="2050" name="Picture 2" descr="Dann startet man eine LDAP-Instanz für den ins Dateisystem eingebundenen Snapsh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865" y="4709487"/>
            <a:ext cx="6400800" cy="201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0236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AD Snapshots</a:t>
            </a:r>
          </a:p>
        </p:txBody>
      </p:sp>
      <p:sp>
        <p:nvSpPr>
          <p:cNvPr id="3" name="Content Placeholder 2"/>
          <p:cNvSpPr>
            <a:spLocks noGrp="1"/>
          </p:cNvSpPr>
          <p:nvPr>
            <p:ph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149</a:t>
            </a:fld>
            <a:endParaRPr lang="de-DE"/>
          </a:p>
        </p:txBody>
      </p:sp>
      <p:pic>
        <p:nvPicPr>
          <p:cNvPr id="5" name="Picture 4"/>
          <p:cNvPicPr>
            <a:picLocks noChangeAspect="1"/>
          </p:cNvPicPr>
          <p:nvPr/>
        </p:nvPicPr>
        <p:blipFill>
          <a:blip r:embed="rId2"/>
          <a:stretch>
            <a:fillRect/>
          </a:stretch>
        </p:blipFill>
        <p:spPr>
          <a:xfrm>
            <a:off x="914400" y="1034797"/>
            <a:ext cx="7315200" cy="5114925"/>
          </a:xfrm>
          <a:prstGeom prst="rect">
            <a:avLst/>
          </a:prstGeom>
        </p:spPr>
      </p:pic>
    </p:spTree>
    <p:extLst>
      <p:ext uri="{BB962C8B-B14F-4D97-AF65-F5344CB8AC3E}">
        <p14:creationId xmlns:p14="http://schemas.microsoft.com/office/powerpoint/2010/main" val="1584195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zh-CN" dirty="0">
                <a:solidFill>
                  <a:srgbClr val="000000"/>
                </a:solidFill>
                <a:ea typeface="MS PGothic" panose="020B0600070205080204" pitchFamily="34" charset="-128"/>
              </a:rPr>
              <a:t>Was</a:t>
            </a:r>
            <a:r>
              <a:rPr lang="en-US" altLang="zh-CN" dirty="0"/>
              <a:t> </a:t>
            </a:r>
            <a:r>
              <a:rPr lang="en-US" altLang="zh-CN" dirty="0" err="1">
                <a:solidFill>
                  <a:srgbClr val="000000"/>
                </a:solidFill>
                <a:ea typeface="MS PGothic" panose="020B0600070205080204" pitchFamily="34" charset="-128"/>
              </a:rPr>
              <a:t>sind</a:t>
            </a:r>
            <a:r>
              <a:rPr lang="en-US" altLang="zh-CN" dirty="0"/>
              <a:t> </a:t>
            </a:r>
            <a:r>
              <a:rPr lang="en-US" altLang="zh-CN" dirty="0">
                <a:solidFill>
                  <a:srgbClr val="000000"/>
                </a:solidFill>
                <a:ea typeface="MS PGothic" panose="020B0600070205080204" pitchFamily="34" charset="-128"/>
              </a:rPr>
              <a:t>AD</a:t>
            </a:r>
            <a:r>
              <a:rPr lang="en-US" altLang="zh-CN" dirty="0"/>
              <a:t> </a:t>
            </a:r>
            <a:r>
              <a:rPr lang="en-US" altLang="zh-CN" dirty="0">
                <a:solidFill>
                  <a:srgbClr val="000000"/>
                </a:solidFill>
                <a:ea typeface="MS PGothic" panose="020B0600070205080204" pitchFamily="34" charset="-128"/>
              </a:rPr>
              <a:t>DS-</a:t>
            </a:r>
            <a:r>
              <a:rPr lang="en-US" altLang="zh-CN" dirty="0" err="1">
                <a:solidFill>
                  <a:srgbClr val="000000"/>
                </a:solidFill>
                <a:ea typeface="MS PGothic" panose="020B0600070205080204" pitchFamily="34" charset="-128"/>
              </a:rPr>
              <a:t>Domänencontroller</a:t>
            </a:r>
            <a:r>
              <a:rPr lang="en-US" altLang="zh-CN" dirty="0">
                <a:solidFill>
                  <a:srgbClr val="000000"/>
                </a:solidFill>
                <a:ea typeface="MS PGothic" panose="020B0600070205080204" pitchFamily="34" charset="-128"/>
              </a:rPr>
              <a:t>?</a:t>
            </a:r>
            <a:endParaRPr lang="de-DE" dirty="0">
              <a:solidFill>
                <a:srgbClr val="000000"/>
              </a:solidFill>
              <a:sym typeface="Verdana" panose="020B0604030504040204" pitchFamily="34" charset="0"/>
            </a:endParaRPr>
          </a:p>
        </p:txBody>
      </p:sp>
      <p:sp>
        <p:nvSpPr>
          <p:cNvPr id="23555" name="Content Placeholder 2"/>
          <p:cNvSpPr>
            <a:spLocks noGrp="1"/>
          </p:cNvSpPr>
          <p:nvPr>
            <p:ph idx="1"/>
          </p:nvPr>
        </p:nvSpPr>
        <p:spPr>
          <a:xfrm>
            <a:off x="251520" y="1052736"/>
            <a:ext cx="8685212" cy="4386262"/>
          </a:xfrm>
        </p:spPr>
        <p:txBody>
          <a:bodyPr>
            <a:normAutofit fontScale="77500" lnSpcReduction="20000"/>
          </a:bodyPr>
          <a:lstStyle/>
          <a:p>
            <a:pPr>
              <a:lnSpc>
                <a:spcPct val="120000"/>
              </a:lnSpc>
              <a:buClr>
                <a:srgbClr val="006699"/>
              </a:buClr>
            </a:pPr>
            <a:r>
              <a:rPr lang="de-DE" dirty="0">
                <a:solidFill>
                  <a:srgbClr val="000000"/>
                </a:solidFill>
                <a:sym typeface="Verdana" panose="020B0604030504040204" pitchFamily="34" charset="0"/>
              </a:rPr>
              <a:t>Server, die die AD DS-Rolle ausführen</a:t>
            </a:r>
          </a:p>
          <a:p>
            <a:pPr lvl="1">
              <a:lnSpc>
                <a:spcPct val="120000"/>
              </a:lnSpc>
              <a:buClr>
                <a:srgbClr val="006699"/>
              </a:buClr>
            </a:pPr>
            <a:r>
              <a:rPr lang="de-DE" dirty="0" err="1">
                <a:solidFill>
                  <a:srgbClr val="000000"/>
                </a:solidFill>
                <a:sym typeface="Verdana" panose="020B0604030504040204" pitchFamily="34" charset="0"/>
              </a:rPr>
              <a:t>Hosten</a:t>
            </a:r>
            <a:r>
              <a:rPr lang="de-DE" dirty="0">
                <a:solidFill>
                  <a:srgbClr val="000000"/>
                </a:solidFill>
                <a:sym typeface="Verdana" panose="020B0604030504040204" pitchFamily="34" charset="0"/>
              </a:rPr>
              <a:t> die </a:t>
            </a:r>
            <a:r>
              <a:rPr lang="de-DE" dirty="0" err="1">
                <a:solidFill>
                  <a:srgbClr val="000000"/>
                </a:solidFill>
                <a:sym typeface="Verdana" panose="020B0604030504040204" pitchFamily="34" charset="0"/>
              </a:rPr>
              <a:t>Active</a:t>
            </a:r>
            <a:r>
              <a:rPr lang="de-DE" dirty="0">
                <a:solidFill>
                  <a:srgbClr val="000000"/>
                </a:solidFill>
                <a:sym typeface="Verdana" panose="020B0604030504040204" pitchFamily="34" charset="0"/>
              </a:rPr>
              <a:t> Directory-Datenbank (</a:t>
            </a:r>
            <a:r>
              <a:rPr lang="de-DE" b="1" dirty="0">
                <a:solidFill>
                  <a:srgbClr val="000000"/>
                </a:solidFill>
                <a:sym typeface="Verdana" panose="020B0604030504040204" pitchFamily="34" charset="0"/>
              </a:rPr>
              <a:t>NTDS.DIT</a:t>
            </a:r>
            <a:r>
              <a:rPr lang="de-DE" dirty="0">
                <a:solidFill>
                  <a:srgbClr val="000000"/>
                </a:solidFill>
                <a:sym typeface="Verdana" panose="020B0604030504040204" pitchFamily="34" charset="0"/>
              </a:rPr>
              <a:t>) und </a:t>
            </a:r>
            <a:r>
              <a:rPr lang="de-DE" b="1" dirty="0">
                <a:solidFill>
                  <a:srgbClr val="000000"/>
                </a:solidFill>
                <a:sym typeface="Verdana" panose="020B0604030504040204" pitchFamily="34" charset="0"/>
              </a:rPr>
              <a:t>SYSVOL</a:t>
            </a:r>
          </a:p>
          <a:p>
            <a:pPr lvl="2">
              <a:lnSpc>
                <a:spcPct val="120000"/>
              </a:lnSpc>
              <a:buClr>
                <a:srgbClr val="C0C0C0"/>
              </a:buClr>
            </a:pPr>
            <a:r>
              <a:rPr lang="de-DE" dirty="0">
                <a:solidFill>
                  <a:srgbClr val="000000"/>
                </a:solidFill>
                <a:sym typeface="Verdana" panose="020B0604030504040204" pitchFamily="34" charset="0"/>
              </a:rPr>
              <a:t>Zwischen Domänencontrollern repliziert</a:t>
            </a:r>
          </a:p>
          <a:p>
            <a:pPr lvl="1">
              <a:lnSpc>
                <a:spcPct val="120000"/>
              </a:lnSpc>
              <a:buClr>
                <a:srgbClr val="006699"/>
              </a:buClr>
            </a:pPr>
            <a:r>
              <a:rPr lang="de-DE" dirty="0">
                <a:solidFill>
                  <a:srgbClr val="000000"/>
                </a:solidFill>
                <a:sym typeface="Verdana" panose="020B0604030504040204" pitchFamily="34" charset="0"/>
              </a:rPr>
              <a:t>Kerberos-KDC-Dienst (Key Distribution Center, Schlüsselverteilungscenter): Authentifizierung</a:t>
            </a:r>
          </a:p>
          <a:p>
            <a:pPr lvl="1">
              <a:lnSpc>
                <a:spcPct val="120000"/>
              </a:lnSpc>
              <a:buClr>
                <a:srgbClr val="006699"/>
              </a:buClr>
            </a:pPr>
            <a:r>
              <a:rPr lang="de-DE" dirty="0">
                <a:solidFill>
                  <a:srgbClr val="000000"/>
                </a:solidFill>
                <a:sym typeface="Verdana" panose="020B0604030504040204" pitchFamily="34" charset="0"/>
              </a:rPr>
              <a:t>Andere </a:t>
            </a:r>
            <a:r>
              <a:rPr lang="de-DE" dirty="0" err="1">
                <a:solidFill>
                  <a:srgbClr val="000000"/>
                </a:solidFill>
                <a:sym typeface="Verdana" panose="020B0604030504040204" pitchFamily="34" charset="0"/>
              </a:rPr>
              <a:t>Active</a:t>
            </a:r>
            <a:r>
              <a:rPr lang="de-DE" dirty="0">
                <a:solidFill>
                  <a:srgbClr val="000000"/>
                </a:solidFill>
                <a:sym typeface="Verdana" panose="020B0604030504040204" pitchFamily="34" charset="0"/>
              </a:rPr>
              <a:t> Directory-Dienste</a:t>
            </a:r>
          </a:p>
          <a:p>
            <a:pPr>
              <a:lnSpc>
                <a:spcPct val="120000"/>
              </a:lnSpc>
              <a:buClr>
                <a:srgbClr val="006699"/>
              </a:buClr>
            </a:pPr>
            <a:r>
              <a:rPr lang="de-DE" dirty="0">
                <a:solidFill>
                  <a:srgbClr val="000000"/>
                </a:solidFill>
                <a:sym typeface="Verdana" panose="020B0604030504040204" pitchFamily="34" charset="0"/>
              </a:rPr>
              <a:t>Bewährte Methoden</a:t>
            </a:r>
          </a:p>
          <a:p>
            <a:pPr lvl="1">
              <a:lnSpc>
                <a:spcPct val="120000"/>
              </a:lnSpc>
              <a:buClr>
                <a:srgbClr val="006699"/>
              </a:buClr>
            </a:pPr>
            <a:r>
              <a:rPr lang="de-DE" u="sng" dirty="0">
                <a:solidFill>
                  <a:srgbClr val="000000"/>
                </a:solidFill>
                <a:sym typeface="Verdana" panose="020B0604030504040204" pitchFamily="34" charset="0"/>
              </a:rPr>
              <a:t>Verfügbar</a:t>
            </a:r>
            <a:r>
              <a:rPr lang="de-DE" dirty="0">
                <a:solidFill>
                  <a:srgbClr val="000000"/>
                </a:solidFill>
                <a:sym typeface="Verdana" panose="020B0604030504040204" pitchFamily="34" charset="0"/>
              </a:rPr>
              <a:t>: mindestens zwei in einer Domäne</a:t>
            </a:r>
          </a:p>
          <a:p>
            <a:pPr lvl="1">
              <a:lnSpc>
                <a:spcPct val="120000"/>
              </a:lnSpc>
              <a:buClr>
                <a:srgbClr val="006699"/>
              </a:buClr>
            </a:pPr>
            <a:r>
              <a:rPr lang="de-DE" u="sng" dirty="0">
                <a:solidFill>
                  <a:srgbClr val="000000"/>
                </a:solidFill>
                <a:sym typeface="Verdana" panose="020B0604030504040204" pitchFamily="34" charset="0"/>
              </a:rPr>
              <a:t>Sicher</a:t>
            </a:r>
            <a:r>
              <a:rPr lang="de-DE" dirty="0">
                <a:solidFill>
                  <a:srgbClr val="000000"/>
                </a:solidFill>
                <a:sym typeface="Verdana" panose="020B0604030504040204" pitchFamily="34" charset="0"/>
              </a:rPr>
              <a:t>: Server Core, schreibgeschützte Domänencontroller (Read-</a:t>
            </a:r>
            <a:r>
              <a:rPr lang="de-DE" dirty="0" err="1">
                <a:solidFill>
                  <a:srgbClr val="000000"/>
                </a:solidFill>
                <a:sym typeface="Verdana" panose="020B0604030504040204" pitchFamily="34" charset="0"/>
              </a:rPr>
              <a:t>Only</a:t>
            </a:r>
            <a:r>
              <a:rPr lang="de-DE" dirty="0">
                <a:solidFill>
                  <a:srgbClr val="000000"/>
                </a:solidFill>
                <a:sym typeface="Verdana" panose="020B0604030504040204" pitchFamily="34" charset="0"/>
              </a:rPr>
              <a:t> Domain Controllers, RODCs)</a:t>
            </a:r>
          </a:p>
        </p:txBody>
      </p:sp>
      <p:grpSp>
        <p:nvGrpSpPr>
          <p:cNvPr id="23556" name="Group 1"/>
          <p:cNvGrpSpPr>
            <a:grpSpLocks/>
          </p:cNvGrpSpPr>
          <p:nvPr/>
        </p:nvGrpSpPr>
        <p:grpSpPr bwMode="auto">
          <a:xfrm>
            <a:off x="2840483" y="4895676"/>
            <a:ext cx="6196013" cy="1917700"/>
            <a:chOff x="628650" y="3827463"/>
            <a:chExt cx="8515350" cy="2635250"/>
          </a:xfrm>
        </p:grpSpPr>
        <p:pic>
          <p:nvPicPr>
            <p:cNvPr id="23557" name="Picture 2" descr="E:\Documents\Projects\MS 6425\VRT Downloads\Graphics\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350" y="4984750"/>
              <a:ext cx="304165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2" descr="E:\Documents\Projects\MS 6425\VRT Downloads\Graphics\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525" y="4371975"/>
              <a:ext cx="381952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9" name="Group 1"/>
            <p:cNvGrpSpPr>
              <a:grpSpLocks/>
            </p:cNvGrpSpPr>
            <p:nvPr/>
          </p:nvGrpSpPr>
          <p:grpSpPr bwMode="auto">
            <a:xfrm>
              <a:off x="628650" y="4402138"/>
              <a:ext cx="2190750" cy="1881187"/>
              <a:chOff x="6085803" y="1031248"/>
              <a:chExt cx="3058197" cy="2626353"/>
            </a:xfrm>
          </p:grpSpPr>
          <p:pic>
            <p:nvPicPr>
              <p:cNvPr id="23581" name="Picture 6" descr="E:\Documents\Projects\MS 6425\VRT Downloads\Graphic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51" y="1342602"/>
                <a:ext cx="1967749" cy="23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2" name="Picture 6" descr="E:\Documents\Projects\MS 6425\VRT Downloads\Graphics\ActiveDirectory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803" y="1921465"/>
                <a:ext cx="1709080" cy="111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83" name="Group 8"/>
              <p:cNvGrpSpPr>
                <a:grpSpLocks/>
              </p:cNvGrpSpPr>
              <p:nvPr/>
            </p:nvGrpSpPr>
            <p:grpSpPr bwMode="auto">
              <a:xfrm>
                <a:off x="6613451" y="1031248"/>
                <a:ext cx="680484" cy="1058796"/>
                <a:chOff x="6799410" y="1361300"/>
                <a:chExt cx="1430337" cy="2225527"/>
              </a:xfrm>
            </p:grpSpPr>
            <p:sp>
              <p:nvSpPr>
                <p:cNvPr id="10" name="Can 9"/>
                <p:cNvSpPr>
                  <a:spLocks noChangeArrowheads="1"/>
                </p:cNvSpPr>
                <p:nvPr/>
              </p:nvSpPr>
              <p:spPr bwMode="auto">
                <a:xfrm>
                  <a:off x="6804225" y="3022984"/>
                  <a:ext cx="1427587" cy="563351"/>
                </a:xfrm>
                <a:prstGeom prst="can">
                  <a:avLst>
                    <a:gd name="adj" fmla="val 37500"/>
                  </a:avLst>
                </a:prstGeom>
                <a:pattFill prst="lgConfetti">
                  <a:fgClr>
                    <a:srgbClr val="FF6600"/>
                  </a:fgClr>
                  <a:bgClr>
                    <a:srgbClr val="FFFFFF"/>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11" name="Can 10"/>
                <p:cNvSpPr>
                  <a:spLocks noChangeArrowheads="1"/>
                </p:cNvSpPr>
                <p:nvPr/>
              </p:nvSpPr>
              <p:spPr bwMode="auto">
                <a:xfrm>
                  <a:off x="6804225" y="2600471"/>
                  <a:ext cx="1427587" cy="563351"/>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23586" name="Group 35"/>
                <p:cNvGrpSpPr>
                  <a:grpSpLocks/>
                </p:cNvGrpSpPr>
                <p:nvPr/>
              </p:nvGrpSpPr>
              <p:grpSpPr bwMode="auto">
                <a:xfrm>
                  <a:off x="6799410" y="1361300"/>
                  <a:ext cx="1419225" cy="1371600"/>
                  <a:chOff x="5372099" y="1271573"/>
                  <a:chExt cx="1685925" cy="1628789"/>
                </a:xfrm>
              </p:grpSpPr>
              <p:sp>
                <p:nvSpPr>
                  <p:cNvPr id="13" name="Can 12"/>
                  <p:cNvSpPr>
                    <a:spLocks noChangeArrowheads="1"/>
                  </p:cNvSpPr>
                  <p:nvPr/>
                </p:nvSpPr>
                <p:spPr bwMode="auto">
                  <a:xfrm>
                    <a:off x="5370216" y="2104524"/>
                    <a:ext cx="1688253" cy="691794"/>
                  </a:xfrm>
                  <a:prstGeom prst="can">
                    <a:avLst>
                      <a:gd name="adj" fmla="val 37500"/>
                    </a:avLst>
                  </a:prstGeom>
                  <a:gradFill rotWithShape="1">
                    <a:gsLst>
                      <a:gs pos="0">
                        <a:srgbClr val="5E005E"/>
                      </a:gs>
                      <a:gs pos="50000">
                        <a:srgbClr val="890089"/>
                      </a:gs>
                      <a:gs pos="100000">
                        <a:srgbClr val="A400A4"/>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14" name="Can 13"/>
                  <p:cNvSpPr>
                    <a:spLocks noChangeArrowheads="1"/>
                  </p:cNvSpPr>
                  <p:nvPr/>
                </p:nvSpPr>
                <p:spPr bwMode="auto">
                  <a:xfrm>
                    <a:off x="5370216" y="1709215"/>
                    <a:ext cx="1688253" cy="577760"/>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15" name="Can 14"/>
                  <p:cNvSpPr>
                    <a:spLocks noChangeArrowheads="1"/>
                  </p:cNvSpPr>
                  <p:nvPr/>
                </p:nvSpPr>
                <p:spPr bwMode="auto">
                  <a:xfrm>
                    <a:off x="5370216" y="1268293"/>
                    <a:ext cx="1688253" cy="547351"/>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grpSp>
        <p:grpSp>
          <p:nvGrpSpPr>
            <p:cNvPr id="23560" name="Group 16"/>
            <p:cNvGrpSpPr>
              <a:grpSpLocks/>
            </p:cNvGrpSpPr>
            <p:nvPr/>
          </p:nvGrpSpPr>
          <p:grpSpPr bwMode="auto">
            <a:xfrm>
              <a:off x="3032125" y="3827463"/>
              <a:ext cx="2190750" cy="1882775"/>
              <a:chOff x="6085803" y="1031248"/>
              <a:chExt cx="3058197" cy="2626353"/>
            </a:xfrm>
          </p:grpSpPr>
          <p:pic>
            <p:nvPicPr>
              <p:cNvPr id="23572" name="Picture 17" descr="E:\Documents\Projects\MS 6425\VRT Downloads\Graphic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51" y="1342602"/>
                <a:ext cx="1967749" cy="23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3" name="Picture 6" descr="E:\Documents\Projects\MS 6425\VRT Downloads\Graphics\ActiveDirectory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5803" y="1921465"/>
                <a:ext cx="1709080" cy="111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74" name="Group 19"/>
              <p:cNvGrpSpPr>
                <a:grpSpLocks/>
              </p:cNvGrpSpPr>
              <p:nvPr/>
            </p:nvGrpSpPr>
            <p:grpSpPr bwMode="auto">
              <a:xfrm>
                <a:off x="6613451" y="1031248"/>
                <a:ext cx="680484" cy="1058796"/>
                <a:chOff x="6799410" y="1361300"/>
                <a:chExt cx="1430337" cy="2225527"/>
              </a:xfrm>
            </p:grpSpPr>
            <p:sp>
              <p:nvSpPr>
                <p:cNvPr id="21" name="Can 20"/>
                <p:cNvSpPr>
                  <a:spLocks noChangeArrowheads="1"/>
                </p:cNvSpPr>
                <p:nvPr/>
              </p:nvSpPr>
              <p:spPr bwMode="auto">
                <a:xfrm>
                  <a:off x="6806596" y="3024342"/>
                  <a:ext cx="1530014" cy="562876"/>
                </a:xfrm>
                <a:prstGeom prst="can">
                  <a:avLst>
                    <a:gd name="adj" fmla="val 37500"/>
                  </a:avLst>
                </a:prstGeom>
                <a:pattFill prst="lgConfetti">
                  <a:fgClr>
                    <a:srgbClr val="FF6600"/>
                  </a:fgClr>
                  <a:bgClr>
                    <a:srgbClr val="FFFFFF"/>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22" name="Can 21"/>
                <p:cNvSpPr>
                  <a:spLocks noChangeArrowheads="1"/>
                </p:cNvSpPr>
                <p:nvPr/>
              </p:nvSpPr>
              <p:spPr bwMode="auto">
                <a:xfrm>
                  <a:off x="6806596" y="2602185"/>
                  <a:ext cx="1530014" cy="562876"/>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23577" name="Group 35"/>
                <p:cNvGrpSpPr>
                  <a:grpSpLocks/>
                </p:cNvGrpSpPr>
                <p:nvPr/>
              </p:nvGrpSpPr>
              <p:grpSpPr bwMode="auto">
                <a:xfrm>
                  <a:off x="6799410" y="1361300"/>
                  <a:ext cx="1419225" cy="1371600"/>
                  <a:chOff x="5372099" y="1271573"/>
                  <a:chExt cx="1685925" cy="1628789"/>
                </a:xfrm>
              </p:grpSpPr>
              <p:sp>
                <p:nvSpPr>
                  <p:cNvPr id="24" name="Can 23"/>
                  <p:cNvSpPr>
                    <a:spLocks noChangeArrowheads="1"/>
                  </p:cNvSpPr>
                  <p:nvPr/>
                </p:nvSpPr>
                <p:spPr bwMode="auto">
                  <a:xfrm>
                    <a:off x="5373033" y="2228630"/>
                    <a:ext cx="1688253" cy="668421"/>
                  </a:xfrm>
                  <a:prstGeom prst="can">
                    <a:avLst>
                      <a:gd name="adj" fmla="val 37500"/>
                    </a:avLst>
                  </a:prstGeom>
                  <a:gradFill rotWithShape="1">
                    <a:gsLst>
                      <a:gs pos="0">
                        <a:srgbClr val="5E005E"/>
                      </a:gs>
                      <a:gs pos="50000">
                        <a:srgbClr val="890089"/>
                      </a:gs>
                      <a:gs pos="100000">
                        <a:srgbClr val="A400A4"/>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25" name="Can 24"/>
                  <p:cNvSpPr>
                    <a:spLocks noChangeArrowheads="1"/>
                  </p:cNvSpPr>
                  <p:nvPr/>
                </p:nvSpPr>
                <p:spPr bwMode="auto">
                  <a:xfrm>
                    <a:off x="5373033" y="1742506"/>
                    <a:ext cx="1688253" cy="668421"/>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26" name="Can 25"/>
                  <p:cNvSpPr>
                    <a:spLocks noChangeArrowheads="1"/>
                  </p:cNvSpPr>
                  <p:nvPr/>
                </p:nvSpPr>
                <p:spPr bwMode="auto">
                  <a:xfrm>
                    <a:off x="5373033" y="1271573"/>
                    <a:ext cx="1688253" cy="668421"/>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grpSp>
        <p:grpSp>
          <p:nvGrpSpPr>
            <p:cNvPr id="23561" name="Group 26"/>
            <p:cNvGrpSpPr>
              <a:grpSpLocks/>
            </p:cNvGrpSpPr>
            <p:nvPr/>
          </p:nvGrpSpPr>
          <p:grpSpPr bwMode="auto">
            <a:xfrm>
              <a:off x="6561138" y="4465638"/>
              <a:ext cx="2192337" cy="1881187"/>
              <a:chOff x="6085803" y="1031248"/>
              <a:chExt cx="3058197" cy="2626353"/>
            </a:xfrm>
          </p:grpSpPr>
          <p:pic>
            <p:nvPicPr>
              <p:cNvPr id="23563" name="Picture 27" descr="E:\Documents\Projects\MS 6425\VRT Downloads\Graphic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51" y="1342602"/>
                <a:ext cx="1967749" cy="23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6" descr="E:\Documents\Projects\MS 6425\VRT Downloads\Graphics\ActiveDirectory0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5803" y="1921465"/>
                <a:ext cx="1709080" cy="111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65" name="Group 29"/>
              <p:cNvGrpSpPr>
                <a:grpSpLocks/>
              </p:cNvGrpSpPr>
              <p:nvPr/>
            </p:nvGrpSpPr>
            <p:grpSpPr bwMode="auto">
              <a:xfrm>
                <a:off x="6613451" y="1031248"/>
                <a:ext cx="680484" cy="1058796"/>
                <a:chOff x="6799410" y="1361300"/>
                <a:chExt cx="1430337" cy="2225527"/>
              </a:xfrm>
            </p:grpSpPr>
            <p:sp>
              <p:nvSpPr>
                <p:cNvPr id="31" name="Can 30"/>
                <p:cNvSpPr>
                  <a:spLocks noChangeArrowheads="1"/>
                </p:cNvSpPr>
                <p:nvPr/>
              </p:nvSpPr>
              <p:spPr bwMode="auto">
                <a:xfrm>
                  <a:off x="6700119" y="3131118"/>
                  <a:ext cx="1528903" cy="563351"/>
                </a:xfrm>
                <a:prstGeom prst="can">
                  <a:avLst>
                    <a:gd name="adj" fmla="val 37500"/>
                  </a:avLst>
                </a:prstGeom>
                <a:pattFill prst="lgConfetti">
                  <a:fgClr>
                    <a:srgbClr val="FF6600"/>
                  </a:fgClr>
                  <a:bgClr>
                    <a:srgbClr val="FFFFFF"/>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32" name="Can 31"/>
                <p:cNvSpPr>
                  <a:spLocks noChangeArrowheads="1"/>
                </p:cNvSpPr>
                <p:nvPr/>
              </p:nvSpPr>
              <p:spPr bwMode="auto">
                <a:xfrm>
                  <a:off x="6700119" y="2708604"/>
                  <a:ext cx="1528903" cy="563351"/>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23568" name="Group 35"/>
                <p:cNvGrpSpPr>
                  <a:grpSpLocks/>
                </p:cNvGrpSpPr>
                <p:nvPr/>
              </p:nvGrpSpPr>
              <p:grpSpPr bwMode="auto">
                <a:xfrm>
                  <a:off x="6799410" y="1361300"/>
                  <a:ext cx="1419225" cy="1371600"/>
                  <a:chOff x="5372099" y="1271573"/>
                  <a:chExt cx="1685925" cy="1628789"/>
                </a:xfrm>
              </p:grpSpPr>
              <p:sp>
                <p:nvSpPr>
                  <p:cNvPr id="34" name="Can 33"/>
                  <p:cNvSpPr>
                    <a:spLocks noChangeArrowheads="1"/>
                  </p:cNvSpPr>
                  <p:nvPr/>
                </p:nvSpPr>
                <p:spPr bwMode="auto">
                  <a:xfrm>
                    <a:off x="5246548" y="2232933"/>
                    <a:ext cx="1831419" cy="691794"/>
                  </a:xfrm>
                  <a:prstGeom prst="can">
                    <a:avLst>
                      <a:gd name="adj" fmla="val 37500"/>
                    </a:avLst>
                  </a:prstGeom>
                  <a:gradFill rotWithShape="1">
                    <a:gsLst>
                      <a:gs pos="0">
                        <a:srgbClr val="5E005E"/>
                      </a:gs>
                      <a:gs pos="50000">
                        <a:srgbClr val="890089"/>
                      </a:gs>
                      <a:gs pos="100000">
                        <a:srgbClr val="A400A4"/>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35" name="Can 34"/>
                  <p:cNvSpPr>
                    <a:spLocks noChangeArrowheads="1"/>
                  </p:cNvSpPr>
                  <p:nvPr/>
                </p:nvSpPr>
                <p:spPr bwMode="auto">
                  <a:xfrm>
                    <a:off x="5246548" y="1754004"/>
                    <a:ext cx="1831419" cy="661380"/>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36" name="Can 35"/>
                  <p:cNvSpPr>
                    <a:spLocks noChangeArrowheads="1"/>
                  </p:cNvSpPr>
                  <p:nvPr/>
                </p:nvSpPr>
                <p:spPr bwMode="auto">
                  <a:xfrm>
                    <a:off x="5246548" y="1275069"/>
                    <a:ext cx="1831419" cy="668985"/>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grpSp>
        <p:cxnSp>
          <p:nvCxnSpPr>
            <p:cNvPr id="7169" name="Straight Connector 7168"/>
            <p:cNvCxnSpPr>
              <a:cxnSpLocks noChangeShapeType="1"/>
            </p:cNvCxnSpPr>
            <p:nvPr/>
          </p:nvCxnSpPr>
          <p:spPr bwMode="auto">
            <a:xfrm>
              <a:off x="5099045" y="5299974"/>
              <a:ext cx="1110507" cy="355585"/>
            </a:xfrm>
            <a:prstGeom prst="line">
              <a:avLst/>
            </a:prstGeom>
            <a:noFill/>
            <a:ln w="57150" algn="ctr">
              <a:solidFill>
                <a:srgbClr val="FF0000"/>
              </a:solidFill>
              <a:round/>
              <a:headEnd/>
              <a:tailEnd/>
            </a:ln>
            <a:effectLst>
              <a:outerShdw dist="35921" dir="2700000" algn="ctr" rotWithShape="0">
                <a:srgbClr val="AFAFAF"/>
              </a:outerShdw>
            </a:effectLst>
          </p:spPr>
        </p:cxnSp>
      </p:grpSp>
    </p:spTree>
    <p:extLst>
      <p:ext uri="{BB962C8B-B14F-4D97-AF65-F5344CB8AC3E}">
        <p14:creationId xmlns:p14="http://schemas.microsoft.com/office/powerpoint/2010/main" val="14045688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AD sichern und wiederherstellen</a:t>
            </a:r>
          </a:p>
        </p:txBody>
      </p:sp>
      <p:sp>
        <p:nvSpPr>
          <p:cNvPr id="3" name="Inhaltsplatzhalter 2"/>
          <p:cNvSpPr>
            <a:spLocks noGrp="1"/>
          </p:cNvSpPr>
          <p:nvPr>
            <p:ph idx="1"/>
          </p:nvPr>
        </p:nvSpPr>
        <p:spPr/>
        <p:txBody>
          <a:bodyPr>
            <a:normAutofit/>
          </a:bodyPr>
          <a:lstStyle/>
          <a:p>
            <a:r>
              <a:rPr lang="de-DE" dirty="0"/>
              <a:t>csvde.exe</a:t>
            </a:r>
          </a:p>
          <a:p>
            <a:pPr lvl="1"/>
            <a:r>
              <a:rPr lang="de-DE" dirty="0"/>
              <a:t>Sichern: </a:t>
            </a:r>
            <a:r>
              <a:rPr lang="de-DE" dirty="0" err="1">
                <a:latin typeface="Courier New" pitchFamily="49" charset="0"/>
                <a:cs typeface="Courier New" pitchFamily="49" charset="0"/>
              </a:rPr>
              <a:t>csvde</a:t>
            </a:r>
            <a:r>
              <a:rPr lang="de-DE" dirty="0">
                <a:latin typeface="Courier New" pitchFamily="49" charset="0"/>
                <a:cs typeface="Courier New" pitchFamily="49" charset="0"/>
              </a:rPr>
              <a:t> -f output.csv </a:t>
            </a:r>
          </a:p>
          <a:p>
            <a:pPr lvl="1"/>
            <a:r>
              <a:rPr lang="de-DE" dirty="0"/>
              <a:t>Wiederherstellen: </a:t>
            </a:r>
            <a:r>
              <a:rPr lang="de-DE" dirty="0" err="1">
                <a:latin typeface="Courier New" pitchFamily="49" charset="0"/>
                <a:cs typeface="Courier New" pitchFamily="49" charset="0"/>
              </a:rPr>
              <a:t>csvde</a:t>
            </a:r>
            <a:r>
              <a:rPr lang="de-DE" dirty="0">
                <a:latin typeface="Courier New" pitchFamily="49" charset="0"/>
                <a:cs typeface="Courier New" pitchFamily="49" charset="0"/>
              </a:rPr>
              <a:t> -i -f inpute.csv </a:t>
            </a:r>
          </a:p>
          <a:p>
            <a:r>
              <a:rPr lang="de-DE" dirty="0">
                <a:cs typeface="Courier New" pitchFamily="49" charset="0"/>
              </a:rPr>
              <a:t>Windows Server Sicherung (Systemstatus)</a:t>
            </a:r>
          </a:p>
          <a:p>
            <a:r>
              <a:rPr lang="de-DE" dirty="0">
                <a:cs typeface="Courier New" pitchFamily="49" charset="0"/>
              </a:rPr>
              <a:t>Alternative: </a:t>
            </a:r>
            <a:r>
              <a:rPr lang="de-DE" dirty="0" err="1">
                <a:cs typeface="Courier New" pitchFamily="49" charset="0"/>
              </a:rPr>
              <a:t>ntds.dit</a:t>
            </a:r>
            <a:r>
              <a:rPr lang="de-DE" dirty="0">
                <a:cs typeface="Courier New" pitchFamily="49" charset="0"/>
              </a:rPr>
              <a:t> und Logs offline sichern</a:t>
            </a:r>
          </a:p>
          <a:p>
            <a:r>
              <a:rPr lang="de-DE" dirty="0">
                <a:cs typeface="Courier New" pitchFamily="49" charset="0"/>
              </a:rPr>
              <a:t>Besser: Server-Sicherung oder Dritthersteller-Tools</a:t>
            </a:r>
          </a:p>
        </p:txBody>
      </p:sp>
    </p:spTree>
    <p:extLst>
      <p:ext uri="{BB962C8B-B14F-4D97-AF65-F5344CB8AC3E}">
        <p14:creationId xmlns:p14="http://schemas.microsoft.com/office/powerpoint/2010/main" val="41563518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Csvde?</a:t>
            </a:r>
          </a:p>
        </p:txBody>
      </p:sp>
      <p:sp>
        <p:nvSpPr>
          <p:cNvPr id="4" name="AutoShape 4"/>
          <p:cNvSpPr>
            <a:spLocks noChangeArrowheads="1"/>
          </p:cNvSpPr>
          <p:nvPr/>
        </p:nvSpPr>
        <p:spPr bwMode="auto">
          <a:xfrm>
            <a:off x="1752600" y="1238156"/>
            <a:ext cx="1460500" cy="1509713"/>
          </a:xfrm>
          <a:prstGeom prst="roundRect">
            <a:avLst>
              <a:gd name="adj" fmla="val 4167"/>
            </a:avLst>
          </a:prstGeom>
          <a:noFill/>
          <a:ln w="9525" algn="ctr">
            <a:noFill/>
            <a:round/>
            <a:headEnd/>
            <a:tailEnd/>
          </a:ln>
        </p:spPr>
        <p:txBody>
          <a:bodyPr wrap="none" anchor="ctr"/>
          <a:lstStyle/>
          <a:p>
            <a:pPr marL="228600" indent="-228600" algn="l">
              <a:lnSpc>
                <a:spcPct val="90000"/>
              </a:lnSpc>
              <a:spcBef>
                <a:spcPct val="40000"/>
              </a:spcBef>
              <a:buClr>
                <a:srgbClr val="006699"/>
              </a:buClr>
            </a:pPr>
            <a:endParaRPr lang="en-US" sz="2000"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sz="2000"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sz="2000"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sz="2000"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r>
              <a:rPr lang="en-US" sz="1600" dirty="0">
                <a:latin typeface="Segoe UI" pitchFamily="34" charset="0"/>
                <a:ea typeface="Segoe UI" pitchFamily="34" charset="0"/>
                <a:cs typeface="Segoe UI" pitchFamily="34" charset="0"/>
              </a:rPr>
              <a:t>Filenamec.sv</a:t>
            </a:r>
          </a:p>
          <a:p>
            <a:pPr marL="228600" indent="-228600" algn="l">
              <a:lnSpc>
                <a:spcPct val="90000"/>
              </a:lnSpc>
              <a:spcBef>
                <a:spcPct val="40000"/>
              </a:spcBef>
              <a:buClr>
                <a:srgbClr val="006699"/>
              </a:buClr>
            </a:pPr>
            <a:endParaRPr lang="en-US" sz="1600" dirty="0">
              <a:latin typeface="Segoe UI" pitchFamily="34" charset="0"/>
              <a:ea typeface="Segoe UI" pitchFamily="34" charset="0"/>
              <a:cs typeface="Segoe UI" pitchFamily="34" charset="0"/>
            </a:endParaRPr>
          </a:p>
        </p:txBody>
      </p:sp>
      <p:sp>
        <p:nvSpPr>
          <p:cNvPr id="5" name="AutoShape 5"/>
          <p:cNvSpPr>
            <a:spLocks noChangeArrowheads="1"/>
          </p:cNvSpPr>
          <p:nvPr/>
        </p:nvSpPr>
        <p:spPr bwMode="auto">
          <a:xfrm>
            <a:off x="5935663" y="1238156"/>
            <a:ext cx="1816100" cy="1509713"/>
          </a:xfrm>
          <a:prstGeom prst="roundRect">
            <a:avLst>
              <a:gd name="adj" fmla="val 4167"/>
            </a:avLst>
          </a:prstGeom>
          <a:noFill/>
          <a:ln w="9525" algn="ctr">
            <a:noFill/>
            <a:round/>
            <a:headEnd/>
            <a:tailEnd/>
          </a:ln>
        </p:spPr>
        <p:txBody>
          <a:bodyPr wrap="none" anchor="ctr"/>
          <a:lstStyle/>
          <a:p>
            <a:pPr marL="228600" indent="-228600" algn="l">
              <a:lnSpc>
                <a:spcPct val="90000"/>
              </a:lnSpc>
              <a:spcBef>
                <a:spcPct val="40000"/>
              </a:spcBef>
              <a:buClr>
                <a:srgbClr val="006699"/>
              </a:buClr>
            </a:pPr>
            <a:endParaRPr lang="en-US" sz="2000"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sz="2000"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sz="2000" dirty="0">
              <a:latin typeface="Segoe UI" pitchFamily="34" charset="0"/>
              <a:ea typeface="Segoe UI" pitchFamily="34" charset="0"/>
              <a:cs typeface="Segoe UI" pitchFamily="34" charset="0"/>
            </a:endParaRPr>
          </a:p>
          <a:p>
            <a:pPr marL="228600" indent="-228600" algn="ctr">
              <a:lnSpc>
                <a:spcPct val="90000"/>
              </a:lnSpc>
              <a:spcBef>
                <a:spcPct val="40000"/>
              </a:spcBef>
              <a:buClr>
                <a:srgbClr val="006699"/>
              </a:buClr>
            </a:pPr>
            <a:r>
              <a:rPr lang="en-US" sz="1600" dirty="0">
                <a:latin typeface="Segoe UI" pitchFamily="34" charset="0"/>
                <a:ea typeface="Segoe UI" pitchFamily="34" charset="0"/>
                <a:cs typeface="Segoe UI" pitchFamily="34" charset="0"/>
              </a:rPr>
              <a:t>AD DS</a:t>
            </a:r>
          </a:p>
        </p:txBody>
      </p:sp>
      <p:pic>
        <p:nvPicPr>
          <p:cNvPr id="6" name="Picture 6" descr="ActiveDirectory01"/>
          <p:cNvPicPr>
            <a:picLocks noChangeAspect="1" noChangeArrowheads="1"/>
          </p:cNvPicPr>
          <p:nvPr/>
        </p:nvPicPr>
        <p:blipFill>
          <a:blip r:embed="rId3"/>
          <a:srcRect/>
          <a:stretch>
            <a:fillRect/>
          </a:stretch>
        </p:blipFill>
        <p:spPr bwMode="auto">
          <a:xfrm>
            <a:off x="6346825" y="1650906"/>
            <a:ext cx="862013" cy="563563"/>
          </a:xfrm>
          <a:prstGeom prst="rect">
            <a:avLst/>
          </a:prstGeom>
          <a:noFill/>
          <a:ln w="9525">
            <a:noFill/>
            <a:miter lim="800000"/>
            <a:headEnd/>
            <a:tailEnd/>
          </a:ln>
        </p:spPr>
      </p:pic>
      <p:sp>
        <p:nvSpPr>
          <p:cNvPr id="7" name="Text Box 7"/>
          <p:cNvSpPr txBox="1">
            <a:spLocks noChangeArrowheads="1"/>
          </p:cNvSpPr>
          <p:nvPr/>
        </p:nvSpPr>
        <p:spPr bwMode="auto">
          <a:xfrm>
            <a:off x="4092575" y="2730406"/>
            <a:ext cx="857414" cy="338554"/>
          </a:xfrm>
          <a:prstGeom prst="rect">
            <a:avLst/>
          </a:prstGeom>
          <a:noFill/>
          <a:ln w="9525" algn="ctr">
            <a:noFill/>
            <a:miter lim="800000"/>
            <a:headEnd/>
            <a:tailEnd/>
          </a:ln>
        </p:spPr>
        <p:txBody>
          <a:bodyPr wrap="none">
            <a:spAutoFit/>
          </a:bodyPr>
          <a:lstStyle/>
          <a:p>
            <a:pPr algn="l"/>
            <a:r>
              <a:rPr lang="en-US" sz="1600" dirty="0">
                <a:latin typeface="Segoe UI" pitchFamily="34" charset="0"/>
                <a:ea typeface="Segoe UI" pitchFamily="34" charset="0"/>
                <a:cs typeface="Segoe UI" pitchFamily="34" charset="0"/>
              </a:rPr>
              <a:t>Import</a:t>
            </a:r>
          </a:p>
        </p:txBody>
      </p:sp>
      <p:sp>
        <p:nvSpPr>
          <p:cNvPr id="8" name="Text Box 8"/>
          <p:cNvSpPr txBox="1">
            <a:spLocks noChangeArrowheads="1"/>
          </p:cNvSpPr>
          <p:nvPr/>
        </p:nvSpPr>
        <p:spPr bwMode="auto">
          <a:xfrm>
            <a:off x="3967163" y="955581"/>
            <a:ext cx="826958" cy="338554"/>
          </a:xfrm>
          <a:prstGeom prst="rect">
            <a:avLst/>
          </a:prstGeom>
          <a:noFill/>
          <a:ln w="9525" algn="ctr">
            <a:noFill/>
            <a:miter lim="800000"/>
            <a:headEnd/>
            <a:tailEnd/>
          </a:ln>
        </p:spPr>
        <p:txBody>
          <a:bodyPr wrap="none">
            <a:spAutoFit/>
          </a:bodyPr>
          <a:lstStyle/>
          <a:p>
            <a:pPr algn="l"/>
            <a:r>
              <a:rPr lang="en-US" sz="1600" dirty="0">
                <a:latin typeface="Segoe UI" pitchFamily="34" charset="0"/>
                <a:ea typeface="Segoe UI" pitchFamily="34" charset="0"/>
                <a:cs typeface="Segoe UI" pitchFamily="34" charset="0"/>
              </a:rPr>
              <a:t>Export</a:t>
            </a:r>
          </a:p>
        </p:txBody>
      </p:sp>
      <p:sp>
        <p:nvSpPr>
          <p:cNvPr id="9" name="AutoShape 9"/>
          <p:cNvSpPr>
            <a:spLocks noChangeArrowheads="1"/>
          </p:cNvSpPr>
          <p:nvPr/>
        </p:nvSpPr>
        <p:spPr bwMode="auto">
          <a:xfrm>
            <a:off x="3963988" y="1622331"/>
            <a:ext cx="1589087" cy="755650"/>
          </a:xfrm>
          <a:prstGeom prst="roundRect">
            <a:avLst>
              <a:gd name="adj" fmla="val 2931"/>
            </a:avLst>
          </a:prstGeom>
          <a:noFill/>
          <a:ln w="9525" algn="ctr">
            <a:solidFill>
              <a:srgbClr val="333333"/>
            </a:solidFill>
            <a:round/>
            <a:headEnd/>
            <a:tailEnd/>
          </a:ln>
        </p:spPr>
        <p:txBody>
          <a:bodyPr wrap="none" anchor="ctr"/>
          <a:lstStyle/>
          <a:p>
            <a:pPr marL="228600" indent="-228600" algn="l">
              <a:lnSpc>
                <a:spcPct val="90000"/>
              </a:lnSpc>
              <a:spcBef>
                <a:spcPct val="40000"/>
              </a:spcBef>
              <a:buClr>
                <a:srgbClr val="006699"/>
              </a:buClr>
              <a:buFontTx/>
              <a:buChar char="•"/>
            </a:pPr>
            <a:endParaRPr lang="en-US" sz="1600"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buFontTx/>
              <a:buChar char="•"/>
            </a:pPr>
            <a:r>
              <a:rPr lang="en-US" sz="1600" dirty="0">
                <a:latin typeface="Segoe UI" pitchFamily="34" charset="0"/>
                <a:ea typeface="Segoe UI" pitchFamily="34" charset="0"/>
                <a:cs typeface="Segoe UI" pitchFamily="34" charset="0"/>
              </a:rPr>
              <a:t>CSVDE.exe</a:t>
            </a:r>
          </a:p>
          <a:p>
            <a:pPr marL="228600" indent="-228600" algn="l">
              <a:lnSpc>
                <a:spcPct val="90000"/>
              </a:lnSpc>
              <a:spcBef>
                <a:spcPct val="40000"/>
              </a:spcBef>
              <a:buClr>
                <a:srgbClr val="006699"/>
              </a:buClr>
            </a:pPr>
            <a:r>
              <a:rPr lang="en-US" sz="1600" dirty="0">
                <a:latin typeface="Segoe UI" pitchFamily="34" charset="0"/>
                <a:ea typeface="Segoe UI" pitchFamily="34" charset="0"/>
                <a:cs typeface="Segoe UI" pitchFamily="34" charset="0"/>
              </a:rPr>
              <a:t>	</a:t>
            </a:r>
          </a:p>
        </p:txBody>
      </p:sp>
      <p:pic>
        <p:nvPicPr>
          <p:cNvPr id="10" name="Picture 10" descr="ServerProcess01"/>
          <p:cNvPicPr>
            <a:picLocks noChangeAspect="1" noChangeArrowheads="1"/>
          </p:cNvPicPr>
          <p:nvPr/>
        </p:nvPicPr>
        <p:blipFill>
          <a:blip r:embed="rId4"/>
          <a:srcRect/>
          <a:stretch>
            <a:fillRect/>
          </a:stretch>
        </p:blipFill>
        <p:spPr bwMode="auto">
          <a:xfrm>
            <a:off x="3324225" y="1638206"/>
            <a:ext cx="858838" cy="554038"/>
          </a:xfrm>
          <a:prstGeom prst="rect">
            <a:avLst/>
          </a:prstGeom>
          <a:noFill/>
          <a:ln w="9525">
            <a:noFill/>
            <a:miter lim="800000"/>
            <a:headEnd/>
            <a:tailEnd/>
          </a:ln>
        </p:spPr>
      </p:pic>
      <p:sp>
        <p:nvSpPr>
          <p:cNvPr id="11" name="Freeform 11"/>
          <p:cNvSpPr>
            <a:spLocks/>
          </p:cNvSpPr>
          <p:nvPr/>
        </p:nvSpPr>
        <p:spPr bwMode="auto">
          <a:xfrm>
            <a:off x="3103563" y="2463706"/>
            <a:ext cx="2917825" cy="452438"/>
          </a:xfrm>
          <a:custGeom>
            <a:avLst/>
            <a:gdLst>
              <a:gd name="T0" fmla="*/ 2147483647 w 1838"/>
              <a:gd name="T1" fmla="*/ 2147483647 h 285"/>
              <a:gd name="T2" fmla="*/ 2147483647 w 1838"/>
              <a:gd name="T3" fmla="*/ 2147483647 h 285"/>
              <a:gd name="T4" fmla="*/ 2147483647 w 1838"/>
              <a:gd name="T5" fmla="*/ 0 h 285"/>
              <a:gd name="T6" fmla="*/ 2147483647 w 1838"/>
              <a:gd name="T7" fmla="*/ 2147483647 h 285"/>
              <a:gd name="T8" fmla="*/ 2147483647 w 1838"/>
              <a:gd name="T9" fmla="*/ 2147483647 h 285"/>
              <a:gd name="T10" fmla="*/ 2147483647 w 1838"/>
              <a:gd name="T11" fmla="*/ 2147483647 h 285"/>
              <a:gd name="T12" fmla="*/ 2147483647 w 1838"/>
              <a:gd name="T13" fmla="*/ 2147483647 h 285"/>
              <a:gd name="T14" fmla="*/ 2147483647 w 1838"/>
              <a:gd name="T15" fmla="*/ 2147483647 h 285"/>
              <a:gd name="T16" fmla="*/ 2147483647 w 1838"/>
              <a:gd name="T17" fmla="*/ 2147483647 h 285"/>
              <a:gd name="T18" fmla="*/ 2147483647 w 1838"/>
              <a:gd name="T19" fmla="*/ 2147483647 h 285"/>
              <a:gd name="T20" fmla="*/ 2147483647 w 1838"/>
              <a:gd name="T21" fmla="*/ 2147483647 h 285"/>
              <a:gd name="T22" fmla="*/ 0 w 1838"/>
              <a:gd name="T23" fmla="*/ 2147483647 h 285"/>
              <a:gd name="T24" fmla="*/ 2147483647 w 1838"/>
              <a:gd name="T25" fmla="*/ 2147483647 h 2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38"/>
              <a:gd name="T40" fmla="*/ 0 h 285"/>
              <a:gd name="T41" fmla="*/ 1838 w 1838"/>
              <a:gd name="T42" fmla="*/ 285 h 2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38" h="285">
                <a:moveTo>
                  <a:pt x="1521" y="81"/>
                </a:moveTo>
                <a:lnTo>
                  <a:pt x="1516" y="41"/>
                </a:lnTo>
                <a:lnTo>
                  <a:pt x="1510" y="0"/>
                </a:lnTo>
                <a:lnTo>
                  <a:pt x="1675" y="73"/>
                </a:lnTo>
                <a:lnTo>
                  <a:pt x="1788" y="125"/>
                </a:lnTo>
                <a:lnTo>
                  <a:pt x="1838" y="149"/>
                </a:lnTo>
                <a:lnTo>
                  <a:pt x="1825" y="156"/>
                </a:lnTo>
                <a:lnTo>
                  <a:pt x="1788" y="171"/>
                </a:lnTo>
                <a:lnTo>
                  <a:pt x="1675" y="218"/>
                </a:lnTo>
                <a:lnTo>
                  <a:pt x="1510" y="285"/>
                </a:lnTo>
                <a:lnTo>
                  <a:pt x="1521" y="205"/>
                </a:lnTo>
                <a:lnTo>
                  <a:pt x="0" y="136"/>
                </a:lnTo>
                <a:lnTo>
                  <a:pt x="1521" y="81"/>
                </a:lnTo>
                <a:close/>
              </a:path>
            </a:pathLst>
          </a:custGeom>
          <a:solidFill>
            <a:srgbClr val="FF0000">
              <a:alpha val="74901"/>
            </a:srgbClr>
          </a:solidFill>
          <a:ln w="9525">
            <a:noFill/>
            <a:round/>
            <a:headEnd/>
            <a:tailEnd/>
          </a:ln>
        </p:spPr>
        <p:txBody>
          <a:bodyPr/>
          <a:lstStyle/>
          <a:p>
            <a:endParaRPr lang="en-US" sz="2000" dirty="0">
              <a:latin typeface="Segoe UI" pitchFamily="34" charset="0"/>
              <a:ea typeface="Segoe UI" pitchFamily="34" charset="0"/>
              <a:cs typeface="Segoe UI" pitchFamily="34" charset="0"/>
            </a:endParaRPr>
          </a:p>
        </p:txBody>
      </p:sp>
      <p:sp>
        <p:nvSpPr>
          <p:cNvPr id="12" name="Freeform 12"/>
          <p:cNvSpPr>
            <a:spLocks/>
          </p:cNvSpPr>
          <p:nvPr/>
        </p:nvSpPr>
        <p:spPr bwMode="auto">
          <a:xfrm flipH="1">
            <a:off x="3167063" y="1071469"/>
            <a:ext cx="2917825" cy="452437"/>
          </a:xfrm>
          <a:custGeom>
            <a:avLst/>
            <a:gdLst>
              <a:gd name="T0" fmla="*/ 2147483647 w 1838"/>
              <a:gd name="T1" fmla="*/ 2147483647 h 285"/>
              <a:gd name="T2" fmla="*/ 2147483647 w 1838"/>
              <a:gd name="T3" fmla="*/ 2147483647 h 285"/>
              <a:gd name="T4" fmla="*/ 2147483647 w 1838"/>
              <a:gd name="T5" fmla="*/ 0 h 285"/>
              <a:gd name="T6" fmla="*/ 2147483647 w 1838"/>
              <a:gd name="T7" fmla="*/ 2147483647 h 285"/>
              <a:gd name="T8" fmla="*/ 2147483647 w 1838"/>
              <a:gd name="T9" fmla="*/ 2147483647 h 285"/>
              <a:gd name="T10" fmla="*/ 2147483647 w 1838"/>
              <a:gd name="T11" fmla="*/ 2147483647 h 285"/>
              <a:gd name="T12" fmla="*/ 2147483647 w 1838"/>
              <a:gd name="T13" fmla="*/ 2147483647 h 285"/>
              <a:gd name="T14" fmla="*/ 2147483647 w 1838"/>
              <a:gd name="T15" fmla="*/ 2147483647 h 285"/>
              <a:gd name="T16" fmla="*/ 2147483647 w 1838"/>
              <a:gd name="T17" fmla="*/ 2147483647 h 285"/>
              <a:gd name="T18" fmla="*/ 2147483647 w 1838"/>
              <a:gd name="T19" fmla="*/ 2147483647 h 285"/>
              <a:gd name="T20" fmla="*/ 2147483647 w 1838"/>
              <a:gd name="T21" fmla="*/ 2147483647 h 285"/>
              <a:gd name="T22" fmla="*/ 0 w 1838"/>
              <a:gd name="T23" fmla="*/ 2147483647 h 285"/>
              <a:gd name="T24" fmla="*/ 2147483647 w 1838"/>
              <a:gd name="T25" fmla="*/ 2147483647 h 2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38"/>
              <a:gd name="T40" fmla="*/ 0 h 285"/>
              <a:gd name="T41" fmla="*/ 1838 w 1838"/>
              <a:gd name="T42" fmla="*/ 285 h 2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38" h="285">
                <a:moveTo>
                  <a:pt x="1521" y="81"/>
                </a:moveTo>
                <a:lnTo>
                  <a:pt x="1516" y="41"/>
                </a:lnTo>
                <a:lnTo>
                  <a:pt x="1510" y="0"/>
                </a:lnTo>
                <a:lnTo>
                  <a:pt x="1675" y="73"/>
                </a:lnTo>
                <a:lnTo>
                  <a:pt x="1788" y="125"/>
                </a:lnTo>
                <a:lnTo>
                  <a:pt x="1838" y="149"/>
                </a:lnTo>
                <a:lnTo>
                  <a:pt x="1825" y="156"/>
                </a:lnTo>
                <a:lnTo>
                  <a:pt x="1788" y="171"/>
                </a:lnTo>
                <a:lnTo>
                  <a:pt x="1675" y="218"/>
                </a:lnTo>
                <a:lnTo>
                  <a:pt x="1510" y="285"/>
                </a:lnTo>
                <a:lnTo>
                  <a:pt x="1521" y="205"/>
                </a:lnTo>
                <a:lnTo>
                  <a:pt x="0" y="136"/>
                </a:lnTo>
                <a:lnTo>
                  <a:pt x="1521" y="81"/>
                </a:lnTo>
                <a:close/>
              </a:path>
            </a:pathLst>
          </a:custGeom>
          <a:solidFill>
            <a:srgbClr val="FF0000">
              <a:alpha val="74901"/>
            </a:srgbClr>
          </a:solidFill>
          <a:ln w="9525">
            <a:noFill/>
            <a:round/>
            <a:headEnd/>
            <a:tailEnd/>
          </a:ln>
        </p:spPr>
        <p:txBody>
          <a:bodyPr/>
          <a:lstStyle/>
          <a:p>
            <a:endParaRPr lang="en-US" sz="2000" dirty="0">
              <a:latin typeface="Segoe UI" pitchFamily="34" charset="0"/>
              <a:ea typeface="Segoe UI" pitchFamily="34" charset="0"/>
              <a:cs typeface="Segoe UI" pitchFamily="34" charset="0"/>
            </a:endParaRPr>
          </a:p>
        </p:txBody>
      </p:sp>
      <p:pic>
        <p:nvPicPr>
          <p:cNvPr id="13" name="Picture 13" descr="Document_Writing01"/>
          <p:cNvPicPr>
            <a:picLocks noChangeAspect="1" noChangeArrowheads="1"/>
          </p:cNvPicPr>
          <p:nvPr/>
        </p:nvPicPr>
        <p:blipFill>
          <a:blip r:embed="rId5"/>
          <a:srcRect/>
          <a:stretch>
            <a:fillRect/>
          </a:stretch>
        </p:blipFill>
        <p:spPr bwMode="auto">
          <a:xfrm>
            <a:off x="2144713" y="1334994"/>
            <a:ext cx="587375" cy="954087"/>
          </a:xfrm>
          <a:prstGeom prst="rect">
            <a:avLst/>
          </a:prstGeom>
          <a:noFill/>
          <a:ln w="9525">
            <a:noFill/>
            <a:miter lim="800000"/>
            <a:headEnd/>
            <a:tailEnd/>
          </a:ln>
        </p:spPr>
      </p:pic>
      <p:sp>
        <p:nvSpPr>
          <p:cNvPr id="14" name="Rounded Rectangle 844803"/>
          <p:cNvSpPr>
            <a:spLocks noChangeArrowheads="1"/>
          </p:cNvSpPr>
          <p:nvPr/>
        </p:nvSpPr>
        <p:spPr bwMode="auto">
          <a:xfrm>
            <a:off x="487611" y="3125243"/>
            <a:ext cx="8196447" cy="3400101"/>
          </a:xfrm>
          <a:prstGeom prst="roundRect">
            <a:avLst>
              <a:gd name="adj" fmla="val 4167"/>
            </a:avLst>
          </a:prstGeom>
          <a:noFill/>
          <a:ln w="9525" algn="ctr">
            <a:noFill/>
            <a:round/>
            <a:headEnd/>
            <a:tailEnd/>
          </a:ln>
          <a:effectLst/>
        </p:spPr>
        <p:txBody>
          <a:bodyPr/>
          <a:lstStyle/>
          <a:p>
            <a:pPr>
              <a:buNone/>
            </a:pPr>
            <a:r>
              <a:rPr lang="en-US" sz="2000" b="1" dirty="0">
                <a:latin typeface="Segoe UI" pitchFamily="34" charset="0"/>
                <a:ea typeface="Segoe UI" pitchFamily="34" charset="0"/>
                <a:cs typeface="Segoe UI" pitchFamily="34" charset="0"/>
              </a:rPr>
              <a:t>Use CSVDE to export objects to a .csv file:</a:t>
            </a: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spcBef>
                <a:spcPts val="600"/>
              </a:spcBef>
            </a:pPr>
            <a:r>
              <a:rPr lang="en-US" sz="2000" b="1" dirty="0">
                <a:solidFill>
                  <a:srgbClr val="000000"/>
                </a:solidFill>
                <a:latin typeface="Segoe UI" pitchFamily="34" charset="0"/>
                <a:ea typeface="Segoe UI" pitchFamily="34" charset="0"/>
                <a:cs typeface="Segoe UI" pitchFamily="34" charset="0"/>
              </a:rPr>
              <a:t>Use CSVDE to create objects from a .csv file:</a:t>
            </a:r>
          </a:p>
          <a:p>
            <a:pPr>
              <a:buNone/>
            </a:pPr>
            <a:endParaRPr lang="en-US" sz="2000" b="1" dirty="0">
              <a:latin typeface="Segoe UI" pitchFamily="34" charset="0"/>
              <a:ea typeface="Segoe UI" pitchFamily="34" charset="0"/>
              <a:cs typeface="Segoe UI" pitchFamily="34" charset="0"/>
            </a:endParaRPr>
          </a:p>
        </p:txBody>
      </p:sp>
      <p:sp>
        <p:nvSpPr>
          <p:cNvPr id="15" name="Rounded Rectangle 844804"/>
          <p:cNvSpPr>
            <a:spLocks noChangeArrowheads="1"/>
          </p:cNvSpPr>
          <p:nvPr/>
        </p:nvSpPr>
        <p:spPr bwMode="auto">
          <a:xfrm>
            <a:off x="835458" y="3547058"/>
            <a:ext cx="7461324" cy="1839034"/>
          </a:xfrm>
          <a:prstGeom prst="roundRect">
            <a:avLst>
              <a:gd name="adj" fmla="val 4167"/>
            </a:avLst>
          </a:prstGeom>
          <a:noFill/>
          <a:ln w="9525" algn="ctr">
            <a:noFill/>
            <a:round/>
            <a:headEnd/>
            <a:tailEnd/>
          </a:ln>
          <a:effectLst/>
        </p:spPr>
        <p:txBody>
          <a:bodyPr anchor="ctr"/>
          <a:lstStyle/>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–f filename </a:t>
            </a:r>
          </a:p>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-d RootDN</a:t>
            </a:r>
          </a:p>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-p SearchScope</a:t>
            </a:r>
          </a:p>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-r Filter</a:t>
            </a:r>
          </a:p>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-l ListOfAtrributes</a:t>
            </a:r>
          </a:p>
        </p:txBody>
      </p:sp>
      <p:sp>
        <p:nvSpPr>
          <p:cNvPr id="16" name="Rounded Rectangle 844804"/>
          <p:cNvSpPr>
            <a:spLocks noChangeArrowheads="1"/>
          </p:cNvSpPr>
          <p:nvPr/>
        </p:nvSpPr>
        <p:spPr bwMode="auto">
          <a:xfrm>
            <a:off x="835458" y="5855204"/>
            <a:ext cx="7461324" cy="425292"/>
          </a:xfrm>
          <a:prstGeom prst="roundRect">
            <a:avLst>
              <a:gd name="adj" fmla="val 4167"/>
            </a:avLst>
          </a:prstGeom>
          <a:solidFill>
            <a:schemeClr val="bg1">
              <a:lumMod val="85000"/>
            </a:schemeClr>
          </a:solidFill>
          <a:ln w="9525" algn="ctr">
            <a:noFill/>
            <a:round/>
            <a:headEnd/>
            <a:tailEnd/>
          </a:ln>
          <a:effectLst/>
        </p:spPr>
        <p:txBody>
          <a:bodyPr anchor="ctr"/>
          <a:lstStyle/>
          <a:p>
            <a:pPr eaLnBrk="0" hangingPunct="0">
              <a:spcBef>
                <a:spcPts val="300"/>
              </a:spcBef>
              <a:buClr>
                <a:srgbClr val="006699"/>
              </a:buClr>
            </a:pPr>
            <a:r>
              <a:rPr lang="en-US" sz="2000" b="0" dirty="0">
                <a:solidFill>
                  <a:srgbClr val="000000"/>
                </a:solidFill>
                <a:latin typeface="Segoe UI" pitchFamily="34" charset="0"/>
                <a:ea typeface="Segoe UI" pitchFamily="34" charset="0"/>
                <a:cs typeface="Segoe UI" pitchFamily="34" charset="0"/>
              </a:rPr>
              <a:t>Csvde –i –f filename –k</a:t>
            </a:r>
          </a:p>
        </p:txBody>
      </p:sp>
    </p:spTree>
    <p:extLst>
      <p:ext uri="{BB962C8B-B14F-4D97-AF65-F5344CB8AC3E}">
        <p14:creationId xmlns:p14="http://schemas.microsoft.com/office/powerpoint/2010/main" val="291154081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Ldifde?</a:t>
            </a:r>
          </a:p>
        </p:txBody>
      </p:sp>
      <p:sp>
        <p:nvSpPr>
          <p:cNvPr id="4" name="AutoShape 4"/>
          <p:cNvSpPr>
            <a:spLocks noChangeArrowheads="1"/>
          </p:cNvSpPr>
          <p:nvPr/>
        </p:nvSpPr>
        <p:spPr bwMode="auto">
          <a:xfrm>
            <a:off x="1752600" y="1264700"/>
            <a:ext cx="1460500" cy="1509713"/>
          </a:xfrm>
          <a:prstGeom prst="roundRect">
            <a:avLst>
              <a:gd name="adj" fmla="val 4167"/>
            </a:avLst>
          </a:prstGeom>
          <a:noFill/>
          <a:ln w="9525" algn="ctr">
            <a:noFill/>
            <a:round/>
            <a:headEnd/>
            <a:tailEnd/>
          </a:ln>
          <a:effectLst/>
        </p:spPr>
        <p:txBody>
          <a:bodyPr wrap="none" anchor="ctr"/>
          <a:lstStyle/>
          <a:p>
            <a:pPr marL="228600" indent="-228600" algn="l">
              <a:lnSpc>
                <a:spcPct val="90000"/>
              </a:lnSpc>
              <a:spcBef>
                <a:spcPct val="40000"/>
              </a:spcBef>
              <a:buClr>
                <a:srgbClr val="006699"/>
              </a:buClr>
            </a:pPr>
            <a:endParaRPr lang="en-US"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r>
              <a:rPr lang="en-US" sz="1400" dirty="0">
                <a:latin typeface="Segoe UI" pitchFamily="34" charset="0"/>
                <a:ea typeface="Segoe UI" pitchFamily="34" charset="0"/>
                <a:cs typeface="Segoe UI" pitchFamily="34" charset="0"/>
              </a:rPr>
              <a:t>Filename.ldf</a:t>
            </a:r>
          </a:p>
          <a:p>
            <a:pPr marL="228600" indent="-228600" algn="l">
              <a:lnSpc>
                <a:spcPct val="90000"/>
              </a:lnSpc>
              <a:spcBef>
                <a:spcPct val="40000"/>
              </a:spcBef>
              <a:buClr>
                <a:srgbClr val="006699"/>
              </a:buClr>
            </a:pPr>
            <a:endParaRPr lang="en-US" sz="1400" dirty="0">
              <a:latin typeface="Segoe UI" pitchFamily="34" charset="0"/>
              <a:ea typeface="Segoe UI" pitchFamily="34" charset="0"/>
              <a:cs typeface="Segoe UI" pitchFamily="34" charset="0"/>
            </a:endParaRPr>
          </a:p>
        </p:txBody>
      </p:sp>
      <p:sp>
        <p:nvSpPr>
          <p:cNvPr id="5" name="AutoShape 5"/>
          <p:cNvSpPr>
            <a:spLocks noChangeArrowheads="1"/>
          </p:cNvSpPr>
          <p:nvPr/>
        </p:nvSpPr>
        <p:spPr bwMode="auto">
          <a:xfrm>
            <a:off x="5935663" y="1264700"/>
            <a:ext cx="1816100" cy="1509713"/>
          </a:xfrm>
          <a:prstGeom prst="roundRect">
            <a:avLst>
              <a:gd name="adj" fmla="val 4167"/>
            </a:avLst>
          </a:prstGeom>
          <a:noFill/>
          <a:ln w="9525" algn="ctr">
            <a:noFill/>
            <a:round/>
            <a:headEnd/>
            <a:tailEnd/>
          </a:ln>
          <a:effectLst/>
        </p:spPr>
        <p:txBody>
          <a:bodyPr wrap="none" anchor="ctr"/>
          <a:lstStyle/>
          <a:p>
            <a:pPr marL="228600" indent="-228600" algn="l">
              <a:lnSpc>
                <a:spcPct val="90000"/>
              </a:lnSpc>
              <a:spcBef>
                <a:spcPct val="40000"/>
              </a:spcBef>
              <a:buClr>
                <a:srgbClr val="006699"/>
              </a:buClr>
            </a:pPr>
            <a:endParaRPr lang="en-US"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pPr>
            <a:endParaRPr lang="en-US" dirty="0">
              <a:latin typeface="Segoe UI" pitchFamily="34" charset="0"/>
              <a:ea typeface="Segoe UI" pitchFamily="34" charset="0"/>
              <a:cs typeface="Segoe UI" pitchFamily="34" charset="0"/>
            </a:endParaRPr>
          </a:p>
          <a:p>
            <a:pPr marL="228600" indent="-228600" algn="ctr">
              <a:lnSpc>
                <a:spcPct val="90000"/>
              </a:lnSpc>
              <a:spcBef>
                <a:spcPct val="40000"/>
              </a:spcBef>
              <a:buClr>
                <a:srgbClr val="006699"/>
              </a:buClr>
            </a:pPr>
            <a:r>
              <a:rPr lang="en-US" sz="1400" dirty="0">
                <a:latin typeface="Segoe UI" pitchFamily="34" charset="0"/>
                <a:ea typeface="Segoe UI" pitchFamily="34" charset="0"/>
                <a:cs typeface="Segoe UI" pitchFamily="34" charset="0"/>
              </a:rPr>
              <a:t>AD DS</a:t>
            </a:r>
          </a:p>
        </p:txBody>
      </p:sp>
      <p:pic>
        <p:nvPicPr>
          <p:cNvPr id="6" name="Picture 6" descr="ActiveDirectory01"/>
          <p:cNvPicPr>
            <a:picLocks noChangeAspect="1" noChangeArrowheads="1"/>
          </p:cNvPicPr>
          <p:nvPr/>
        </p:nvPicPr>
        <p:blipFill>
          <a:blip r:embed="rId3"/>
          <a:srcRect/>
          <a:stretch>
            <a:fillRect/>
          </a:stretch>
        </p:blipFill>
        <p:spPr bwMode="auto">
          <a:xfrm>
            <a:off x="6346825" y="1677450"/>
            <a:ext cx="862013" cy="563563"/>
          </a:xfrm>
          <a:prstGeom prst="rect">
            <a:avLst/>
          </a:prstGeom>
          <a:noFill/>
          <a:ln w="9525">
            <a:noFill/>
            <a:miter lim="800000"/>
            <a:headEnd/>
            <a:tailEnd/>
          </a:ln>
        </p:spPr>
      </p:pic>
      <p:sp>
        <p:nvSpPr>
          <p:cNvPr id="7" name="Text Box 7"/>
          <p:cNvSpPr txBox="1">
            <a:spLocks noChangeArrowheads="1"/>
          </p:cNvSpPr>
          <p:nvPr/>
        </p:nvSpPr>
        <p:spPr bwMode="auto">
          <a:xfrm>
            <a:off x="4092575" y="2756950"/>
            <a:ext cx="773353" cy="307777"/>
          </a:xfrm>
          <a:prstGeom prst="rect">
            <a:avLst/>
          </a:prstGeom>
          <a:noFill/>
          <a:ln w="9525" algn="ctr">
            <a:noFill/>
            <a:miter lim="800000"/>
            <a:headEnd/>
            <a:tailEnd/>
          </a:ln>
        </p:spPr>
        <p:txBody>
          <a:bodyPr wrap="none">
            <a:spAutoFit/>
          </a:bodyPr>
          <a:lstStyle/>
          <a:p>
            <a:pPr algn="l"/>
            <a:r>
              <a:rPr lang="en-US" sz="1400" dirty="0">
                <a:latin typeface="Segoe UI" pitchFamily="34" charset="0"/>
                <a:ea typeface="Segoe UI" pitchFamily="34" charset="0"/>
                <a:cs typeface="Segoe UI" pitchFamily="34" charset="0"/>
              </a:rPr>
              <a:t>Import</a:t>
            </a:r>
          </a:p>
        </p:txBody>
      </p:sp>
      <p:sp>
        <p:nvSpPr>
          <p:cNvPr id="8" name="Text Box 8"/>
          <p:cNvSpPr txBox="1">
            <a:spLocks noChangeArrowheads="1"/>
          </p:cNvSpPr>
          <p:nvPr/>
        </p:nvSpPr>
        <p:spPr bwMode="auto">
          <a:xfrm>
            <a:off x="3967163" y="982125"/>
            <a:ext cx="747705" cy="307777"/>
          </a:xfrm>
          <a:prstGeom prst="rect">
            <a:avLst/>
          </a:prstGeom>
          <a:noFill/>
          <a:ln w="9525" algn="ctr">
            <a:noFill/>
            <a:miter lim="800000"/>
            <a:headEnd/>
            <a:tailEnd/>
          </a:ln>
        </p:spPr>
        <p:txBody>
          <a:bodyPr wrap="none">
            <a:spAutoFit/>
          </a:bodyPr>
          <a:lstStyle/>
          <a:p>
            <a:pPr algn="l"/>
            <a:r>
              <a:rPr lang="en-US" sz="1400" dirty="0">
                <a:latin typeface="Segoe UI" pitchFamily="34" charset="0"/>
                <a:ea typeface="Segoe UI" pitchFamily="34" charset="0"/>
                <a:cs typeface="Segoe UI" pitchFamily="34" charset="0"/>
              </a:rPr>
              <a:t>Export</a:t>
            </a:r>
          </a:p>
        </p:txBody>
      </p:sp>
      <p:sp>
        <p:nvSpPr>
          <p:cNvPr id="9" name="AutoShape 9"/>
          <p:cNvSpPr>
            <a:spLocks noChangeArrowheads="1"/>
          </p:cNvSpPr>
          <p:nvPr/>
        </p:nvSpPr>
        <p:spPr bwMode="auto">
          <a:xfrm>
            <a:off x="3963988" y="1648875"/>
            <a:ext cx="1639144" cy="755650"/>
          </a:xfrm>
          <a:prstGeom prst="roundRect">
            <a:avLst>
              <a:gd name="adj" fmla="val 2931"/>
            </a:avLst>
          </a:prstGeom>
          <a:noFill/>
          <a:ln w="9525" algn="ctr">
            <a:solidFill>
              <a:srgbClr val="333333"/>
            </a:solidFill>
            <a:round/>
            <a:headEnd/>
            <a:tailEnd/>
          </a:ln>
        </p:spPr>
        <p:txBody>
          <a:bodyPr wrap="none" anchor="ctr"/>
          <a:lstStyle/>
          <a:p>
            <a:pPr marL="228600" indent="-228600" algn="l">
              <a:lnSpc>
                <a:spcPct val="90000"/>
              </a:lnSpc>
              <a:spcBef>
                <a:spcPct val="40000"/>
              </a:spcBef>
              <a:buClr>
                <a:srgbClr val="006699"/>
              </a:buClr>
              <a:buFontTx/>
              <a:buChar char="•"/>
            </a:pPr>
            <a:endParaRPr lang="en-US" sz="1400" dirty="0">
              <a:latin typeface="Segoe UI" pitchFamily="34" charset="0"/>
              <a:ea typeface="Segoe UI" pitchFamily="34" charset="0"/>
              <a:cs typeface="Segoe UI" pitchFamily="34" charset="0"/>
            </a:endParaRPr>
          </a:p>
          <a:p>
            <a:pPr marL="228600" indent="-228600" algn="l">
              <a:lnSpc>
                <a:spcPct val="90000"/>
              </a:lnSpc>
              <a:spcBef>
                <a:spcPct val="40000"/>
              </a:spcBef>
              <a:buClr>
                <a:srgbClr val="006699"/>
              </a:buClr>
              <a:buFontTx/>
              <a:buChar char="•"/>
            </a:pPr>
            <a:r>
              <a:rPr lang="en-US" sz="1400" dirty="0">
                <a:latin typeface="Segoe UI" pitchFamily="34" charset="0"/>
                <a:ea typeface="Segoe UI" pitchFamily="34" charset="0"/>
                <a:cs typeface="Segoe UI" pitchFamily="34" charset="0"/>
              </a:rPr>
              <a:t>LDIFDE.exe</a:t>
            </a:r>
          </a:p>
          <a:p>
            <a:pPr marL="228600" indent="-228600" algn="l">
              <a:lnSpc>
                <a:spcPct val="90000"/>
              </a:lnSpc>
              <a:spcBef>
                <a:spcPct val="40000"/>
              </a:spcBef>
              <a:buClr>
                <a:srgbClr val="006699"/>
              </a:buClr>
            </a:pPr>
            <a:r>
              <a:rPr lang="en-US" sz="1400" dirty="0">
                <a:latin typeface="Segoe UI" pitchFamily="34" charset="0"/>
                <a:ea typeface="Segoe UI" pitchFamily="34" charset="0"/>
                <a:cs typeface="Segoe UI" pitchFamily="34" charset="0"/>
              </a:rPr>
              <a:t>	</a:t>
            </a:r>
          </a:p>
        </p:txBody>
      </p:sp>
      <p:pic>
        <p:nvPicPr>
          <p:cNvPr id="10" name="Picture 10" descr="ServerProcess01"/>
          <p:cNvPicPr>
            <a:picLocks noChangeAspect="1" noChangeArrowheads="1"/>
          </p:cNvPicPr>
          <p:nvPr/>
        </p:nvPicPr>
        <p:blipFill>
          <a:blip r:embed="rId4"/>
          <a:srcRect/>
          <a:stretch>
            <a:fillRect/>
          </a:stretch>
        </p:blipFill>
        <p:spPr bwMode="auto">
          <a:xfrm>
            <a:off x="3324225" y="1664750"/>
            <a:ext cx="858838" cy="554038"/>
          </a:xfrm>
          <a:prstGeom prst="rect">
            <a:avLst/>
          </a:prstGeom>
          <a:noFill/>
          <a:ln w="9525">
            <a:noFill/>
            <a:miter lim="800000"/>
            <a:headEnd/>
            <a:tailEnd/>
          </a:ln>
        </p:spPr>
      </p:pic>
      <p:sp>
        <p:nvSpPr>
          <p:cNvPr id="11" name="Freeform 11"/>
          <p:cNvSpPr>
            <a:spLocks/>
          </p:cNvSpPr>
          <p:nvPr/>
        </p:nvSpPr>
        <p:spPr bwMode="auto">
          <a:xfrm>
            <a:off x="3103563" y="2490250"/>
            <a:ext cx="2917825" cy="452438"/>
          </a:xfrm>
          <a:custGeom>
            <a:avLst/>
            <a:gdLst>
              <a:gd name="T0" fmla="*/ 2147483647 w 1838"/>
              <a:gd name="T1" fmla="*/ 2147483647 h 285"/>
              <a:gd name="T2" fmla="*/ 2147483647 w 1838"/>
              <a:gd name="T3" fmla="*/ 2147483647 h 285"/>
              <a:gd name="T4" fmla="*/ 2147483647 w 1838"/>
              <a:gd name="T5" fmla="*/ 0 h 285"/>
              <a:gd name="T6" fmla="*/ 2147483647 w 1838"/>
              <a:gd name="T7" fmla="*/ 2147483647 h 285"/>
              <a:gd name="T8" fmla="*/ 2147483647 w 1838"/>
              <a:gd name="T9" fmla="*/ 2147483647 h 285"/>
              <a:gd name="T10" fmla="*/ 2147483647 w 1838"/>
              <a:gd name="T11" fmla="*/ 2147483647 h 285"/>
              <a:gd name="T12" fmla="*/ 2147483647 w 1838"/>
              <a:gd name="T13" fmla="*/ 2147483647 h 285"/>
              <a:gd name="T14" fmla="*/ 2147483647 w 1838"/>
              <a:gd name="T15" fmla="*/ 2147483647 h 285"/>
              <a:gd name="T16" fmla="*/ 2147483647 w 1838"/>
              <a:gd name="T17" fmla="*/ 2147483647 h 285"/>
              <a:gd name="T18" fmla="*/ 2147483647 w 1838"/>
              <a:gd name="T19" fmla="*/ 2147483647 h 285"/>
              <a:gd name="T20" fmla="*/ 2147483647 w 1838"/>
              <a:gd name="T21" fmla="*/ 2147483647 h 285"/>
              <a:gd name="T22" fmla="*/ 0 w 1838"/>
              <a:gd name="T23" fmla="*/ 2147483647 h 285"/>
              <a:gd name="T24" fmla="*/ 2147483647 w 1838"/>
              <a:gd name="T25" fmla="*/ 2147483647 h 2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38"/>
              <a:gd name="T40" fmla="*/ 0 h 285"/>
              <a:gd name="T41" fmla="*/ 1838 w 1838"/>
              <a:gd name="T42" fmla="*/ 285 h 2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38" h="285">
                <a:moveTo>
                  <a:pt x="1521" y="81"/>
                </a:moveTo>
                <a:lnTo>
                  <a:pt x="1516" y="41"/>
                </a:lnTo>
                <a:lnTo>
                  <a:pt x="1510" y="0"/>
                </a:lnTo>
                <a:lnTo>
                  <a:pt x="1675" y="73"/>
                </a:lnTo>
                <a:lnTo>
                  <a:pt x="1788" y="125"/>
                </a:lnTo>
                <a:lnTo>
                  <a:pt x="1838" y="149"/>
                </a:lnTo>
                <a:lnTo>
                  <a:pt x="1825" y="156"/>
                </a:lnTo>
                <a:lnTo>
                  <a:pt x="1788" y="171"/>
                </a:lnTo>
                <a:lnTo>
                  <a:pt x="1675" y="218"/>
                </a:lnTo>
                <a:lnTo>
                  <a:pt x="1510" y="285"/>
                </a:lnTo>
                <a:lnTo>
                  <a:pt x="1521" y="205"/>
                </a:lnTo>
                <a:lnTo>
                  <a:pt x="0" y="136"/>
                </a:lnTo>
                <a:lnTo>
                  <a:pt x="1521" y="81"/>
                </a:lnTo>
                <a:close/>
              </a:path>
            </a:pathLst>
          </a:custGeom>
          <a:solidFill>
            <a:srgbClr val="FF0000">
              <a:alpha val="74901"/>
            </a:srgbClr>
          </a:solidFill>
          <a:ln w="9525">
            <a:noFill/>
            <a:round/>
            <a:headEnd/>
            <a:tailEnd/>
          </a:ln>
        </p:spPr>
        <p:txBody>
          <a:bodyPr/>
          <a:lstStyle/>
          <a:p>
            <a:endParaRPr lang="en-US" dirty="0">
              <a:latin typeface="Segoe UI" pitchFamily="34" charset="0"/>
              <a:ea typeface="Segoe UI" pitchFamily="34" charset="0"/>
              <a:cs typeface="Segoe UI" pitchFamily="34" charset="0"/>
            </a:endParaRPr>
          </a:p>
        </p:txBody>
      </p:sp>
      <p:sp>
        <p:nvSpPr>
          <p:cNvPr id="12" name="Freeform 12"/>
          <p:cNvSpPr>
            <a:spLocks/>
          </p:cNvSpPr>
          <p:nvPr/>
        </p:nvSpPr>
        <p:spPr bwMode="auto">
          <a:xfrm flipH="1">
            <a:off x="3167063" y="1098013"/>
            <a:ext cx="2917825" cy="452437"/>
          </a:xfrm>
          <a:custGeom>
            <a:avLst/>
            <a:gdLst>
              <a:gd name="T0" fmla="*/ 2147483647 w 1838"/>
              <a:gd name="T1" fmla="*/ 2147483647 h 285"/>
              <a:gd name="T2" fmla="*/ 2147483647 w 1838"/>
              <a:gd name="T3" fmla="*/ 2147483647 h 285"/>
              <a:gd name="T4" fmla="*/ 2147483647 w 1838"/>
              <a:gd name="T5" fmla="*/ 0 h 285"/>
              <a:gd name="T6" fmla="*/ 2147483647 w 1838"/>
              <a:gd name="T7" fmla="*/ 2147483647 h 285"/>
              <a:gd name="T8" fmla="*/ 2147483647 w 1838"/>
              <a:gd name="T9" fmla="*/ 2147483647 h 285"/>
              <a:gd name="T10" fmla="*/ 2147483647 w 1838"/>
              <a:gd name="T11" fmla="*/ 2147483647 h 285"/>
              <a:gd name="T12" fmla="*/ 2147483647 w 1838"/>
              <a:gd name="T13" fmla="*/ 2147483647 h 285"/>
              <a:gd name="T14" fmla="*/ 2147483647 w 1838"/>
              <a:gd name="T15" fmla="*/ 2147483647 h 285"/>
              <a:gd name="T16" fmla="*/ 2147483647 w 1838"/>
              <a:gd name="T17" fmla="*/ 2147483647 h 285"/>
              <a:gd name="T18" fmla="*/ 2147483647 w 1838"/>
              <a:gd name="T19" fmla="*/ 2147483647 h 285"/>
              <a:gd name="T20" fmla="*/ 2147483647 w 1838"/>
              <a:gd name="T21" fmla="*/ 2147483647 h 285"/>
              <a:gd name="T22" fmla="*/ 0 w 1838"/>
              <a:gd name="T23" fmla="*/ 2147483647 h 285"/>
              <a:gd name="T24" fmla="*/ 2147483647 w 1838"/>
              <a:gd name="T25" fmla="*/ 2147483647 h 2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38"/>
              <a:gd name="T40" fmla="*/ 0 h 285"/>
              <a:gd name="T41" fmla="*/ 1838 w 1838"/>
              <a:gd name="T42" fmla="*/ 285 h 28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38" h="285">
                <a:moveTo>
                  <a:pt x="1521" y="81"/>
                </a:moveTo>
                <a:lnTo>
                  <a:pt x="1516" y="41"/>
                </a:lnTo>
                <a:lnTo>
                  <a:pt x="1510" y="0"/>
                </a:lnTo>
                <a:lnTo>
                  <a:pt x="1675" y="73"/>
                </a:lnTo>
                <a:lnTo>
                  <a:pt x="1788" y="125"/>
                </a:lnTo>
                <a:lnTo>
                  <a:pt x="1838" y="149"/>
                </a:lnTo>
                <a:lnTo>
                  <a:pt x="1825" y="156"/>
                </a:lnTo>
                <a:lnTo>
                  <a:pt x="1788" y="171"/>
                </a:lnTo>
                <a:lnTo>
                  <a:pt x="1675" y="218"/>
                </a:lnTo>
                <a:lnTo>
                  <a:pt x="1510" y="285"/>
                </a:lnTo>
                <a:lnTo>
                  <a:pt x="1521" y="205"/>
                </a:lnTo>
                <a:lnTo>
                  <a:pt x="0" y="136"/>
                </a:lnTo>
                <a:lnTo>
                  <a:pt x="1521" y="81"/>
                </a:lnTo>
                <a:close/>
              </a:path>
            </a:pathLst>
          </a:custGeom>
          <a:solidFill>
            <a:srgbClr val="FF0000">
              <a:alpha val="74901"/>
            </a:srgbClr>
          </a:solidFill>
          <a:ln w="9525">
            <a:noFill/>
            <a:round/>
            <a:headEnd/>
            <a:tailEnd/>
          </a:ln>
        </p:spPr>
        <p:txBody>
          <a:bodyPr/>
          <a:lstStyle/>
          <a:p>
            <a:endParaRPr lang="en-US" dirty="0">
              <a:latin typeface="Segoe UI" pitchFamily="34" charset="0"/>
              <a:ea typeface="Segoe UI" pitchFamily="34" charset="0"/>
              <a:cs typeface="Segoe UI" pitchFamily="34" charset="0"/>
            </a:endParaRPr>
          </a:p>
        </p:txBody>
      </p:sp>
      <p:pic>
        <p:nvPicPr>
          <p:cNvPr id="13" name="Picture 13" descr="Document_Writing01"/>
          <p:cNvPicPr>
            <a:picLocks noChangeAspect="1" noChangeArrowheads="1"/>
          </p:cNvPicPr>
          <p:nvPr/>
        </p:nvPicPr>
        <p:blipFill>
          <a:blip r:embed="rId5"/>
          <a:srcRect/>
          <a:stretch>
            <a:fillRect/>
          </a:stretch>
        </p:blipFill>
        <p:spPr bwMode="auto">
          <a:xfrm>
            <a:off x="2144713" y="1361538"/>
            <a:ext cx="587375" cy="954087"/>
          </a:xfrm>
          <a:prstGeom prst="rect">
            <a:avLst/>
          </a:prstGeom>
          <a:noFill/>
          <a:ln w="9525">
            <a:noFill/>
            <a:miter lim="800000"/>
            <a:headEnd/>
            <a:tailEnd/>
          </a:ln>
        </p:spPr>
      </p:pic>
      <p:sp>
        <p:nvSpPr>
          <p:cNvPr id="14" name="Rounded Rectangle 844803"/>
          <p:cNvSpPr>
            <a:spLocks noChangeArrowheads="1"/>
          </p:cNvSpPr>
          <p:nvPr/>
        </p:nvSpPr>
        <p:spPr bwMode="auto">
          <a:xfrm>
            <a:off x="475113" y="2859622"/>
            <a:ext cx="8196447" cy="3593714"/>
          </a:xfrm>
          <a:prstGeom prst="roundRect">
            <a:avLst>
              <a:gd name="adj" fmla="val 4167"/>
            </a:avLst>
          </a:prstGeom>
          <a:noFill/>
          <a:ln w="9525" algn="ctr">
            <a:noFill/>
            <a:round/>
            <a:headEnd/>
            <a:tailEnd/>
          </a:ln>
          <a:effectLst/>
        </p:spPr>
        <p:txBody>
          <a:bodyPr/>
          <a:lstStyle/>
          <a:p>
            <a:pPr>
              <a:buNone/>
            </a:pPr>
            <a:r>
              <a:rPr lang="en-US" sz="2000" b="1" dirty="0">
                <a:latin typeface="Segoe UI" pitchFamily="34" charset="0"/>
                <a:ea typeface="Segoe UI" pitchFamily="34" charset="0"/>
                <a:cs typeface="Segoe UI" pitchFamily="34" charset="0"/>
              </a:rPr>
              <a:t>Use ldifde to export objects to a LDIF file:</a:t>
            </a: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pPr>
              <a:buNone/>
            </a:pPr>
            <a:endParaRPr lang="en-US" sz="2000" b="1" dirty="0">
              <a:latin typeface="Segoe UI" pitchFamily="34" charset="0"/>
              <a:ea typeface="Segoe UI" pitchFamily="34" charset="0"/>
              <a:cs typeface="Segoe UI" pitchFamily="34" charset="0"/>
            </a:endParaRPr>
          </a:p>
          <a:p>
            <a:r>
              <a:rPr lang="en-US" sz="2000" b="1" dirty="0">
                <a:solidFill>
                  <a:srgbClr val="000000"/>
                </a:solidFill>
                <a:latin typeface="Segoe UI" pitchFamily="34" charset="0"/>
                <a:ea typeface="Segoe UI" pitchFamily="34" charset="0"/>
                <a:cs typeface="Segoe UI" pitchFamily="34" charset="0"/>
              </a:rPr>
              <a:t>Use ldifde to create, modify, or delete objects:</a:t>
            </a:r>
          </a:p>
          <a:p>
            <a:pPr>
              <a:buNone/>
            </a:pPr>
            <a:endParaRPr lang="en-US" sz="2000" b="1" dirty="0">
              <a:latin typeface="Segoe UI" pitchFamily="34" charset="0"/>
              <a:ea typeface="Segoe UI" pitchFamily="34" charset="0"/>
              <a:cs typeface="Segoe UI" pitchFamily="34" charset="0"/>
            </a:endParaRPr>
          </a:p>
        </p:txBody>
      </p:sp>
      <p:sp>
        <p:nvSpPr>
          <p:cNvPr id="15" name="Rounded Rectangle 844804"/>
          <p:cNvSpPr>
            <a:spLocks noChangeArrowheads="1"/>
          </p:cNvSpPr>
          <p:nvPr/>
        </p:nvSpPr>
        <p:spPr bwMode="auto">
          <a:xfrm>
            <a:off x="822960" y="3326407"/>
            <a:ext cx="7461324" cy="1983928"/>
          </a:xfrm>
          <a:prstGeom prst="roundRect">
            <a:avLst>
              <a:gd name="adj" fmla="val 4167"/>
            </a:avLst>
          </a:prstGeom>
          <a:noFill/>
          <a:ln w="9525" algn="ctr">
            <a:noFill/>
            <a:round/>
            <a:headEnd/>
            <a:tailEnd/>
          </a:ln>
          <a:effectLst/>
        </p:spPr>
        <p:txBody>
          <a:bodyPr anchor="ctr"/>
          <a:lstStyle/>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–f filename</a:t>
            </a:r>
          </a:p>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-d RootDN</a:t>
            </a:r>
          </a:p>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-r Filter</a:t>
            </a:r>
          </a:p>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-p SearchScope</a:t>
            </a:r>
          </a:p>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-l ListOfAttributes</a:t>
            </a:r>
          </a:p>
          <a:p>
            <a:pPr marL="285750" indent="-285750" eaLnBrk="0" hangingPunct="0">
              <a:spcBef>
                <a:spcPts val="300"/>
              </a:spcBef>
              <a:buClr>
                <a:srgbClr val="006699"/>
              </a:buClr>
              <a:buFontTx/>
              <a:buChar char="•"/>
            </a:pPr>
            <a:r>
              <a:rPr lang="en-US" sz="2000" dirty="0">
                <a:solidFill>
                  <a:srgbClr val="000000"/>
                </a:solidFill>
                <a:latin typeface="Segoe UI" pitchFamily="34" charset="0"/>
                <a:ea typeface="Segoe UI" pitchFamily="34" charset="0"/>
                <a:cs typeface="Segoe UI" pitchFamily="34" charset="0"/>
              </a:rPr>
              <a:t>-o ListOfAttributes</a:t>
            </a:r>
          </a:p>
        </p:txBody>
      </p:sp>
      <p:sp>
        <p:nvSpPr>
          <p:cNvPr id="16" name="Rounded Rectangle 844804"/>
          <p:cNvSpPr>
            <a:spLocks noChangeArrowheads="1"/>
          </p:cNvSpPr>
          <p:nvPr/>
        </p:nvSpPr>
        <p:spPr bwMode="auto">
          <a:xfrm>
            <a:off x="822960" y="5799443"/>
            <a:ext cx="7461324" cy="425292"/>
          </a:xfrm>
          <a:prstGeom prst="roundRect">
            <a:avLst>
              <a:gd name="adj" fmla="val 4167"/>
            </a:avLst>
          </a:prstGeom>
          <a:solidFill>
            <a:schemeClr val="bg1">
              <a:lumMod val="85000"/>
            </a:schemeClr>
          </a:solidFill>
          <a:ln w="9525" algn="ctr">
            <a:noFill/>
            <a:round/>
            <a:headEnd/>
            <a:tailEnd/>
          </a:ln>
          <a:effectLst/>
        </p:spPr>
        <p:txBody>
          <a:bodyPr anchor="ctr"/>
          <a:lstStyle/>
          <a:p>
            <a:pPr eaLnBrk="0" hangingPunct="0">
              <a:spcBef>
                <a:spcPts val="300"/>
              </a:spcBef>
              <a:buClr>
                <a:srgbClr val="006699"/>
              </a:buClr>
            </a:pPr>
            <a:r>
              <a:rPr lang="nn-NO" sz="2000" dirty="0">
                <a:solidFill>
                  <a:srgbClr val="000000"/>
                </a:solidFill>
                <a:latin typeface="Segoe UI" pitchFamily="34" charset="0"/>
                <a:ea typeface="Segoe UI" pitchFamily="34" charset="0"/>
                <a:cs typeface="Segoe UI" pitchFamily="34" charset="0"/>
              </a:rPr>
              <a:t>ldifde –i –f filename –k</a:t>
            </a:r>
          </a:p>
        </p:txBody>
      </p:sp>
    </p:spTree>
    <p:extLst>
      <p:ext uri="{BB962C8B-B14F-4D97-AF65-F5344CB8AC3E}">
        <p14:creationId xmlns:p14="http://schemas.microsoft.com/office/powerpoint/2010/main" val="8768693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Übung: AD wiederherstellen</a:t>
            </a:r>
          </a:p>
        </p:txBody>
      </p:sp>
      <p:sp>
        <p:nvSpPr>
          <p:cNvPr id="3" name="Content Placeholder 2"/>
          <p:cNvSpPr>
            <a:spLocks noGrp="1"/>
          </p:cNvSpPr>
          <p:nvPr>
            <p:ph idx="1"/>
          </p:nvPr>
        </p:nvSpPr>
        <p:spPr/>
        <p:txBody>
          <a:bodyPr/>
          <a:lstStyle/>
          <a:p>
            <a:r>
              <a:rPr lang="de-DE" dirty="0"/>
              <a:t>Aktivieren Sie den AD-Papierkorb</a:t>
            </a:r>
          </a:p>
          <a:p>
            <a:r>
              <a:rPr lang="de-DE" dirty="0"/>
              <a:t>Stellen Sie mit dessen Hilfe ein gelöschtes Konto wieder her</a:t>
            </a:r>
          </a:p>
          <a:p>
            <a:r>
              <a:rPr lang="de-DE" dirty="0"/>
              <a:t>Legen Sie ein AD-Snapshot an und </a:t>
            </a:r>
            <a:r>
              <a:rPr lang="de-DE" dirty="0" err="1"/>
              <a:t>mounten</a:t>
            </a:r>
            <a:r>
              <a:rPr lang="de-DE" dirty="0"/>
              <a:t> Sie diesen, um darauf zuzugreifen</a:t>
            </a:r>
          </a:p>
        </p:txBody>
      </p:sp>
      <p:sp>
        <p:nvSpPr>
          <p:cNvPr id="4" name="Slide Number Placeholder 3"/>
          <p:cNvSpPr>
            <a:spLocks noGrp="1"/>
          </p:cNvSpPr>
          <p:nvPr>
            <p:ph type="sldNum" sz="quarter" idx="12"/>
          </p:nvPr>
        </p:nvSpPr>
        <p:spPr/>
        <p:txBody>
          <a:bodyPr/>
          <a:lstStyle/>
          <a:p>
            <a:fld id="{D0B68A9A-8F5D-4114-819E-CD9E627B0FFB}" type="slidenum">
              <a:rPr lang="de-DE" smtClean="0"/>
              <a:t>153</a:t>
            </a:fld>
            <a:endParaRPr lang="de-DE"/>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3312" y="4357979"/>
            <a:ext cx="2663488" cy="1980000"/>
          </a:xfrm>
          <a:prstGeom prst="rect">
            <a:avLst/>
          </a:prstGeom>
        </p:spPr>
      </p:pic>
    </p:spTree>
    <p:extLst>
      <p:ext uri="{BB962C8B-B14F-4D97-AF65-F5344CB8AC3E}">
        <p14:creationId xmlns:p14="http://schemas.microsoft.com/office/powerpoint/2010/main" val="39236355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Weiteres</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154</a:t>
            </a:fld>
            <a:endParaRPr lang="de-DE"/>
          </a:p>
        </p:txBody>
      </p:sp>
    </p:spTree>
    <p:extLst>
      <p:ext uri="{BB962C8B-B14F-4D97-AF65-F5344CB8AC3E}">
        <p14:creationId xmlns:p14="http://schemas.microsoft.com/office/powerpoint/2010/main" val="34131545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AD-Objekte in andere Domäne verschieben</a:t>
            </a:r>
          </a:p>
        </p:txBody>
      </p:sp>
      <p:sp>
        <p:nvSpPr>
          <p:cNvPr id="3" name="Inhaltsplatzhalter 2"/>
          <p:cNvSpPr>
            <a:spLocks noGrp="1"/>
          </p:cNvSpPr>
          <p:nvPr>
            <p:ph idx="1"/>
          </p:nvPr>
        </p:nvSpPr>
        <p:spPr/>
        <p:txBody>
          <a:bodyPr/>
          <a:lstStyle/>
          <a:p>
            <a:r>
              <a:rPr lang="de-DE" dirty="0"/>
              <a:t>z.B. bei Fusion von Unternehmen</a:t>
            </a:r>
          </a:p>
          <a:p>
            <a:r>
              <a:rPr lang="de-DE" dirty="0" err="1">
                <a:latin typeface="Courier New" pitchFamily="49" charset="0"/>
                <a:cs typeface="Courier New" pitchFamily="49" charset="0"/>
              </a:rPr>
              <a:t>Netdom</a:t>
            </a:r>
            <a:r>
              <a:rPr lang="de-DE" dirty="0">
                <a:latin typeface="Courier New" pitchFamily="49" charset="0"/>
                <a:cs typeface="Courier New" pitchFamily="49" charset="0"/>
              </a:rPr>
              <a:t> </a:t>
            </a:r>
            <a:r>
              <a:rPr lang="de-DE" dirty="0" err="1">
                <a:latin typeface="Courier New" pitchFamily="49" charset="0"/>
                <a:cs typeface="Courier New" pitchFamily="49" charset="0"/>
              </a:rPr>
              <a:t>move</a:t>
            </a:r>
            <a:r>
              <a:rPr lang="de-DE" dirty="0">
                <a:latin typeface="Courier New" pitchFamily="49" charset="0"/>
                <a:cs typeface="Courier New" pitchFamily="49" charset="0"/>
              </a:rPr>
              <a:t> </a:t>
            </a:r>
            <a:r>
              <a:rPr lang="de-DE" i="1" dirty="0" err="1">
                <a:latin typeface="Courier New" pitchFamily="49" charset="0"/>
                <a:cs typeface="Courier New" pitchFamily="49" charset="0"/>
              </a:rPr>
              <a:t>computer</a:t>
            </a:r>
            <a:r>
              <a:rPr lang="de-DE" dirty="0">
                <a:latin typeface="Courier New" pitchFamily="49" charset="0"/>
                <a:cs typeface="Courier New" pitchFamily="49" charset="0"/>
              </a:rPr>
              <a:t> /</a:t>
            </a:r>
            <a:r>
              <a:rPr lang="de-DE" dirty="0" err="1">
                <a:latin typeface="Courier New" pitchFamily="49" charset="0"/>
                <a:cs typeface="Courier New" pitchFamily="49" charset="0"/>
              </a:rPr>
              <a:t>D:</a:t>
            </a:r>
            <a:r>
              <a:rPr lang="de-DE" i="1" dirty="0" err="1">
                <a:latin typeface="Courier New" pitchFamily="49" charset="0"/>
                <a:cs typeface="Courier New" pitchFamily="49" charset="0"/>
              </a:rPr>
              <a:t>Ziel-Domäne</a:t>
            </a:r>
            <a:r>
              <a:rPr lang="de-DE" dirty="0">
                <a:latin typeface="Courier New" pitchFamily="49" charset="0"/>
                <a:cs typeface="Courier New" pitchFamily="49" charset="0"/>
              </a:rPr>
              <a:t> [/</a:t>
            </a:r>
            <a:r>
              <a:rPr lang="de-DE" dirty="0" err="1">
                <a:latin typeface="Courier New" pitchFamily="49" charset="0"/>
                <a:cs typeface="Courier New" pitchFamily="49" charset="0"/>
              </a:rPr>
              <a:t>OU:</a:t>
            </a:r>
            <a:r>
              <a:rPr lang="de-DE" i="1" dirty="0" err="1">
                <a:latin typeface="Courier New" pitchFamily="49" charset="0"/>
                <a:cs typeface="Courier New" pitchFamily="49" charset="0"/>
              </a:rPr>
              <a:t>Ziel-OU</a:t>
            </a:r>
            <a:r>
              <a:rPr lang="de-DE" dirty="0">
                <a:latin typeface="Courier New" pitchFamily="49" charset="0"/>
                <a:cs typeface="Courier New" pitchFamily="49" charset="0"/>
              </a:rPr>
              <a:t>] [/DU:</a:t>
            </a:r>
            <a:r>
              <a:rPr lang="de-DE" i="1" dirty="0">
                <a:latin typeface="Courier New" pitchFamily="49" charset="0"/>
                <a:cs typeface="Courier New" pitchFamily="49" charset="0"/>
              </a:rPr>
              <a:t>AD-User</a:t>
            </a:r>
            <a:r>
              <a:rPr lang="de-DE" dirty="0">
                <a:latin typeface="Courier New" pitchFamily="49" charset="0"/>
                <a:cs typeface="Courier New" pitchFamily="49" charset="0"/>
              </a:rPr>
              <a:t> /PD:</a:t>
            </a:r>
            <a:r>
              <a:rPr lang="de-DE" i="1" dirty="0">
                <a:latin typeface="Courier New" pitchFamily="49" charset="0"/>
                <a:cs typeface="Courier New" pitchFamily="49" charset="0"/>
              </a:rPr>
              <a:t>AD-Pass</a:t>
            </a:r>
            <a:r>
              <a:rPr lang="de-DE" dirty="0">
                <a:latin typeface="Courier New" pitchFamily="49" charset="0"/>
                <a:cs typeface="Courier New" pitchFamily="49" charset="0"/>
              </a:rPr>
              <a:t>] [/</a:t>
            </a:r>
            <a:r>
              <a:rPr lang="de-DE" dirty="0" err="1">
                <a:latin typeface="Courier New" pitchFamily="49" charset="0"/>
                <a:cs typeface="Courier New" pitchFamily="49" charset="0"/>
              </a:rPr>
              <a:t>UO:Benutzer</a:t>
            </a:r>
            <a:r>
              <a:rPr lang="de-DE" dirty="0">
                <a:latin typeface="Courier New" pitchFamily="49" charset="0"/>
                <a:cs typeface="Courier New" pitchFamily="49" charset="0"/>
              </a:rPr>
              <a:t> /</a:t>
            </a:r>
            <a:r>
              <a:rPr lang="de-DE" dirty="0" err="1">
                <a:latin typeface="Courier New" pitchFamily="49" charset="0"/>
                <a:cs typeface="Courier New" pitchFamily="49" charset="0"/>
              </a:rPr>
              <a:t>PO:</a:t>
            </a:r>
            <a:r>
              <a:rPr lang="de-DE" i="1" dirty="0" err="1">
                <a:latin typeface="Courier New" pitchFamily="49" charset="0"/>
                <a:cs typeface="Courier New" pitchFamily="49" charset="0"/>
              </a:rPr>
              <a:t>Pass</a:t>
            </a:r>
            <a:r>
              <a:rPr lang="de-DE" dirty="0">
                <a:latin typeface="Courier New" pitchFamily="49" charset="0"/>
                <a:cs typeface="Courier New" pitchFamily="49" charset="0"/>
              </a:rPr>
              <a:t>] [/</a:t>
            </a:r>
            <a:r>
              <a:rPr lang="de-DE" dirty="0" err="1">
                <a:latin typeface="Courier New" pitchFamily="49" charset="0"/>
                <a:cs typeface="Courier New" pitchFamily="49" charset="0"/>
              </a:rPr>
              <a:t>Reboot</a:t>
            </a:r>
            <a:r>
              <a:rPr lang="de-DE" dirty="0">
                <a:latin typeface="Courier New" pitchFamily="49" charset="0"/>
                <a:cs typeface="Courier New" pitchFamily="49" charset="0"/>
              </a:rPr>
              <a:t>]</a:t>
            </a:r>
          </a:p>
        </p:txBody>
      </p:sp>
    </p:spTree>
    <p:extLst>
      <p:ext uri="{BB962C8B-B14F-4D97-AF65-F5344CB8AC3E}">
        <p14:creationId xmlns:p14="http://schemas.microsoft.com/office/powerpoint/2010/main" val="63122242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Wiederherstellungskennwort</a:t>
            </a:r>
          </a:p>
        </p:txBody>
      </p:sp>
      <p:sp>
        <p:nvSpPr>
          <p:cNvPr id="3" name="Inhaltsplatzhalter 2"/>
          <p:cNvSpPr>
            <a:spLocks noGrp="1"/>
          </p:cNvSpPr>
          <p:nvPr>
            <p:ph idx="1"/>
          </p:nvPr>
        </p:nvSpPr>
        <p:spPr/>
        <p:txBody>
          <a:bodyPr>
            <a:normAutofit fontScale="92500"/>
          </a:bodyPr>
          <a:lstStyle/>
          <a:p>
            <a:r>
              <a:rPr lang="de-DE" dirty="0"/>
              <a:t>Wird bei </a:t>
            </a:r>
            <a:r>
              <a:rPr lang="de-DE" dirty="0" err="1">
                <a:latin typeface="Courier New" pitchFamily="49" charset="0"/>
                <a:cs typeface="Courier New" pitchFamily="49" charset="0"/>
              </a:rPr>
              <a:t>dcpromo</a:t>
            </a:r>
            <a:r>
              <a:rPr lang="de-DE" dirty="0"/>
              <a:t> festgelegt</a:t>
            </a:r>
          </a:p>
          <a:p>
            <a:pPr>
              <a:buFont typeface="Wingdings"/>
              <a:buChar char="à"/>
            </a:pPr>
            <a:r>
              <a:rPr lang="de-DE" dirty="0">
                <a:sym typeface="Wingdings" pitchFamily="2" charset="2"/>
              </a:rPr>
              <a:t>gerät leicht in Vergessenheit</a:t>
            </a:r>
          </a:p>
          <a:p>
            <a:r>
              <a:rPr lang="de-DE" dirty="0">
                <a:latin typeface="Courier New" pitchFamily="49" charset="0"/>
                <a:cs typeface="Courier New" pitchFamily="49" charset="0"/>
                <a:sym typeface="Wingdings" pitchFamily="2" charset="2"/>
              </a:rPr>
              <a:t>NTDSUTIL „</a:t>
            </a:r>
            <a:r>
              <a:rPr lang="de-DE" dirty="0" err="1">
                <a:latin typeface="Courier New" pitchFamily="49" charset="0"/>
                <a:cs typeface="Courier New" pitchFamily="49" charset="0"/>
                <a:sym typeface="Wingdings" pitchFamily="2" charset="2"/>
              </a:rPr>
              <a:t>set</a:t>
            </a:r>
            <a:r>
              <a:rPr lang="de-DE" dirty="0">
                <a:latin typeface="Courier New" pitchFamily="49" charset="0"/>
                <a:cs typeface="Courier New" pitchFamily="49" charset="0"/>
                <a:sym typeface="Wingdings" pitchFamily="2" charset="2"/>
              </a:rPr>
              <a:t> </a:t>
            </a:r>
            <a:r>
              <a:rPr lang="de-DE" dirty="0" err="1">
                <a:latin typeface="Courier New" pitchFamily="49" charset="0"/>
                <a:cs typeface="Courier New" pitchFamily="49" charset="0"/>
                <a:sym typeface="Wingdings" pitchFamily="2" charset="2"/>
              </a:rPr>
              <a:t>dsrm</a:t>
            </a:r>
            <a:r>
              <a:rPr lang="de-DE" dirty="0">
                <a:latin typeface="Courier New" pitchFamily="49" charset="0"/>
                <a:cs typeface="Courier New" pitchFamily="49" charset="0"/>
                <a:sym typeface="Wingdings" pitchFamily="2" charset="2"/>
              </a:rPr>
              <a:t> </a:t>
            </a:r>
            <a:r>
              <a:rPr lang="de-DE" dirty="0" err="1">
                <a:latin typeface="Courier New" pitchFamily="49" charset="0"/>
                <a:cs typeface="Courier New" pitchFamily="49" charset="0"/>
                <a:sym typeface="Wingdings" pitchFamily="2" charset="2"/>
              </a:rPr>
              <a:t>password</a:t>
            </a:r>
            <a:r>
              <a:rPr lang="de-DE" dirty="0">
                <a:latin typeface="Courier New" pitchFamily="49" charset="0"/>
                <a:cs typeface="Courier New" pitchFamily="49" charset="0"/>
                <a:sym typeface="Wingdings" pitchFamily="2" charset="2"/>
              </a:rPr>
              <a:t>“ „</a:t>
            </a:r>
            <a:r>
              <a:rPr lang="de-DE" dirty="0" err="1">
                <a:latin typeface="Courier New" pitchFamily="49" charset="0"/>
                <a:cs typeface="Courier New" pitchFamily="49" charset="0"/>
                <a:sym typeface="Wingdings" pitchFamily="2" charset="2"/>
              </a:rPr>
              <a:t>sync</a:t>
            </a:r>
            <a:r>
              <a:rPr lang="de-DE" dirty="0">
                <a:latin typeface="Courier New" pitchFamily="49" charset="0"/>
                <a:cs typeface="Courier New" pitchFamily="49" charset="0"/>
                <a:sym typeface="Wingdings" pitchFamily="2" charset="2"/>
              </a:rPr>
              <a:t> </a:t>
            </a:r>
            <a:r>
              <a:rPr lang="de-DE" dirty="0" err="1">
                <a:latin typeface="Courier New" pitchFamily="49" charset="0"/>
                <a:cs typeface="Courier New" pitchFamily="49" charset="0"/>
                <a:sym typeface="Wingdings" pitchFamily="2" charset="2"/>
              </a:rPr>
              <a:t>from</a:t>
            </a:r>
            <a:r>
              <a:rPr lang="de-DE" dirty="0">
                <a:latin typeface="Courier New" pitchFamily="49" charset="0"/>
                <a:cs typeface="Courier New" pitchFamily="49" charset="0"/>
                <a:sym typeface="Wingdings" pitchFamily="2" charset="2"/>
              </a:rPr>
              <a:t> </a:t>
            </a:r>
            <a:r>
              <a:rPr lang="de-DE" dirty="0" err="1">
                <a:latin typeface="Courier New" pitchFamily="49" charset="0"/>
                <a:cs typeface="Courier New" pitchFamily="49" charset="0"/>
                <a:sym typeface="Wingdings" pitchFamily="2" charset="2"/>
              </a:rPr>
              <a:t>domain</a:t>
            </a:r>
            <a:r>
              <a:rPr lang="de-DE" dirty="0">
                <a:latin typeface="Courier New" pitchFamily="49" charset="0"/>
                <a:cs typeface="Courier New" pitchFamily="49" charset="0"/>
                <a:sym typeface="Wingdings" pitchFamily="2" charset="2"/>
              </a:rPr>
              <a:t> </a:t>
            </a:r>
            <a:r>
              <a:rPr lang="de-DE" dirty="0" err="1">
                <a:latin typeface="Courier New" pitchFamily="49" charset="0"/>
                <a:cs typeface="Courier New" pitchFamily="49" charset="0"/>
                <a:sym typeface="Wingdings" pitchFamily="2" charset="2"/>
              </a:rPr>
              <a:t>account</a:t>
            </a:r>
            <a:r>
              <a:rPr lang="de-DE" dirty="0">
                <a:latin typeface="Courier New" pitchFamily="49" charset="0"/>
                <a:cs typeface="Courier New" pitchFamily="49" charset="0"/>
                <a:sym typeface="Wingdings" pitchFamily="2" charset="2"/>
              </a:rPr>
              <a:t> NAME“ q </a:t>
            </a:r>
            <a:r>
              <a:rPr lang="de-DE" dirty="0" err="1">
                <a:latin typeface="Courier New" pitchFamily="49" charset="0"/>
                <a:cs typeface="Courier New" pitchFamily="49" charset="0"/>
                <a:sym typeface="Wingdings" pitchFamily="2" charset="2"/>
              </a:rPr>
              <a:t>q</a:t>
            </a:r>
            <a:endParaRPr lang="de-DE" dirty="0">
              <a:latin typeface="Courier New" pitchFamily="49" charset="0"/>
              <a:cs typeface="Courier New" pitchFamily="49" charset="0"/>
              <a:sym typeface="Wingdings" pitchFamily="2" charset="2"/>
            </a:endParaRPr>
          </a:p>
          <a:p>
            <a:endParaRPr lang="de-DE" dirty="0">
              <a:latin typeface="Courier New" pitchFamily="49" charset="0"/>
              <a:cs typeface="Courier New" pitchFamily="49" charset="0"/>
              <a:sym typeface="Wingdings" pitchFamily="2" charset="2"/>
            </a:endParaRPr>
          </a:p>
          <a:p>
            <a:endParaRPr lang="de-DE" dirty="0">
              <a:latin typeface="Courier New" pitchFamily="49" charset="0"/>
              <a:cs typeface="Courier New" pitchFamily="49" charset="0"/>
              <a:sym typeface="Wingdings" pitchFamily="2" charset="2"/>
            </a:endParaRPr>
          </a:p>
          <a:p>
            <a:endParaRPr lang="de-DE" dirty="0">
              <a:latin typeface="Courier New" pitchFamily="49" charset="0"/>
              <a:cs typeface="Courier New" pitchFamily="49" charset="0"/>
              <a:sym typeface="Wingdings" pitchFamily="2" charset="2"/>
            </a:endParaRPr>
          </a:p>
          <a:p>
            <a:r>
              <a:rPr lang="de-DE" dirty="0">
                <a:cs typeface="Courier New" pitchFamily="49" charset="0"/>
                <a:sym typeface="Wingdings" pitchFamily="2" charset="2"/>
              </a:rPr>
              <a:t>Geschieht nur einmalig und für den lokalen DC!</a:t>
            </a:r>
            <a:endParaRPr lang="de-DE" dirty="0">
              <a:cs typeface="Courier New" pitchFamily="49" charset="0"/>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75" t="14493" r="5764" b="69179"/>
          <a:stretch/>
        </p:blipFill>
        <p:spPr bwMode="auto">
          <a:xfrm>
            <a:off x="755576" y="4099021"/>
            <a:ext cx="7677188" cy="1130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4260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AD-Offline-Defragmentierung</a:t>
            </a:r>
          </a:p>
        </p:txBody>
      </p:sp>
      <p:sp>
        <p:nvSpPr>
          <p:cNvPr id="3" name="Inhaltsplatzhalter 2"/>
          <p:cNvSpPr>
            <a:spLocks noGrp="1"/>
          </p:cNvSpPr>
          <p:nvPr>
            <p:ph idx="1"/>
          </p:nvPr>
        </p:nvSpPr>
        <p:spPr/>
        <p:txBody>
          <a:bodyPr/>
          <a:lstStyle/>
          <a:p>
            <a:r>
              <a:rPr lang="de-DE" dirty="0"/>
              <a:t>Nach</a:t>
            </a:r>
          </a:p>
          <a:p>
            <a:pPr lvl="1"/>
            <a:r>
              <a:rPr lang="de-DE" dirty="0"/>
              <a:t>Größerer Löschaktion</a:t>
            </a:r>
          </a:p>
          <a:p>
            <a:pPr lvl="1"/>
            <a:r>
              <a:rPr lang="de-DE" dirty="0"/>
              <a:t>Deaktivierung eines GC</a:t>
            </a:r>
          </a:p>
          <a:p>
            <a:r>
              <a:rPr lang="de-DE" dirty="0" err="1">
                <a:latin typeface="Courier New" pitchFamily="49" charset="0"/>
                <a:cs typeface="Courier New" pitchFamily="49" charset="0"/>
              </a:rPr>
              <a:t>net</a:t>
            </a:r>
            <a:r>
              <a:rPr lang="de-DE" dirty="0">
                <a:latin typeface="Courier New" pitchFamily="49" charset="0"/>
                <a:cs typeface="Courier New" pitchFamily="49" charset="0"/>
              </a:rPr>
              <a:t> </a:t>
            </a:r>
            <a:r>
              <a:rPr lang="de-DE" dirty="0" err="1">
                <a:latin typeface="Courier New" pitchFamily="49" charset="0"/>
                <a:cs typeface="Courier New" pitchFamily="49" charset="0"/>
              </a:rPr>
              <a:t>stop</a:t>
            </a:r>
            <a:r>
              <a:rPr lang="de-DE" dirty="0">
                <a:latin typeface="Courier New" pitchFamily="49" charset="0"/>
                <a:cs typeface="Courier New" pitchFamily="49" charset="0"/>
              </a:rPr>
              <a:t> </a:t>
            </a:r>
            <a:r>
              <a:rPr lang="de-DE" dirty="0" err="1">
                <a:latin typeface="Courier New" pitchFamily="49" charset="0"/>
                <a:cs typeface="Courier New" pitchFamily="49" charset="0"/>
              </a:rPr>
              <a:t>ntds</a:t>
            </a:r>
            <a:r>
              <a:rPr lang="de-DE" dirty="0">
                <a:latin typeface="Courier New" pitchFamily="49" charset="0"/>
                <a:cs typeface="Courier New" pitchFamily="49" charset="0"/>
              </a:rPr>
              <a:t> /y</a:t>
            </a:r>
          </a:p>
          <a:p>
            <a:endParaRPr lang="de-D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3983186"/>
            <a:ext cx="6480720" cy="275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806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Acctinfo2.dll</a:t>
            </a:r>
          </a:p>
        </p:txBody>
      </p:sp>
      <p:sp>
        <p:nvSpPr>
          <p:cNvPr id="3" name="Inhaltsplatzhalter 2"/>
          <p:cNvSpPr>
            <a:spLocks noGrp="1"/>
          </p:cNvSpPr>
          <p:nvPr>
            <p:ph idx="1"/>
          </p:nvPr>
        </p:nvSpPr>
        <p:spPr/>
        <p:txBody>
          <a:bodyPr>
            <a:normAutofit fontScale="85000" lnSpcReduction="10000"/>
          </a:bodyPr>
          <a:lstStyle/>
          <a:p>
            <a:r>
              <a:rPr lang="de-DE" dirty="0"/>
              <a:t>Offiziell nicht für 64Bit </a:t>
            </a:r>
            <a:r>
              <a:rPr lang="de-DE" dirty="0" err="1"/>
              <a:t>supportet</a:t>
            </a:r>
            <a:r>
              <a:rPr lang="de-DE" dirty="0"/>
              <a:t>!</a:t>
            </a:r>
          </a:p>
          <a:p>
            <a:r>
              <a:rPr lang="de-DE" dirty="0"/>
              <a:t>x64-Version herunterladen und in %</a:t>
            </a:r>
            <a:r>
              <a:rPr lang="de-DE" dirty="0" err="1"/>
              <a:t>windir</a:t>
            </a:r>
            <a:r>
              <a:rPr lang="de-DE" dirty="0"/>
              <a:t>% kopieren</a:t>
            </a:r>
          </a:p>
          <a:p>
            <a:r>
              <a:rPr lang="de-DE" dirty="0">
                <a:latin typeface="Courier New" pitchFamily="49" charset="0"/>
                <a:cs typeface="Courier New" pitchFamily="49" charset="0"/>
              </a:rPr>
              <a:t>regsvr32 acctinfo2.dll</a:t>
            </a:r>
          </a:p>
          <a:p>
            <a:r>
              <a:rPr lang="de-DE" dirty="0">
                <a:cs typeface="Courier New" pitchFamily="49" charset="0"/>
              </a:rPr>
              <a:t>ADSI-Editor </a:t>
            </a:r>
            <a:r>
              <a:rPr lang="de-DE" dirty="0">
                <a:latin typeface="Courier New" pitchFamily="49" charset="0"/>
                <a:cs typeface="Courier New" pitchFamily="49" charset="0"/>
              </a:rPr>
              <a:t>(CN=user-</a:t>
            </a:r>
            <a:r>
              <a:rPr lang="de-DE" dirty="0" err="1">
                <a:latin typeface="Courier New" pitchFamily="49" charset="0"/>
                <a:cs typeface="Courier New" pitchFamily="49" charset="0"/>
              </a:rPr>
              <a:t>Display,CN</a:t>
            </a:r>
            <a:r>
              <a:rPr lang="de-DE" dirty="0">
                <a:latin typeface="Courier New" pitchFamily="49" charset="0"/>
                <a:cs typeface="Courier New" pitchFamily="49" charset="0"/>
              </a:rPr>
              <a:t>=407,CN=</a:t>
            </a:r>
            <a:r>
              <a:rPr lang="de-DE" dirty="0" err="1">
                <a:latin typeface="Courier New" pitchFamily="49" charset="0"/>
                <a:cs typeface="Courier New" pitchFamily="49" charset="0"/>
              </a:rPr>
              <a:t>DisplaySpecifiers</a:t>
            </a:r>
            <a:r>
              <a:rPr lang="de-DE" dirty="0">
                <a:latin typeface="Courier New" pitchFamily="49" charset="0"/>
                <a:cs typeface="Courier New" pitchFamily="49" charset="0"/>
              </a:rPr>
              <a:t>, CN=</a:t>
            </a:r>
            <a:r>
              <a:rPr lang="de-DE" dirty="0" err="1">
                <a:latin typeface="Courier New" pitchFamily="49" charset="0"/>
                <a:cs typeface="Courier New" pitchFamily="49" charset="0"/>
              </a:rPr>
              <a:t>Configuration,DC</a:t>
            </a:r>
            <a:r>
              <a:rPr lang="de-DE" dirty="0">
                <a:latin typeface="Courier New" pitchFamily="49" charset="0"/>
                <a:cs typeface="Courier New" pitchFamily="49" charset="0"/>
              </a:rPr>
              <a:t>=</a:t>
            </a:r>
            <a:r>
              <a:rPr lang="de-DE" dirty="0" err="1">
                <a:latin typeface="Courier New" pitchFamily="49" charset="0"/>
                <a:cs typeface="Courier New" pitchFamily="49" charset="0"/>
              </a:rPr>
              <a:t>Domäne,DC</a:t>
            </a:r>
            <a:r>
              <a:rPr lang="de-DE" dirty="0">
                <a:latin typeface="Courier New" pitchFamily="49" charset="0"/>
                <a:cs typeface="Courier New" pitchFamily="49" charset="0"/>
              </a:rPr>
              <a:t>=TLD)</a:t>
            </a:r>
          </a:p>
          <a:p>
            <a:r>
              <a:rPr lang="de-DE" dirty="0"/>
              <a:t>CN=user-display / </a:t>
            </a:r>
            <a:r>
              <a:rPr lang="de-DE" dirty="0" err="1"/>
              <a:t>adminPropertyPages</a:t>
            </a:r>
            <a:endParaRPr lang="de-DE" dirty="0"/>
          </a:p>
          <a:p>
            <a:r>
              <a:rPr lang="de-DE" dirty="0"/>
              <a:t>Wert „</a:t>
            </a:r>
            <a:r>
              <a:rPr lang="de-DE" dirty="0">
                <a:latin typeface="Courier New" pitchFamily="49" charset="0"/>
                <a:cs typeface="Courier New" pitchFamily="49" charset="0"/>
              </a:rPr>
              <a:t>2,{5969F63F-CACF-40bf-8891-CA580EB589E9}</a:t>
            </a:r>
            <a:r>
              <a:rPr lang="de-DE" dirty="0"/>
              <a:t>“ hinzufügen</a:t>
            </a:r>
          </a:p>
          <a:p>
            <a:r>
              <a:rPr lang="de-DE" dirty="0"/>
              <a:t>Neuer Reiter am User im AD</a:t>
            </a:r>
          </a:p>
        </p:txBody>
      </p:sp>
    </p:spTree>
    <p:extLst>
      <p:ext uri="{BB962C8B-B14F-4D97-AF65-F5344CB8AC3E}">
        <p14:creationId xmlns:p14="http://schemas.microsoft.com/office/powerpoint/2010/main" val="2254151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sz="3200" dirty="0" err="1"/>
              <a:t>Wieviele</a:t>
            </a:r>
            <a:r>
              <a:rPr lang="de-DE" sz="3200" dirty="0"/>
              <a:t> Computer darf ein Benutzer zur Domäne hinzufügen?</a:t>
            </a:r>
          </a:p>
        </p:txBody>
      </p:sp>
      <p:sp>
        <p:nvSpPr>
          <p:cNvPr id="3" name="Inhaltsplatzhalter 2"/>
          <p:cNvSpPr>
            <a:spLocks noGrp="1"/>
          </p:cNvSpPr>
          <p:nvPr>
            <p:ph idx="1"/>
          </p:nvPr>
        </p:nvSpPr>
        <p:spPr/>
        <p:txBody>
          <a:bodyPr>
            <a:normAutofit/>
          </a:bodyPr>
          <a:lstStyle/>
          <a:p>
            <a:r>
              <a:rPr lang="de-DE" dirty="0"/>
              <a:t>Wer? GPO: </a:t>
            </a:r>
            <a:r>
              <a:rPr lang="de-DE" sz="1600" dirty="0"/>
              <a:t>Computerkonfiguration\Windows-Einstellungen\Sicherheitseinstellungen\Lokale Richtlinien\</a:t>
            </a:r>
            <a:br>
              <a:rPr lang="de-DE" sz="1600" dirty="0"/>
            </a:br>
            <a:r>
              <a:rPr lang="de-DE" sz="1600" dirty="0"/>
              <a:t>Zuweisen von Benutzerrechten\Hinzufügen von Arbeitsstationen zur Domäne </a:t>
            </a:r>
          </a:p>
          <a:p>
            <a:pPr lvl="1"/>
            <a:r>
              <a:rPr lang="de-DE" dirty="0"/>
              <a:t>Standard: Authentifizierte Benutzer</a:t>
            </a:r>
          </a:p>
          <a:p>
            <a:r>
              <a:rPr lang="de-DE" dirty="0"/>
              <a:t>Default: 10 Clients </a:t>
            </a:r>
          </a:p>
          <a:p>
            <a:pPr lvl="1"/>
            <a:r>
              <a:rPr lang="de-DE" dirty="0"/>
              <a:t>Kann mittels ADSI-Editor verändert werden!</a:t>
            </a:r>
          </a:p>
          <a:p>
            <a:pPr marL="685800" lvl="2" indent="0">
              <a:buNone/>
            </a:pPr>
            <a:r>
              <a:rPr lang="de-DE" dirty="0"/>
              <a:t>(Standardmäßiger Namenskontext/Rechtsklick auf Domäne/</a:t>
            </a:r>
            <a:r>
              <a:rPr lang="de-DE" dirty="0" err="1"/>
              <a:t>ms</a:t>
            </a:r>
            <a:r>
              <a:rPr lang="de-DE" dirty="0"/>
              <a:t>-DS-</a:t>
            </a:r>
            <a:r>
              <a:rPr lang="de-DE" dirty="0" err="1"/>
              <a:t>MachineAccountQuota</a:t>
            </a:r>
            <a:r>
              <a:rPr lang="de-DE" dirty="0"/>
              <a:t>)</a:t>
            </a:r>
          </a:p>
          <a:p>
            <a:endParaRPr lang="de-DE" dirty="0"/>
          </a:p>
        </p:txBody>
      </p:sp>
    </p:spTree>
    <p:extLst>
      <p:ext uri="{BB962C8B-B14F-4D97-AF65-F5344CB8AC3E}">
        <p14:creationId xmlns:p14="http://schemas.microsoft.com/office/powerpoint/2010/main" val="776804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Oval 2"/>
          <p:cNvSpPr>
            <a:spLocks noChangeArrowheads="1"/>
          </p:cNvSpPr>
          <p:nvPr/>
        </p:nvSpPr>
        <p:spPr bwMode="auto">
          <a:xfrm>
            <a:off x="390525" y="1360488"/>
            <a:ext cx="8220075" cy="4184650"/>
          </a:xfrm>
          <a:prstGeom prst="ellipse">
            <a:avLst/>
          </a:prstGeom>
          <a:gradFill rotWithShape="1">
            <a:gsLst>
              <a:gs pos="0">
                <a:srgbClr val="FFFFFF"/>
              </a:gs>
              <a:gs pos="100000">
                <a:srgbClr val="EEEFD7"/>
              </a:gs>
            </a:gsLst>
            <a:path path="shape">
              <a:fillToRect l="50000" t="50000" r="50000" b="50000"/>
            </a:path>
          </a:gradFill>
          <a:ln w="9525">
            <a:noFill/>
            <a:round/>
            <a:headEnd/>
            <a:tailEnd/>
          </a:ln>
          <a:effectLst>
            <a:outerShdw dist="35921" dir="2700000" algn="ctr" rotWithShape="0">
              <a:srgbClr val="ADADAD"/>
            </a:outerShdw>
          </a:effectLst>
        </p:spPr>
        <p:txBody>
          <a:bodyPr wrap="none" anchor="ctr"/>
          <a:lstStyle/>
          <a:p>
            <a:pPr>
              <a:defRPr/>
            </a:pPr>
            <a:endParaRPr lang="en-US"/>
          </a:p>
        </p:txBody>
      </p:sp>
      <p:sp>
        <p:nvSpPr>
          <p:cNvPr id="23555" name="Rectangle 3"/>
          <p:cNvSpPr>
            <a:spLocks noGrp="1" noChangeArrowheads="1"/>
          </p:cNvSpPr>
          <p:nvPr>
            <p:ph type="title"/>
          </p:nvPr>
        </p:nvSpPr>
        <p:spPr/>
        <p:txBody>
          <a:bodyPr/>
          <a:lstStyle/>
          <a:p>
            <a:pPr eaLnBrk="1" hangingPunct="1"/>
            <a:r>
              <a:rPr lang="de-DE">
                <a:solidFill>
                  <a:srgbClr val="000000"/>
                </a:solidFill>
                <a:ea typeface="MS PGothic" panose="020B0600070205080204" pitchFamily="34" charset="-128"/>
              </a:rPr>
              <a:t>Übersicht</a:t>
            </a:r>
            <a:r>
              <a:rPr lang="de-DE"/>
              <a:t> </a:t>
            </a:r>
            <a:r>
              <a:rPr lang="de-DE">
                <a:solidFill>
                  <a:srgbClr val="000000"/>
                </a:solidFill>
                <a:ea typeface="MS PGothic" panose="020B0600070205080204" pitchFamily="34" charset="-128"/>
              </a:rPr>
              <a:t>über</a:t>
            </a:r>
            <a:r>
              <a:rPr lang="de-DE"/>
              <a:t> </a:t>
            </a:r>
            <a:r>
              <a:rPr lang="de-DE">
                <a:solidFill>
                  <a:srgbClr val="000000"/>
                </a:solidFill>
                <a:ea typeface="MS PGothic" panose="020B0600070205080204" pitchFamily="34" charset="-128"/>
              </a:rPr>
              <a:t>DNS</a:t>
            </a:r>
            <a:r>
              <a:rPr lang="de-DE"/>
              <a:t> </a:t>
            </a:r>
            <a:r>
              <a:rPr lang="de-DE">
                <a:solidFill>
                  <a:srgbClr val="000000"/>
                </a:solidFill>
                <a:ea typeface="MS PGothic" panose="020B0600070205080204" pitchFamily="34" charset="-128"/>
              </a:rPr>
              <a:t>und</a:t>
            </a:r>
            <a:r>
              <a:rPr lang="de-DE"/>
              <a:t> </a:t>
            </a:r>
            <a:r>
              <a:rPr lang="de-DE">
                <a:solidFill>
                  <a:srgbClr val="000000"/>
                </a:solidFill>
                <a:ea typeface="MS PGothic" panose="020B0600070205080204" pitchFamily="34" charset="-128"/>
              </a:rPr>
              <a:t>AD</a:t>
            </a:r>
            <a:r>
              <a:rPr lang="de-DE"/>
              <a:t> </a:t>
            </a:r>
            <a:r>
              <a:rPr lang="de-DE">
                <a:solidFill>
                  <a:srgbClr val="000000"/>
                </a:solidFill>
                <a:ea typeface="MS PGothic" panose="020B0600070205080204" pitchFamily="34" charset="-128"/>
              </a:rPr>
              <a:t>DS</a:t>
            </a:r>
            <a:endParaRPr lang="en-US" altLang="zh-CN">
              <a:solidFill>
                <a:srgbClr val="000000"/>
              </a:solidFill>
              <a:ea typeface="MS PGothic" panose="020B0600070205080204" pitchFamily="34" charset="-128"/>
            </a:endParaRPr>
          </a:p>
        </p:txBody>
      </p:sp>
      <p:sp>
        <p:nvSpPr>
          <p:cNvPr id="961542" name="AutoShape 6"/>
          <p:cNvSpPr>
            <a:spLocks noChangeArrowheads="1"/>
          </p:cNvSpPr>
          <p:nvPr/>
        </p:nvSpPr>
        <p:spPr bwMode="auto">
          <a:xfrm>
            <a:off x="942975" y="3562350"/>
            <a:ext cx="3524250" cy="2122488"/>
          </a:xfrm>
          <a:prstGeom prst="roundRect">
            <a:avLst>
              <a:gd name="adj" fmla="val 4167"/>
            </a:avLst>
          </a:prstGeom>
          <a:gradFill rotWithShape="1">
            <a:gsLst>
              <a:gs pos="0">
                <a:srgbClr val="97DFC1"/>
              </a:gs>
              <a:gs pos="100000">
                <a:srgbClr val="DAF4E9"/>
              </a:gs>
            </a:gsLst>
            <a:lin ang="2700000" scaled="1"/>
          </a:gradFill>
          <a:ln w="9525" algn="ctr">
            <a:solidFill>
              <a:srgbClr val="333333"/>
            </a:solidFill>
            <a:round/>
            <a:headEnd/>
            <a:tailEnd/>
          </a:ln>
          <a:effectLst>
            <a:outerShdw dist="35921" dir="2700000" algn="ctr" rotWithShape="0">
              <a:schemeClr val="bg2"/>
            </a:outerShdw>
          </a:effectLst>
        </p:spPr>
        <p:txBody>
          <a:bodyPr/>
          <a:lstStyle>
            <a:lvl1pPr marL="166688" indent="-166688">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SzPct val="80000"/>
              <a:buFontTx/>
              <a:buBlip>
                <a:blip r:embed="rId3"/>
              </a:buBlip>
            </a:pPr>
            <a:r>
              <a:rPr lang="en-US" altLang="zh-CN" sz="1600">
                <a:solidFill>
                  <a:srgbClr val="000000"/>
                </a:solidFill>
                <a:ea typeface="MS PGothic" panose="020B0600070205080204" pitchFamily="34" charset="-128"/>
              </a:rPr>
              <a:t>AD</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DS-Domänencontroller-datensätze</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müssen</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im</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DNS</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registriert</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sein,</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damit</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andere</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Domänencontroller</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und</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Clientcomputer</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die</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Domänencontroller</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finden</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können</a:t>
            </a:r>
          </a:p>
        </p:txBody>
      </p:sp>
      <p:grpSp>
        <p:nvGrpSpPr>
          <p:cNvPr id="23587" name="Group 35"/>
          <p:cNvGrpSpPr>
            <a:grpSpLocks/>
          </p:cNvGrpSpPr>
          <p:nvPr/>
        </p:nvGrpSpPr>
        <p:grpSpPr bwMode="auto">
          <a:xfrm>
            <a:off x="4594225" y="1366838"/>
            <a:ext cx="3844925" cy="2039937"/>
            <a:chOff x="2894" y="861"/>
            <a:chExt cx="2422" cy="1285"/>
          </a:xfrm>
        </p:grpSpPr>
        <p:sp>
          <p:nvSpPr>
            <p:cNvPr id="961541" name="AutoShape 5"/>
            <p:cNvSpPr>
              <a:spLocks noChangeArrowheads="1"/>
            </p:cNvSpPr>
            <p:nvPr/>
          </p:nvSpPr>
          <p:spPr bwMode="auto">
            <a:xfrm>
              <a:off x="2894" y="861"/>
              <a:ext cx="2422" cy="1285"/>
            </a:xfrm>
            <a:prstGeom prst="roundRect">
              <a:avLst>
                <a:gd name="adj" fmla="val 4167"/>
              </a:avLst>
            </a:prstGeom>
            <a:gradFill rotWithShape="1">
              <a:gsLst>
                <a:gs pos="0">
                  <a:srgbClr val="8DACD0"/>
                </a:gs>
                <a:gs pos="100000">
                  <a:srgbClr val="DEE7F1"/>
                </a:gs>
              </a:gsLst>
              <a:lin ang="2700000" scaled="1"/>
            </a:gradFill>
            <a:ln w="9525">
              <a:solidFill>
                <a:srgbClr val="333333"/>
              </a:solidFill>
              <a:round/>
              <a:headEnd/>
              <a:tailEnd/>
            </a:ln>
            <a:effectLst>
              <a:outerShdw dist="35921" dir="2700000" algn="ctr" rotWithShape="0">
                <a:srgbClr val="AFAFAF"/>
              </a:outerShdw>
            </a:effectLst>
          </p:spPr>
          <p:txBody>
            <a:bodyPr/>
            <a:lstStyle>
              <a:lvl1pPr marL="166688" indent="-166688">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SzPct val="80000"/>
                <a:buFont typeface="Symbol" panose="05050102010706020507" pitchFamily="18" charset="2"/>
                <a:buBlip>
                  <a:blip r:embed="rId3"/>
                </a:buBlip>
              </a:pPr>
              <a:r>
                <a:rPr lang="de-DE" sz="1600">
                  <a:solidFill>
                    <a:srgbClr val="000000"/>
                  </a:solidFill>
                  <a:ea typeface="MS PGothic" panose="020B0600070205080204" pitchFamily="34" charset="-128"/>
                </a:rPr>
                <a:t>AD</a:t>
              </a:r>
              <a:r>
                <a:rPr lang="de-DE" sz="1600"/>
                <a:t> </a:t>
              </a:r>
              <a:r>
                <a:rPr lang="de-DE" sz="1600">
                  <a:solidFill>
                    <a:srgbClr val="000000"/>
                  </a:solidFill>
                  <a:ea typeface="MS PGothic" panose="020B0600070205080204" pitchFamily="34" charset="-128"/>
                </a:rPr>
                <a:t>DS-Domänennamen</a:t>
              </a:r>
              <a:r>
                <a:rPr lang="de-DE" sz="1600"/>
                <a:t> </a:t>
              </a:r>
              <a:r>
                <a:rPr lang="de-DE" sz="1600">
                  <a:solidFill>
                    <a:srgbClr val="000000"/>
                  </a:solidFill>
                  <a:ea typeface="MS PGothic" panose="020B0600070205080204" pitchFamily="34" charset="-128"/>
                </a:rPr>
                <a:t>müssen</a:t>
              </a:r>
              <a:r>
                <a:rPr lang="de-DE" sz="1600"/>
                <a:t> </a:t>
              </a:r>
              <a:r>
                <a:rPr lang="de-DE" sz="1600">
                  <a:solidFill>
                    <a:srgbClr val="000000"/>
                  </a:solidFill>
                  <a:ea typeface="MS PGothic" panose="020B0600070205080204" pitchFamily="34" charset="-128"/>
                </a:rPr>
                <a:t>DNS-Domänennamen</a:t>
              </a:r>
              <a:r>
                <a:rPr lang="de-DE" sz="1600"/>
                <a:t> </a:t>
              </a:r>
              <a:r>
                <a:rPr lang="de-DE" sz="1600">
                  <a:solidFill>
                    <a:srgbClr val="000000"/>
                  </a:solidFill>
                  <a:ea typeface="MS PGothic" panose="020B0600070205080204" pitchFamily="34" charset="-128"/>
                </a:rPr>
                <a:t>sein</a:t>
              </a:r>
              <a:endParaRPr lang="en-US" altLang="zh-CN" sz="1600">
                <a:solidFill>
                  <a:srgbClr val="000000"/>
                </a:solidFill>
                <a:ea typeface="MS PGothic" panose="020B0600070205080204" pitchFamily="34" charset="-128"/>
              </a:endParaRPr>
            </a:p>
          </p:txBody>
        </p:sp>
        <p:pic>
          <p:nvPicPr>
            <p:cNvPr id="961569" name="Picture 33"/>
            <p:cNvPicPr>
              <a:picLocks noChangeAspect="1" noChangeArrowheads="1"/>
            </p:cNvPicPr>
            <p:nvPr/>
          </p:nvPicPr>
          <p:blipFill>
            <a:blip r:embed="rId4"/>
            <a:srcRect/>
            <a:stretch>
              <a:fillRect/>
            </a:stretch>
          </p:blipFill>
          <p:spPr bwMode="auto">
            <a:xfrm>
              <a:off x="4106" y="1244"/>
              <a:ext cx="915" cy="809"/>
            </a:xfrm>
            <a:prstGeom prst="rect">
              <a:avLst/>
            </a:prstGeom>
            <a:noFill/>
            <a:ln w="9525" algn="ctr">
              <a:noFill/>
              <a:miter lim="800000"/>
              <a:headEnd/>
              <a:tailEnd/>
            </a:ln>
            <a:effectLst>
              <a:outerShdw dist="35921" dir="2700000" algn="ctr" rotWithShape="0">
                <a:srgbClr val="AFAFAF"/>
              </a:outerShdw>
            </a:effectLst>
          </p:spPr>
        </p:pic>
        <p:sp>
          <p:nvSpPr>
            <p:cNvPr id="23583" name="Text Box 34"/>
            <p:cNvSpPr txBox="1">
              <a:spLocks noChangeArrowheads="1"/>
            </p:cNvSpPr>
            <p:nvPr/>
          </p:nvSpPr>
          <p:spPr bwMode="auto">
            <a:xfrm>
              <a:off x="4140" y="1503"/>
              <a:ext cx="835" cy="283"/>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000">
                  <a:solidFill>
                    <a:srgbClr val="000000"/>
                  </a:solidFill>
                  <a:ea typeface="MS PGothic" panose="020B0600070205080204" pitchFamily="34" charset="-128"/>
                </a:rPr>
                <a:t>DNS-Domänenname</a:t>
              </a:r>
              <a:endParaRPr lang="en-US" altLang="zh-CN" sz="1000">
                <a:solidFill>
                  <a:srgbClr val="000000"/>
                </a:solidFill>
                <a:ea typeface="MS PGothic" panose="020B0600070205080204" pitchFamily="34" charset="-128"/>
              </a:endParaRPr>
            </a:p>
          </p:txBody>
        </p:sp>
        <p:pic>
          <p:nvPicPr>
            <p:cNvPr id="961567" name="Picture 31"/>
            <p:cNvPicPr>
              <a:picLocks noChangeAspect="1" noChangeArrowheads="1"/>
            </p:cNvPicPr>
            <p:nvPr/>
          </p:nvPicPr>
          <p:blipFill>
            <a:blip r:embed="rId5"/>
            <a:srcRect/>
            <a:stretch>
              <a:fillRect/>
            </a:stretch>
          </p:blipFill>
          <p:spPr bwMode="auto">
            <a:xfrm>
              <a:off x="4640" y="1858"/>
              <a:ext cx="332" cy="217"/>
            </a:xfrm>
            <a:prstGeom prst="rect">
              <a:avLst/>
            </a:prstGeom>
            <a:noFill/>
            <a:ln w="9525" algn="ctr">
              <a:noFill/>
              <a:miter lim="800000"/>
              <a:headEnd/>
              <a:tailEnd/>
            </a:ln>
            <a:effectLst>
              <a:outerShdw dist="35921" dir="2700000" algn="ctr" rotWithShape="0">
                <a:srgbClr val="AFAFAF"/>
              </a:outerShdw>
            </a:effectLst>
          </p:spPr>
        </p:pic>
      </p:grpSp>
      <p:grpSp>
        <p:nvGrpSpPr>
          <p:cNvPr id="23558" name="Group 21"/>
          <p:cNvGrpSpPr>
            <a:grpSpLocks/>
          </p:cNvGrpSpPr>
          <p:nvPr/>
        </p:nvGrpSpPr>
        <p:grpSpPr bwMode="auto">
          <a:xfrm>
            <a:off x="960438" y="1366838"/>
            <a:ext cx="3506787" cy="2039937"/>
            <a:chOff x="960438" y="1366838"/>
            <a:chExt cx="3506787" cy="2039937"/>
          </a:xfrm>
        </p:grpSpPr>
        <p:sp>
          <p:nvSpPr>
            <p:cNvPr id="961540" name="AutoShape 4"/>
            <p:cNvSpPr>
              <a:spLocks noChangeArrowheads="1"/>
            </p:cNvSpPr>
            <p:nvPr/>
          </p:nvSpPr>
          <p:spPr bwMode="auto">
            <a:xfrm>
              <a:off x="960438" y="1366838"/>
              <a:ext cx="3506787" cy="2039937"/>
            </a:xfrm>
            <a:prstGeom prst="roundRect">
              <a:avLst>
                <a:gd name="adj" fmla="val 4167"/>
              </a:avLst>
            </a:prstGeom>
            <a:gradFill rotWithShape="1">
              <a:gsLst>
                <a:gs pos="0">
                  <a:srgbClr val="B395D8"/>
                </a:gs>
                <a:gs pos="100000">
                  <a:srgbClr val="DFD2EE"/>
                </a:gs>
              </a:gsLst>
              <a:lin ang="2700000" scaled="1"/>
            </a:gradFill>
            <a:ln w="9525" algn="ctr">
              <a:solidFill>
                <a:srgbClr val="333333"/>
              </a:solidFill>
              <a:round/>
              <a:headEnd/>
              <a:tailEnd/>
            </a:ln>
            <a:effectLst>
              <a:outerShdw dist="35921" dir="2700000" algn="ctr" rotWithShape="0">
                <a:schemeClr val="bg2"/>
              </a:outerShdw>
            </a:effectLst>
          </p:spPr>
          <p:txBody>
            <a:bodyPr/>
            <a:lstStyle>
              <a:lvl1pPr marL="166688" indent="-166688">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SzPct val="80000"/>
                <a:buFontTx/>
                <a:buBlip>
                  <a:blip r:embed="rId3"/>
                </a:buBlip>
              </a:pPr>
              <a:r>
                <a:rPr lang="en-US" altLang="zh-CN" sz="1600">
                  <a:solidFill>
                    <a:srgbClr val="000000"/>
                  </a:solidFill>
                  <a:ea typeface="MS PGothic" panose="020B0600070205080204" pitchFamily="34" charset="-128"/>
                </a:rPr>
                <a:t>AD</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DS</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erfordert</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eine</a:t>
              </a:r>
              <a:r>
                <a:rPr lang="en-US" altLang="zh-CN" sz="1600">
                  <a:ea typeface="宋体" panose="02010600030101010101" pitchFamily="2" charset="-122"/>
                </a:rPr>
                <a:t> </a:t>
              </a:r>
              <a:r>
                <a:rPr lang="en-US" altLang="zh-CN" sz="1600">
                  <a:solidFill>
                    <a:srgbClr val="000000"/>
                  </a:solidFill>
                  <a:ea typeface="MS PGothic" panose="020B0600070205080204" pitchFamily="34" charset="-128"/>
                </a:rPr>
                <a:t>DNS­Infrastruktur</a:t>
              </a:r>
              <a:endParaRPr lang="en-US" altLang="zh-CN" sz="1600">
                <a:ea typeface="宋体" panose="02010600030101010101" pitchFamily="2" charset="-122"/>
              </a:endParaRPr>
            </a:p>
            <a:p>
              <a:pPr algn="l">
                <a:lnSpc>
                  <a:spcPct val="90000"/>
                </a:lnSpc>
                <a:spcBef>
                  <a:spcPct val="40000"/>
                </a:spcBef>
                <a:buSzPct val="80000"/>
              </a:pPr>
              <a:endParaRPr lang="zh-CN" altLang="en-US" sz="1600">
                <a:ea typeface="宋体" panose="02010600030101010101" pitchFamily="2" charset="-122"/>
              </a:endParaRPr>
            </a:p>
          </p:txBody>
        </p:sp>
        <p:pic>
          <p:nvPicPr>
            <p:cNvPr id="961579" name="Picture 43"/>
            <p:cNvPicPr>
              <a:picLocks noChangeAspect="1" noChangeArrowheads="1"/>
            </p:cNvPicPr>
            <p:nvPr/>
          </p:nvPicPr>
          <p:blipFill>
            <a:blip r:embed="rId6"/>
            <a:srcRect/>
            <a:stretch>
              <a:fillRect/>
            </a:stretch>
          </p:blipFill>
          <p:spPr bwMode="auto">
            <a:xfrm>
              <a:off x="2947988" y="2093913"/>
              <a:ext cx="1130300" cy="1268412"/>
            </a:xfrm>
            <a:prstGeom prst="rect">
              <a:avLst/>
            </a:prstGeom>
            <a:noFill/>
            <a:ln w="9525" algn="ctr">
              <a:noFill/>
              <a:miter lim="800000"/>
              <a:headEnd/>
              <a:tailEnd/>
            </a:ln>
            <a:effectLst>
              <a:outerShdw dist="35921" dir="2700000" algn="ctr" rotWithShape="0">
                <a:srgbClr val="AFAFAF"/>
              </a:outerShdw>
            </a:effectLst>
          </p:spPr>
        </p:pic>
        <p:sp>
          <p:nvSpPr>
            <p:cNvPr id="23577" name="Text Box 39"/>
            <p:cNvSpPr txBox="1">
              <a:spLocks noChangeArrowheads="1"/>
            </p:cNvSpPr>
            <p:nvPr/>
          </p:nvSpPr>
          <p:spPr bwMode="auto">
            <a:xfrm>
              <a:off x="2832100" y="3013075"/>
              <a:ext cx="674688" cy="252413"/>
            </a:xfrm>
            <a:prstGeom prst="rect">
              <a:avLst/>
            </a:prstGeom>
            <a:solidFill>
              <a:schemeClr val="bg1"/>
            </a:solidFill>
            <a:ln w="9525" algn="ctr">
              <a:solidFill>
                <a:srgbClr val="333333"/>
              </a:solidFill>
              <a:miter lim="800000"/>
              <a:headEnd/>
              <a:tailEnd/>
            </a:ln>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400">
                  <a:solidFill>
                    <a:srgbClr val="000000"/>
                  </a:solidFill>
                  <a:ea typeface="MS PGothic" panose="020B0600070205080204" pitchFamily="34" charset="-128"/>
                </a:rPr>
                <a:t>DNS</a:t>
              </a:r>
              <a:endParaRPr lang="en-US" altLang="zh-CN" sz="1400">
                <a:solidFill>
                  <a:srgbClr val="000000"/>
                </a:solidFill>
                <a:ea typeface="MS PGothic" panose="020B0600070205080204" pitchFamily="34" charset="-128"/>
              </a:endParaRPr>
            </a:p>
          </p:txBody>
        </p:sp>
        <p:grpSp>
          <p:nvGrpSpPr>
            <p:cNvPr id="23578" name="Group 44"/>
            <p:cNvGrpSpPr>
              <a:grpSpLocks/>
            </p:cNvGrpSpPr>
            <p:nvPr/>
          </p:nvGrpSpPr>
          <p:grpSpPr bwMode="auto">
            <a:xfrm>
              <a:off x="3151188" y="1930400"/>
              <a:ext cx="755650" cy="666750"/>
              <a:chOff x="-1172" y="457"/>
              <a:chExt cx="476" cy="420"/>
            </a:xfrm>
          </p:grpSpPr>
          <p:pic>
            <p:nvPicPr>
              <p:cNvPr id="961577" name="Picture 41"/>
              <p:cNvPicPr>
                <a:picLocks noChangeAspect="1" noChangeArrowheads="1"/>
              </p:cNvPicPr>
              <p:nvPr/>
            </p:nvPicPr>
            <p:blipFill>
              <a:blip r:embed="rId7"/>
              <a:srcRect/>
              <a:stretch>
                <a:fillRect/>
              </a:stretch>
            </p:blipFill>
            <p:spPr bwMode="auto">
              <a:xfrm>
                <a:off x="-1172" y="457"/>
                <a:ext cx="476" cy="420"/>
              </a:xfrm>
              <a:prstGeom prst="rect">
                <a:avLst/>
              </a:prstGeom>
              <a:noFill/>
              <a:ln w="9525" algn="ctr">
                <a:noFill/>
                <a:miter lim="800000"/>
                <a:headEnd/>
                <a:tailEnd/>
              </a:ln>
              <a:effectLst>
                <a:outerShdw dist="35921" dir="2700000" algn="ctr" rotWithShape="0">
                  <a:srgbClr val="AFAFAF"/>
                </a:outerShdw>
              </a:effectLst>
            </p:spPr>
          </p:pic>
          <p:pic>
            <p:nvPicPr>
              <p:cNvPr id="23580" name="Picture 42" descr="ActiveDirectory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 y="620"/>
                <a:ext cx="31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3588" name="Group 36"/>
          <p:cNvGrpSpPr>
            <a:grpSpLocks/>
          </p:cNvGrpSpPr>
          <p:nvPr/>
        </p:nvGrpSpPr>
        <p:grpSpPr bwMode="auto">
          <a:xfrm>
            <a:off x="4594225" y="3562350"/>
            <a:ext cx="3844925" cy="2254250"/>
            <a:chOff x="2894" y="2244"/>
            <a:chExt cx="2422" cy="1420"/>
          </a:xfrm>
        </p:grpSpPr>
        <p:sp>
          <p:nvSpPr>
            <p:cNvPr id="961543" name="AutoShape 7"/>
            <p:cNvSpPr>
              <a:spLocks noChangeArrowheads="1"/>
            </p:cNvSpPr>
            <p:nvPr/>
          </p:nvSpPr>
          <p:spPr bwMode="auto">
            <a:xfrm>
              <a:off x="2894" y="2244"/>
              <a:ext cx="2422" cy="1325"/>
            </a:xfrm>
            <a:prstGeom prst="roundRect">
              <a:avLst>
                <a:gd name="adj" fmla="val 4167"/>
              </a:avLst>
            </a:prstGeom>
            <a:gradFill rotWithShape="1">
              <a:gsLst>
                <a:gs pos="0">
                  <a:srgbClr val="D5D69C"/>
                </a:gs>
                <a:gs pos="100000">
                  <a:srgbClr val="EEEFD7"/>
                </a:gs>
              </a:gsLst>
              <a:lin ang="2700000" scaled="1"/>
            </a:gradFill>
            <a:ln w="9525">
              <a:solidFill>
                <a:srgbClr val="4D4D4D"/>
              </a:solidFill>
              <a:round/>
              <a:headEnd/>
              <a:tailEnd/>
            </a:ln>
            <a:effectLst>
              <a:outerShdw dist="35921" dir="2700000" algn="ctr" rotWithShape="0">
                <a:srgbClr val="AFAFAF"/>
              </a:outerShdw>
            </a:effectLst>
          </p:spPr>
          <p:txBody>
            <a:bodyPr/>
            <a:lstStyle>
              <a:lvl1pPr marL="166688" indent="-166688">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SzPct val="80000"/>
                <a:buFontTx/>
                <a:buBlip>
                  <a:blip r:embed="rId3"/>
                </a:buBlip>
              </a:pPr>
              <a:r>
                <a:rPr lang="de-DE" sz="1600">
                  <a:solidFill>
                    <a:srgbClr val="000000"/>
                  </a:solidFill>
                  <a:ea typeface="MS PGothic" panose="020B0600070205080204" pitchFamily="34" charset="-128"/>
                </a:rPr>
                <a:t>DNS-Zonen</a:t>
              </a:r>
              <a:r>
                <a:rPr lang="de-DE" sz="1600"/>
                <a:t> </a:t>
              </a:r>
              <a:r>
                <a:rPr lang="de-DE" sz="1600">
                  <a:solidFill>
                    <a:srgbClr val="000000"/>
                  </a:solidFill>
                  <a:ea typeface="MS PGothic" panose="020B0600070205080204" pitchFamily="34" charset="-128"/>
                </a:rPr>
                <a:t>können</a:t>
              </a:r>
              <a:r>
                <a:rPr lang="de-DE" sz="1600"/>
                <a:t> </a:t>
              </a:r>
              <a:r>
                <a:rPr lang="de-DE" sz="1600">
                  <a:solidFill>
                    <a:srgbClr val="000000"/>
                  </a:solidFill>
                  <a:ea typeface="MS PGothic" panose="020B0600070205080204" pitchFamily="34" charset="-128"/>
                </a:rPr>
                <a:t>in</a:t>
              </a:r>
              <a:r>
                <a:rPr lang="de-DE" sz="1600"/>
                <a:t> </a:t>
              </a:r>
              <a:r>
                <a:rPr lang="de-DE" sz="1600">
                  <a:solidFill>
                    <a:srgbClr val="000000"/>
                  </a:solidFill>
                  <a:ea typeface="MS PGothic" panose="020B0600070205080204" pitchFamily="34" charset="-128"/>
                </a:rPr>
                <a:t>AD</a:t>
              </a:r>
              <a:r>
                <a:rPr lang="de-DE" altLang="zh-CN" sz="1600">
                  <a:ea typeface="宋体" panose="02010600030101010101" pitchFamily="2" charset="-122"/>
                </a:rPr>
                <a:t> </a:t>
              </a:r>
              <a:r>
                <a:rPr lang="de-DE" sz="1600">
                  <a:solidFill>
                    <a:srgbClr val="000000"/>
                  </a:solidFill>
                  <a:ea typeface="MS PGothic" panose="020B0600070205080204" pitchFamily="34" charset="-128"/>
                </a:rPr>
                <a:t>DS</a:t>
              </a:r>
              <a:r>
                <a:rPr lang="de-DE" altLang="zh-CN" sz="1600">
                  <a:ea typeface="宋体" panose="02010600030101010101" pitchFamily="2" charset="-122"/>
                </a:rPr>
                <a:t> </a:t>
              </a:r>
              <a:r>
                <a:rPr lang="de-DE" sz="1600">
                  <a:solidFill>
                    <a:srgbClr val="000000"/>
                  </a:solidFill>
                  <a:ea typeface="MS PGothic" panose="020B0600070205080204" pitchFamily="34" charset="-128"/>
                </a:rPr>
                <a:t>als</a:t>
              </a:r>
              <a:r>
                <a:rPr lang="de-DE" sz="1600"/>
                <a:t> </a:t>
              </a:r>
              <a:r>
                <a:rPr lang="de-DE" sz="1600">
                  <a:solidFill>
                    <a:srgbClr val="000000"/>
                  </a:solidFill>
                  <a:ea typeface="MS PGothic" panose="020B0600070205080204" pitchFamily="34" charset="-128"/>
                </a:rPr>
                <a:t>integrierte</a:t>
              </a:r>
              <a:r>
                <a:rPr lang="de-DE" sz="1600"/>
                <a:t> </a:t>
              </a:r>
              <a:r>
                <a:rPr lang="de-DE" sz="1600">
                  <a:solidFill>
                    <a:srgbClr val="000000"/>
                  </a:solidFill>
                  <a:ea typeface="MS PGothic" panose="020B0600070205080204" pitchFamily="34" charset="-128"/>
                </a:rPr>
                <a:t>Active</a:t>
              </a:r>
              <a:r>
                <a:rPr lang="de-DE" altLang="zh-CN" sz="1600">
                  <a:ea typeface="宋体" panose="02010600030101010101" pitchFamily="2" charset="-122"/>
                </a:rPr>
                <a:t> </a:t>
              </a:r>
              <a:r>
                <a:rPr lang="de-DE" sz="1600">
                  <a:solidFill>
                    <a:srgbClr val="000000"/>
                  </a:solidFill>
                  <a:ea typeface="MS PGothic" panose="020B0600070205080204" pitchFamily="34" charset="-128"/>
                </a:rPr>
                <a:t>Directory-Zonen</a:t>
              </a:r>
              <a:r>
                <a:rPr lang="de-DE" sz="1600"/>
                <a:t> </a:t>
              </a:r>
              <a:r>
                <a:rPr lang="de-DE" sz="1600">
                  <a:solidFill>
                    <a:srgbClr val="000000"/>
                  </a:solidFill>
                  <a:ea typeface="MS PGothic" panose="020B0600070205080204" pitchFamily="34" charset="-128"/>
                </a:rPr>
                <a:t>gespeichert</a:t>
              </a:r>
              <a:r>
                <a:rPr lang="de-DE" sz="1600"/>
                <a:t> </a:t>
              </a:r>
              <a:r>
                <a:rPr lang="de-DE" sz="1600">
                  <a:solidFill>
                    <a:srgbClr val="000000"/>
                  </a:solidFill>
                  <a:ea typeface="MS PGothic" panose="020B0600070205080204" pitchFamily="34" charset="-128"/>
                </a:rPr>
                <a:t>werden</a:t>
              </a:r>
              <a:endParaRPr lang="en-US" altLang="zh-CN" sz="1600">
                <a:solidFill>
                  <a:srgbClr val="000000"/>
                </a:solidFill>
                <a:ea typeface="MS PGothic" panose="020B0600070205080204" pitchFamily="34" charset="-128"/>
              </a:endParaRPr>
            </a:p>
          </p:txBody>
        </p:sp>
        <p:grpSp>
          <p:nvGrpSpPr>
            <p:cNvPr id="23569" name="Group 50"/>
            <p:cNvGrpSpPr>
              <a:grpSpLocks/>
            </p:cNvGrpSpPr>
            <p:nvPr/>
          </p:nvGrpSpPr>
          <p:grpSpPr bwMode="auto">
            <a:xfrm>
              <a:off x="4273" y="2831"/>
              <a:ext cx="948" cy="833"/>
              <a:chOff x="-1648" y="1123"/>
              <a:chExt cx="948" cy="833"/>
            </a:xfrm>
          </p:grpSpPr>
          <p:pic>
            <p:nvPicPr>
              <p:cNvPr id="961583" name="Picture 47"/>
              <p:cNvPicPr>
                <a:picLocks noChangeAspect="1" noChangeArrowheads="1"/>
              </p:cNvPicPr>
              <p:nvPr/>
            </p:nvPicPr>
            <p:blipFill>
              <a:blip r:embed="rId9"/>
              <a:srcRect/>
              <a:stretch>
                <a:fillRect/>
              </a:stretch>
            </p:blipFill>
            <p:spPr bwMode="auto">
              <a:xfrm>
                <a:off x="-1648" y="1123"/>
                <a:ext cx="938" cy="827"/>
              </a:xfrm>
              <a:prstGeom prst="rect">
                <a:avLst/>
              </a:prstGeom>
              <a:noFill/>
              <a:ln w="9525" algn="ctr">
                <a:noFill/>
                <a:miter lim="800000"/>
                <a:headEnd/>
                <a:tailEnd/>
              </a:ln>
              <a:effectLst>
                <a:outerShdw dist="35921" dir="2700000" algn="ctr" rotWithShape="0">
                  <a:srgbClr val="AFAFAF"/>
                </a:outerShdw>
              </a:effectLst>
            </p:spPr>
          </p:pic>
          <p:pic>
            <p:nvPicPr>
              <p:cNvPr id="23571" name="Picture 48" descr="ActiveDirectory0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9" y="1747"/>
                <a:ext cx="319"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72" name="Group 49"/>
              <p:cNvGrpSpPr>
                <a:grpSpLocks/>
              </p:cNvGrpSpPr>
              <p:nvPr/>
            </p:nvGrpSpPr>
            <p:grpSpPr bwMode="auto">
              <a:xfrm>
                <a:off x="-1448" y="1412"/>
                <a:ext cx="530" cy="373"/>
                <a:chOff x="-1178" y="2866"/>
                <a:chExt cx="530" cy="373"/>
              </a:xfrm>
            </p:grpSpPr>
            <p:pic>
              <p:nvPicPr>
                <p:cNvPr id="961581" name="Picture 45"/>
                <p:cNvPicPr>
                  <a:picLocks noChangeAspect="1" noChangeArrowheads="1"/>
                </p:cNvPicPr>
                <p:nvPr/>
              </p:nvPicPr>
              <p:blipFill>
                <a:blip r:embed="rId10"/>
                <a:srcRect/>
                <a:stretch>
                  <a:fillRect/>
                </a:stretch>
              </p:blipFill>
              <p:spPr bwMode="auto">
                <a:xfrm>
                  <a:off x="-1159" y="2866"/>
                  <a:ext cx="485" cy="373"/>
                </a:xfrm>
                <a:prstGeom prst="rect">
                  <a:avLst/>
                </a:prstGeom>
                <a:noFill/>
                <a:ln w="9525" algn="ctr">
                  <a:noFill/>
                  <a:miter lim="800000"/>
                  <a:headEnd/>
                  <a:tailEnd/>
                </a:ln>
                <a:effectLst>
                  <a:outerShdw dist="35921" dir="2700000" algn="ctr" rotWithShape="0">
                    <a:srgbClr val="AFAFAF"/>
                  </a:outerShdw>
                </a:effectLst>
              </p:spPr>
            </p:pic>
            <p:sp>
              <p:nvSpPr>
                <p:cNvPr id="23574" name="Text Box 37"/>
                <p:cNvSpPr txBox="1">
                  <a:spLocks noChangeArrowheads="1"/>
                </p:cNvSpPr>
                <p:nvPr/>
              </p:nvSpPr>
              <p:spPr bwMode="auto">
                <a:xfrm>
                  <a:off x="-1178" y="2907"/>
                  <a:ext cx="53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r>
                    <a:rPr lang="en-GB" sz="1200">
                      <a:solidFill>
                        <a:srgbClr val="000000"/>
                      </a:solidFill>
                      <a:ea typeface="MS PGothic" panose="020B0600070205080204" pitchFamily="34" charset="-128"/>
                    </a:rPr>
                    <a:t>DNS-Zone</a:t>
                  </a:r>
                  <a:endParaRPr lang="en-US" altLang="zh-CN" sz="1200">
                    <a:solidFill>
                      <a:srgbClr val="000000"/>
                    </a:solidFill>
                    <a:ea typeface="MS PGothic" panose="020B0600070205080204" pitchFamily="34" charset="-128"/>
                  </a:endParaRPr>
                </a:p>
              </p:txBody>
            </p:sp>
          </p:grpSp>
        </p:grpSp>
      </p:grpSp>
      <p:grpSp>
        <p:nvGrpSpPr>
          <p:cNvPr id="23560" name="Group 29"/>
          <p:cNvGrpSpPr>
            <a:grpSpLocks/>
          </p:cNvGrpSpPr>
          <p:nvPr/>
        </p:nvGrpSpPr>
        <p:grpSpPr bwMode="auto">
          <a:xfrm>
            <a:off x="609600" y="5949950"/>
            <a:ext cx="914400" cy="425450"/>
            <a:chOff x="384" y="3024"/>
            <a:chExt cx="720" cy="336"/>
          </a:xfrm>
        </p:grpSpPr>
        <p:sp>
          <p:nvSpPr>
            <p:cNvPr id="42" name="Oval 30"/>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w="9525" algn="ctr">
              <a:noFill/>
              <a:round/>
              <a:headEnd/>
              <a:tailEnd/>
            </a:ln>
            <a:effectLst>
              <a:outerShdw dist="17961" dir="2700000" algn="ctr" rotWithShape="0">
                <a:srgbClr val="969696"/>
              </a:outerShdw>
            </a:effectLst>
          </p:spPr>
          <p:txBody>
            <a:bodyPr wrap="none" anchor="ctr"/>
            <a:lstStyle/>
            <a:p>
              <a:pPr>
                <a:defRPr/>
              </a:pPr>
              <a:endParaRPr lang="en-US"/>
            </a:p>
          </p:txBody>
        </p:sp>
        <p:grpSp>
          <p:nvGrpSpPr>
            <p:cNvPr id="23565" name="Group 31"/>
            <p:cNvGrpSpPr>
              <a:grpSpLocks/>
            </p:cNvGrpSpPr>
            <p:nvPr/>
          </p:nvGrpSpPr>
          <p:grpSpPr bwMode="auto">
            <a:xfrm>
              <a:off x="480" y="3096"/>
              <a:ext cx="240" cy="192"/>
              <a:chOff x="480" y="3096"/>
              <a:chExt cx="240" cy="192"/>
            </a:xfrm>
          </p:grpSpPr>
          <p:sp>
            <p:nvSpPr>
              <p:cNvPr id="23566" name="Oval 32"/>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zh-CN" altLang="en-US">
                  <a:ea typeface="宋体" panose="02010600030101010101" pitchFamily="2" charset="-122"/>
                </a:endParaRPr>
              </a:p>
            </p:txBody>
          </p:sp>
          <p:sp>
            <p:nvSpPr>
              <p:cNvPr id="45" name="Freeform 33"/>
              <p:cNvSpPr>
                <a:spLocks/>
              </p:cNvSpPr>
              <p:nvPr/>
            </p:nvSpPr>
            <p:spPr bwMode="auto">
              <a:xfrm>
                <a:off x="539" y="3123"/>
                <a:ext cx="139" cy="133"/>
              </a:xfrm>
              <a:custGeom>
                <a:avLst/>
                <a:gdLst/>
                <a:ahLst/>
                <a:cxnLst>
                  <a:cxn ang="0">
                    <a:pos x="0" y="0"/>
                  </a:cxn>
                  <a:cxn ang="0">
                    <a:pos x="0" y="576"/>
                  </a:cxn>
                  <a:cxn ang="0">
                    <a:pos x="432" y="288"/>
                  </a:cxn>
                  <a:cxn ang="0">
                    <a:pos x="0" y="0"/>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pPr>
                  <a:defRPr/>
                </a:pPr>
                <a:endParaRPr lang="en-US"/>
              </a:p>
            </p:txBody>
          </p:sp>
        </p:grpSp>
      </p:grpSp>
      <p:grpSp>
        <p:nvGrpSpPr>
          <p:cNvPr id="10" name="Group 34"/>
          <p:cNvGrpSpPr>
            <a:grpSpLocks/>
          </p:cNvGrpSpPr>
          <p:nvPr/>
        </p:nvGrpSpPr>
        <p:grpSpPr bwMode="auto">
          <a:xfrm>
            <a:off x="1096963" y="6040438"/>
            <a:ext cx="304800" cy="244475"/>
            <a:chOff x="768" y="3096"/>
            <a:chExt cx="240" cy="192"/>
          </a:xfrm>
        </p:grpSpPr>
        <p:sp>
          <p:nvSpPr>
            <p:cNvPr id="23562" name="Oval 35"/>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endParaRPr lang="zh-CN" altLang="en-US">
                <a:ea typeface="宋体" panose="02010600030101010101" pitchFamily="2" charset="-122"/>
              </a:endParaRPr>
            </a:p>
          </p:txBody>
        </p:sp>
        <p:sp>
          <p:nvSpPr>
            <p:cNvPr id="48" name="Rectangle 36"/>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pPr>
                <a:defRPr/>
              </a:pPr>
              <a:endParaRPr lang="en-US"/>
            </a:p>
          </p:txBody>
        </p:sp>
      </p:grpSp>
    </p:spTree>
    <p:extLst>
      <p:ext uri="{BB962C8B-B14F-4D97-AF65-F5344CB8AC3E}">
        <p14:creationId xmlns:p14="http://schemas.microsoft.com/office/powerpoint/2010/main" val="4192935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3587"/>
                                        </p:tgtEl>
                                        <p:attrNameLst>
                                          <p:attrName>style.visibility</p:attrName>
                                        </p:attrNameLst>
                                      </p:cBhvr>
                                      <p:to>
                                        <p:strVal val="visible"/>
                                      </p:to>
                                    </p:set>
                                    <p:animEffect transition="in" filter="fade">
                                      <p:cBhvr>
                                        <p:cTn id="7" dur="500"/>
                                        <p:tgtEl>
                                          <p:spTgt spid="235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61542"/>
                                        </p:tgtEl>
                                        <p:attrNameLst>
                                          <p:attrName>style.visibility</p:attrName>
                                        </p:attrNameLst>
                                      </p:cBhvr>
                                      <p:to>
                                        <p:strVal val="visible"/>
                                      </p:to>
                                    </p:set>
                                    <p:animEffect transition="in" filter="fade">
                                      <p:cBhvr>
                                        <p:cTn id="12" dur="500"/>
                                        <p:tgtEl>
                                          <p:spTgt spid="9615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3588"/>
                                        </p:tgtEl>
                                        <p:attrNameLst>
                                          <p:attrName>style.visibility</p:attrName>
                                        </p:attrNameLst>
                                      </p:cBhvr>
                                      <p:to>
                                        <p:strVal val="visible"/>
                                      </p:to>
                                    </p:set>
                                    <p:animEffect transition="in" filter="fade">
                                      <p:cBhvr>
                                        <p:cTn id="17" dur="500"/>
                                        <p:tgtEl>
                                          <p:spTgt spid="23588"/>
                                        </p:tgtEl>
                                      </p:cBhvr>
                                    </p:animEffec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154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Metadaten löschen</a:t>
            </a:r>
          </a:p>
        </p:txBody>
      </p:sp>
      <p:sp>
        <p:nvSpPr>
          <p:cNvPr id="3" name="Inhaltsplatzhalter 2"/>
          <p:cNvSpPr>
            <a:spLocks noGrp="1"/>
          </p:cNvSpPr>
          <p:nvPr>
            <p:ph idx="1"/>
          </p:nvPr>
        </p:nvSpPr>
        <p:spPr/>
        <p:txBody>
          <a:bodyPr>
            <a:normAutofit fontScale="85000" lnSpcReduction="20000"/>
          </a:bodyPr>
          <a:lstStyle/>
          <a:p>
            <a:r>
              <a:rPr lang="de-DE" dirty="0"/>
              <a:t>Damit wird DC auch in der (funktionstüchtigen) Domäne entfernt</a:t>
            </a:r>
          </a:p>
          <a:p>
            <a:r>
              <a:rPr lang="de-DE" dirty="0" err="1">
                <a:latin typeface="Courier New" pitchFamily="49" charset="0"/>
                <a:cs typeface="Courier New" pitchFamily="49" charset="0"/>
              </a:rPr>
              <a:t>ntdsutil</a:t>
            </a:r>
            <a:endParaRPr lang="de-DE" dirty="0">
              <a:latin typeface="Courier New" pitchFamily="49" charset="0"/>
              <a:cs typeface="Courier New" pitchFamily="49" charset="0"/>
            </a:endParaRPr>
          </a:p>
          <a:p>
            <a:pPr lvl="1"/>
            <a:r>
              <a:rPr lang="de-DE" dirty="0" err="1">
                <a:latin typeface="Courier New" pitchFamily="49" charset="0"/>
                <a:cs typeface="Courier New" pitchFamily="49" charset="0"/>
              </a:rPr>
              <a:t>metadata</a:t>
            </a:r>
            <a:r>
              <a:rPr lang="de-DE" dirty="0">
                <a:latin typeface="Courier New" pitchFamily="49" charset="0"/>
                <a:cs typeface="Courier New" pitchFamily="49" charset="0"/>
              </a:rPr>
              <a:t> </a:t>
            </a:r>
            <a:r>
              <a:rPr lang="de-DE" dirty="0" err="1">
                <a:latin typeface="Courier New" pitchFamily="49" charset="0"/>
                <a:cs typeface="Courier New" pitchFamily="49" charset="0"/>
              </a:rPr>
              <a:t>cleanup</a:t>
            </a:r>
            <a:endParaRPr lang="de-DE" dirty="0">
              <a:latin typeface="Courier New" pitchFamily="49" charset="0"/>
              <a:cs typeface="Courier New" pitchFamily="49" charset="0"/>
            </a:endParaRPr>
          </a:p>
          <a:p>
            <a:pPr lvl="2"/>
            <a:r>
              <a:rPr lang="de-DE" dirty="0" err="1">
                <a:latin typeface="Courier New" pitchFamily="49" charset="0"/>
                <a:cs typeface="Courier New" pitchFamily="49" charset="0"/>
              </a:rPr>
              <a:t>connections</a:t>
            </a:r>
            <a:endParaRPr lang="de-DE" dirty="0">
              <a:latin typeface="Courier New" pitchFamily="49" charset="0"/>
              <a:cs typeface="Courier New" pitchFamily="49" charset="0"/>
            </a:endParaRPr>
          </a:p>
          <a:p>
            <a:pPr lvl="3"/>
            <a:r>
              <a:rPr lang="de-DE" dirty="0" err="1">
                <a:latin typeface="Courier New" pitchFamily="49" charset="0"/>
                <a:cs typeface="Courier New" pitchFamily="49" charset="0"/>
              </a:rPr>
              <a:t>connect</a:t>
            </a:r>
            <a:r>
              <a:rPr lang="de-DE" dirty="0">
                <a:latin typeface="Courier New" pitchFamily="49" charset="0"/>
                <a:cs typeface="Courier New" pitchFamily="49" charset="0"/>
              </a:rPr>
              <a:t> </a:t>
            </a:r>
            <a:r>
              <a:rPr lang="de-DE" dirty="0" err="1">
                <a:latin typeface="Courier New" pitchFamily="49" charset="0"/>
                <a:cs typeface="Courier New" pitchFamily="49" charset="0"/>
              </a:rPr>
              <a:t>to</a:t>
            </a:r>
            <a:r>
              <a:rPr lang="de-DE" dirty="0">
                <a:latin typeface="Courier New" pitchFamily="49" charset="0"/>
                <a:cs typeface="Courier New" pitchFamily="49" charset="0"/>
              </a:rPr>
              <a:t> </a:t>
            </a:r>
            <a:r>
              <a:rPr lang="de-DE" dirty="0" err="1">
                <a:latin typeface="Courier New" pitchFamily="49" charset="0"/>
                <a:cs typeface="Courier New" pitchFamily="49" charset="0"/>
              </a:rPr>
              <a:t>server</a:t>
            </a:r>
            <a:r>
              <a:rPr lang="de-DE" dirty="0">
                <a:latin typeface="Courier New" pitchFamily="49" charset="0"/>
                <a:cs typeface="Courier New" pitchFamily="49" charset="0"/>
              </a:rPr>
              <a:t> SERVER</a:t>
            </a:r>
          </a:p>
          <a:p>
            <a:pPr lvl="3"/>
            <a:r>
              <a:rPr lang="de-DE" dirty="0" err="1">
                <a:latin typeface="Courier New" pitchFamily="49" charset="0"/>
                <a:cs typeface="Courier New" pitchFamily="49" charset="0"/>
              </a:rPr>
              <a:t>quit</a:t>
            </a:r>
            <a:endParaRPr lang="de-DE" dirty="0">
              <a:latin typeface="Courier New" pitchFamily="49" charset="0"/>
              <a:cs typeface="Courier New" pitchFamily="49" charset="0"/>
            </a:endParaRPr>
          </a:p>
          <a:p>
            <a:pPr lvl="2"/>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operation</a:t>
            </a:r>
            <a:r>
              <a:rPr lang="de-DE" dirty="0">
                <a:latin typeface="Courier New" pitchFamily="49" charset="0"/>
                <a:cs typeface="Courier New" pitchFamily="49" charset="0"/>
              </a:rPr>
              <a:t> </a:t>
            </a:r>
            <a:r>
              <a:rPr lang="de-DE" dirty="0" err="1">
                <a:latin typeface="Courier New" pitchFamily="49" charset="0"/>
                <a:cs typeface="Courier New" pitchFamily="49" charset="0"/>
              </a:rPr>
              <a:t>target</a:t>
            </a:r>
            <a:endParaRPr lang="de-DE" dirty="0">
              <a:latin typeface="Courier New" pitchFamily="49" charset="0"/>
              <a:cs typeface="Courier New" pitchFamily="49" charset="0"/>
            </a:endParaRPr>
          </a:p>
          <a:p>
            <a:pPr lvl="2"/>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domain</a:t>
            </a:r>
            <a:r>
              <a:rPr lang="de-DE" dirty="0">
                <a:latin typeface="Courier New" pitchFamily="49" charset="0"/>
                <a:cs typeface="Courier New" pitchFamily="49" charset="0"/>
              </a:rPr>
              <a:t> DOMAIN</a:t>
            </a:r>
          </a:p>
          <a:p>
            <a:pPr lvl="2"/>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site</a:t>
            </a:r>
            <a:r>
              <a:rPr lang="de-DE" dirty="0">
                <a:latin typeface="Courier New" pitchFamily="49" charset="0"/>
                <a:cs typeface="Courier New" pitchFamily="49" charset="0"/>
              </a:rPr>
              <a:t> SITE</a:t>
            </a:r>
          </a:p>
          <a:p>
            <a:pPr lvl="2"/>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server</a:t>
            </a:r>
            <a:r>
              <a:rPr lang="de-DE" dirty="0">
                <a:latin typeface="Courier New" pitchFamily="49" charset="0"/>
                <a:cs typeface="Courier New" pitchFamily="49" charset="0"/>
              </a:rPr>
              <a:t> DC-NUMMER (</a:t>
            </a:r>
            <a:r>
              <a:rPr lang="de-DE" dirty="0" err="1">
                <a:latin typeface="Courier New" pitchFamily="49" charset="0"/>
                <a:cs typeface="Courier New" pitchFamily="49" charset="0"/>
              </a:rPr>
              <a:t>list</a:t>
            </a:r>
            <a:r>
              <a:rPr lang="de-DE" dirty="0">
                <a:latin typeface="Courier New" pitchFamily="49" charset="0"/>
                <a:cs typeface="Courier New" pitchFamily="49" charset="0"/>
              </a:rPr>
              <a:t> </a:t>
            </a:r>
            <a:r>
              <a:rPr lang="de-DE" dirty="0" err="1">
                <a:latin typeface="Courier New" pitchFamily="49" charset="0"/>
                <a:cs typeface="Courier New" pitchFamily="49" charset="0"/>
              </a:rPr>
              <a:t>server</a:t>
            </a:r>
            <a:r>
              <a:rPr lang="de-DE" dirty="0">
                <a:latin typeface="Courier New" pitchFamily="49" charset="0"/>
                <a:cs typeface="Courier New" pitchFamily="49" charset="0"/>
              </a:rPr>
              <a:t> in </a:t>
            </a:r>
            <a:r>
              <a:rPr lang="de-DE" dirty="0" err="1">
                <a:latin typeface="Courier New" pitchFamily="49" charset="0"/>
                <a:cs typeface="Courier New" pitchFamily="49" charset="0"/>
              </a:rPr>
              <a:t>site</a:t>
            </a:r>
            <a:r>
              <a:rPr lang="de-DE" dirty="0">
                <a:latin typeface="Courier New" pitchFamily="49" charset="0"/>
                <a:cs typeface="Courier New" pitchFamily="49" charset="0"/>
              </a:rPr>
              <a:t>)</a:t>
            </a:r>
          </a:p>
          <a:p>
            <a:pPr lvl="2"/>
            <a:r>
              <a:rPr lang="de-DE" dirty="0" err="1">
                <a:latin typeface="Courier New" pitchFamily="49" charset="0"/>
                <a:cs typeface="Courier New" pitchFamily="49" charset="0"/>
              </a:rPr>
              <a:t>quit</a:t>
            </a:r>
            <a:endParaRPr lang="de-DE" dirty="0">
              <a:latin typeface="Courier New" pitchFamily="49" charset="0"/>
              <a:cs typeface="Courier New" pitchFamily="49" charset="0"/>
            </a:endParaRPr>
          </a:p>
          <a:p>
            <a:pPr lvl="1"/>
            <a:r>
              <a:rPr lang="de-DE" dirty="0" err="1">
                <a:latin typeface="Courier New" pitchFamily="49" charset="0"/>
                <a:cs typeface="Courier New" pitchFamily="49" charset="0"/>
              </a:rPr>
              <a:t>remove</a:t>
            </a:r>
            <a:r>
              <a:rPr lang="de-DE" dirty="0">
                <a:latin typeface="Courier New" pitchFamily="49" charset="0"/>
                <a:cs typeface="Courier New" pitchFamily="49" charset="0"/>
              </a:rPr>
              <a:t> </a:t>
            </a:r>
            <a:r>
              <a:rPr lang="de-DE" dirty="0" err="1">
                <a:latin typeface="Courier New" pitchFamily="49" charset="0"/>
                <a:cs typeface="Courier New" pitchFamily="49" charset="0"/>
              </a:rPr>
              <a:t>selected</a:t>
            </a:r>
            <a:r>
              <a:rPr lang="de-DE" dirty="0">
                <a:latin typeface="Courier New" pitchFamily="49" charset="0"/>
                <a:cs typeface="Courier New" pitchFamily="49" charset="0"/>
              </a:rPr>
              <a:t> </a:t>
            </a:r>
            <a:r>
              <a:rPr lang="de-DE" dirty="0" err="1">
                <a:latin typeface="Courier New" pitchFamily="49" charset="0"/>
                <a:cs typeface="Courier New" pitchFamily="49" charset="0"/>
              </a:rPr>
              <a:t>server</a:t>
            </a:r>
            <a:endParaRPr lang="de-DE" dirty="0">
              <a:latin typeface="Courier New" pitchFamily="49" charset="0"/>
              <a:cs typeface="Courier New" pitchFamily="49" charset="0"/>
            </a:endParaRPr>
          </a:p>
          <a:p>
            <a:pPr lvl="1"/>
            <a:r>
              <a:rPr lang="de-DE" dirty="0" err="1">
                <a:latin typeface="Courier New" pitchFamily="49" charset="0"/>
                <a:cs typeface="Courier New" pitchFamily="49" charset="0"/>
              </a:rPr>
              <a:t>quit</a:t>
            </a:r>
            <a:endParaRPr lang="de-DE" dirty="0">
              <a:latin typeface="Courier New" pitchFamily="49" charset="0"/>
              <a:cs typeface="Courier New" pitchFamily="49" charset="0"/>
            </a:endParaRPr>
          </a:p>
          <a:p>
            <a:pPr lvl="1"/>
            <a:endParaRPr lang="de-DE" dirty="0"/>
          </a:p>
        </p:txBody>
      </p:sp>
    </p:spTree>
    <p:extLst>
      <p:ext uri="{BB962C8B-B14F-4D97-AF65-F5344CB8AC3E}">
        <p14:creationId xmlns:p14="http://schemas.microsoft.com/office/powerpoint/2010/main" val="38254919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Metadaten löschen</a:t>
            </a:r>
          </a:p>
        </p:txBody>
      </p:sp>
      <p:sp>
        <p:nvSpPr>
          <p:cNvPr id="3" name="Inhaltsplatzhalter 2"/>
          <p:cNvSpPr>
            <a:spLocks noGrp="1"/>
          </p:cNvSpPr>
          <p:nvPr>
            <p:ph idx="1"/>
          </p:nvPr>
        </p:nvSpPr>
        <p:spPr/>
        <p:txBody>
          <a:bodyPr>
            <a:normAutofit/>
          </a:bodyPr>
          <a:lstStyle/>
          <a:p>
            <a:r>
              <a:rPr lang="de-DE" dirty="0"/>
              <a:t>Wenn DC FSMO-Rollen hatte erfolgen entsprechende Meldungen zur Übernahme</a:t>
            </a:r>
          </a:p>
          <a:p>
            <a:r>
              <a:rPr lang="de-DE" dirty="0"/>
              <a:t>DC-Objekt muss noch aus </a:t>
            </a:r>
            <a:r>
              <a:rPr lang="de-DE" i="1" dirty="0" err="1"/>
              <a:t>Active</a:t>
            </a:r>
            <a:r>
              <a:rPr lang="de-DE" i="1" dirty="0"/>
              <a:t> Directory-Standorte und –Dienste </a:t>
            </a:r>
            <a:r>
              <a:rPr lang="de-DE" dirty="0"/>
              <a:t>gelöscht werden</a:t>
            </a:r>
          </a:p>
          <a:p>
            <a:r>
              <a:rPr lang="de-DE" dirty="0"/>
              <a:t>DNS-Daten löschen</a:t>
            </a:r>
          </a:p>
          <a:p>
            <a:pPr marL="68580" indent="0">
              <a:buNone/>
            </a:pPr>
            <a:r>
              <a:rPr lang="de-DE" dirty="0">
                <a:sym typeface="Wingdings" pitchFamily="2" charset="2"/>
              </a:rPr>
              <a:t> </a:t>
            </a:r>
            <a:r>
              <a:rPr lang="de-DE" dirty="0" err="1">
                <a:sym typeface="Wingdings" pitchFamily="2" charset="2"/>
              </a:rPr>
              <a:t>CleanUp</a:t>
            </a:r>
            <a:r>
              <a:rPr lang="de-DE" dirty="0">
                <a:sym typeface="Wingdings" pitchFamily="2" charset="2"/>
              </a:rPr>
              <a:t> seit 2008 auch über GUI</a:t>
            </a:r>
            <a:endParaRPr lang="de-DE" dirty="0"/>
          </a:p>
        </p:txBody>
      </p:sp>
    </p:spTree>
    <p:extLst>
      <p:ext uri="{BB962C8B-B14F-4D97-AF65-F5344CB8AC3E}">
        <p14:creationId xmlns:p14="http://schemas.microsoft.com/office/powerpoint/2010/main" val="80789047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Wer hat ein Objekt gelöscht?</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162</a:t>
            </a:fld>
            <a:endParaRPr lang="de-DE"/>
          </a:p>
        </p:txBody>
      </p:sp>
    </p:spTree>
    <p:extLst>
      <p:ext uri="{BB962C8B-B14F-4D97-AF65-F5344CB8AC3E}">
        <p14:creationId xmlns:p14="http://schemas.microsoft.com/office/powerpoint/2010/main" val="367084129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Wer hat ein Objekt gelöscht?</a:t>
            </a:r>
          </a:p>
        </p:txBody>
      </p:sp>
      <p:sp>
        <p:nvSpPr>
          <p:cNvPr id="3" name="Inhaltsplatzhalter 2"/>
          <p:cNvSpPr>
            <a:spLocks noGrp="1"/>
          </p:cNvSpPr>
          <p:nvPr>
            <p:ph idx="1"/>
          </p:nvPr>
        </p:nvSpPr>
        <p:spPr/>
        <p:txBody>
          <a:bodyPr>
            <a:normAutofit/>
          </a:bodyPr>
          <a:lstStyle/>
          <a:p>
            <a:r>
              <a:rPr lang="de-DE" dirty="0"/>
              <a:t>Löschung wird auf dem verwendeten DC lokal protokolliert </a:t>
            </a:r>
            <a:r>
              <a:rPr lang="de-DE" dirty="0">
                <a:sym typeface="Wingdings" pitchFamily="2" charset="2"/>
              </a:rPr>
              <a:t></a:t>
            </a:r>
            <a:r>
              <a:rPr lang="de-DE" dirty="0">
                <a:latin typeface="Courier New" pitchFamily="49" charset="0"/>
                <a:cs typeface="Courier New" pitchFamily="49" charset="0"/>
              </a:rPr>
              <a:t> </a:t>
            </a:r>
            <a:r>
              <a:rPr lang="de-DE" dirty="0" err="1">
                <a:latin typeface="Courier New" pitchFamily="49" charset="0"/>
                <a:cs typeface="Courier New" pitchFamily="49" charset="0"/>
              </a:rPr>
              <a:t>EventID</a:t>
            </a:r>
            <a:r>
              <a:rPr lang="de-DE" dirty="0">
                <a:latin typeface="Courier New" pitchFamily="49" charset="0"/>
                <a:cs typeface="Courier New" pitchFamily="49" charset="0"/>
              </a:rPr>
              <a:t> 4726</a:t>
            </a:r>
          </a:p>
          <a:p>
            <a:pPr marL="68580" indent="0">
              <a:buNone/>
            </a:pPr>
            <a:r>
              <a:rPr lang="de-DE" dirty="0">
                <a:latin typeface="Courier New" pitchFamily="49" charset="0"/>
                <a:cs typeface="Courier New" pitchFamily="49" charset="0"/>
              </a:rPr>
              <a:t>	(</a:t>
            </a:r>
            <a:r>
              <a:rPr lang="de-DE" dirty="0">
                <a:cs typeface="Courier New" pitchFamily="49" charset="0"/>
              </a:rPr>
              <a:t>Gruppen:</a:t>
            </a:r>
            <a:r>
              <a:rPr lang="de-DE" dirty="0">
                <a:latin typeface="Courier New" pitchFamily="49" charset="0"/>
                <a:cs typeface="Courier New" pitchFamily="49" charset="0"/>
              </a:rPr>
              <a:t> 4734, 4730, 4758)</a:t>
            </a:r>
          </a:p>
          <a:p>
            <a:r>
              <a:rPr lang="de-DE" dirty="0"/>
              <a:t>Es gilt herauszufinden, WO das Objekt gelöscht wurde und WANN</a:t>
            </a:r>
          </a:p>
          <a:p>
            <a:r>
              <a:rPr lang="de-DE" dirty="0"/>
              <a:t>DN muss dazu bestimmt werden </a:t>
            </a:r>
            <a:r>
              <a:rPr lang="de-DE" dirty="0">
                <a:sym typeface="Wingdings" pitchFamily="2" charset="2"/>
              </a:rPr>
              <a:t> LDP.exe</a:t>
            </a:r>
            <a:endParaRPr lang="de-DE" dirty="0"/>
          </a:p>
        </p:txBody>
      </p:sp>
    </p:spTree>
    <p:extLst>
      <p:ext uri="{BB962C8B-B14F-4D97-AF65-F5344CB8AC3E}">
        <p14:creationId xmlns:p14="http://schemas.microsoft.com/office/powerpoint/2010/main" val="13183391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Wer hat ein Objekt gelöscht?</a:t>
            </a:r>
          </a:p>
        </p:txBody>
      </p:sp>
      <p:sp>
        <p:nvSpPr>
          <p:cNvPr id="3" name="Inhaltsplatzhalter 2"/>
          <p:cNvSpPr>
            <a:spLocks noGrp="1"/>
          </p:cNvSpPr>
          <p:nvPr>
            <p:ph idx="1"/>
          </p:nvPr>
        </p:nvSpPr>
        <p:spPr/>
        <p:txBody>
          <a:bodyPr/>
          <a:lstStyle/>
          <a:p>
            <a:r>
              <a:rPr lang="de-DE" dirty="0"/>
              <a:t>LDP.exe</a:t>
            </a:r>
          </a:p>
          <a:p>
            <a:endParaRPr lang="de-DE" dirty="0"/>
          </a:p>
        </p:txBody>
      </p:sp>
      <p:pic>
        <p:nvPicPr>
          <p:cNvPr id="1026" name="Picture 2" descr="http://blog.dikmenoglu.de/content/binary/Protect-LD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2780929"/>
            <a:ext cx="325755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log.dikmenoglu.de/content/binary/Protect-LD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4" y="2132856"/>
            <a:ext cx="32289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blog.dikmenoglu.de/content/binary/Protect-LDP-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489" y="4077072"/>
            <a:ext cx="2790825" cy="232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8280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Wer hat ein Objekt gelöscht?</a:t>
            </a:r>
          </a:p>
        </p:txBody>
      </p:sp>
      <p:sp>
        <p:nvSpPr>
          <p:cNvPr id="3" name="Inhaltsplatzhalter 2"/>
          <p:cNvSpPr>
            <a:spLocks noGrp="1"/>
          </p:cNvSpPr>
          <p:nvPr>
            <p:ph idx="1"/>
          </p:nvPr>
        </p:nvSpPr>
        <p:spPr/>
        <p:txBody>
          <a:bodyPr/>
          <a:lstStyle/>
          <a:p>
            <a:endParaRPr lang="de-DE"/>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790" y="2204864"/>
            <a:ext cx="47434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Ellipse 4"/>
          <p:cNvSpPr/>
          <p:nvPr/>
        </p:nvSpPr>
        <p:spPr>
          <a:xfrm>
            <a:off x="3131840" y="3140968"/>
            <a:ext cx="3312368" cy="57606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434265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Wer hat ein Objekt gelöscht?</a:t>
            </a:r>
          </a:p>
        </p:txBody>
      </p:sp>
      <p:sp>
        <p:nvSpPr>
          <p:cNvPr id="3" name="Inhaltsplatzhalter 2"/>
          <p:cNvSpPr>
            <a:spLocks noGrp="1"/>
          </p:cNvSpPr>
          <p:nvPr>
            <p:ph idx="1"/>
          </p:nvPr>
        </p:nvSpPr>
        <p:spPr/>
        <p:txBody>
          <a:bodyPr>
            <a:normAutofit lnSpcReduction="10000"/>
          </a:bodyPr>
          <a:lstStyle/>
          <a:p>
            <a:r>
              <a:rPr lang="de-DE" dirty="0" err="1">
                <a:latin typeface="Courier New" pitchFamily="49" charset="0"/>
                <a:cs typeface="Courier New" pitchFamily="49" charset="0"/>
              </a:rPr>
              <a:t>repadmin</a:t>
            </a:r>
            <a:r>
              <a:rPr lang="de-DE" dirty="0">
                <a:latin typeface="Courier New" pitchFamily="49" charset="0"/>
                <a:cs typeface="Courier New" pitchFamily="49" charset="0"/>
              </a:rPr>
              <a:t> /</a:t>
            </a:r>
            <a:r>
              <a:rPr lang="de-DE" dirty="0" err="1">
                <a:latin typeface="Courier New" pitchFamily="49" charset="0"/>
                <a:cs typeface="Courier New" pitchFamily="49" charset="0"/>
              </a:rPr>
              <a:t>showobjmeta</a:t>
            </a:r>
            <a:r>
              <a:rPr lang="de-DE" dirty="0">
                <a:latin typeface="Courier New" pitchFamily="49" charset="0"/>
                <a:cs typeface="Courier New" pitchFamily="49" charset="0"/>
              </a:rPr>
              <a:t> &lt;</a:t>
            </a:r>
            <a:r>
              <a:rPr lang="de-DE" dirty="0" err="1">
                <a:latin typeface="Courier New" pitchFamily="49" charset="0"/>
                <a:cs typeface="Courier New" pitchFamily="49" charset="0"/>
              </a:rPr>
              <a:t>DomainController</a:t>
            </a:r>
            <a:r>
              <a:rPr lang="de-DE" dirty="0">
                <a:latin typeface="Courier New" pitchFamily="49" charset="0"/>
                <a:cs typeface="Courier New" pitchFamily="49" charset="0"/>
              </a:rPr>
              <a:t>&gt; „DN„</a:t>
            </a:r>
          </a:p>
          <a:p>
            <a:r>
              <a:rPr lang="de-DE" dirty="0"/>
              <a:t>„</a:t>
            </a:r>
            <a:r>
              <a:rPr lang="de-DE" dirty="0" err="1"/>
              <a:t>isDeleted</a:t>
            </a:r>
            <a:r>
              <a:rPr lang="de-DE" dirty="0"/>
              <a:t>“</a:t>
            </a:r>
          </a:p>
          <a:p>
            <a:endParaRPr lang="de-DE" dirty="0"/>
          </a:p>
          <a:p>
            <a:endParaRPr lang="de-DE" dirty="0"/>
          </a:p>
          <a:p>
            <a:endParaRPr lang="de-DE" dirty="0"/>
          </a:p>
          <a:p>
            <a:endParaRPr lang="de-DE" dirty="0"/>
          </a:p>
          <a:p>
            <a:endParaRPr lang="de-DE" dirty="0"/>
          </a:p>
          <a:p>
            <a:r>
              <a:rPr lang="de-DE" dirty="0"/>
              <a:t>Nachschlagen im lokalen Protokoll</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56" y="3501009"/>
            <a:ext cx="81915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604418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Wer hat ein Objekt gelöscht?</a:t>
            </a:r>
          </a:p>
        </p:txBody>
      </p:sp>
      <p:sp>
        <p:nvSpPr>
          <p:cNvPr id="4" name="Inhaltsplatzhalter 3"/>
          <p:cNvSpPr>
            <a:spLocks noGrp="1"/>
          </p:cNvSpPr>
          <p:nvPr>
            <p:ph idx="1"/>
          </p:nvPr>
        </p:nvSpPr>
        <p:spPr/>
        <p:txBody>
          <a:bodyPr/>
          <a:lstStyle/>
          <a:p>
            <a:endParaRPr lang="de-D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302937"/>
            <a:ext cx="4464496" cy="415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4" y="3501008"/>
            <a:ext cx="45053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22661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Wer hat ein Objekt gelöscht?</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168</a:t>
            </a:fld>
            <a:endParaRPr lang="de-DE"/>
          </a:p>
        </p:txBody>
      </p:sp>
    </p:spTree>
    <p:extLst>
      <p:ext uri="{BB962C8B-B14F-4D97-AF65-F5344CB8AC3E}">
        <p14:creationId xmlns:p14="http://schemas.microsoft.com/office/powerpoint/2010/main" val="36708412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err="1"/>
              <a:t>PowerShell</a:t>
            </a:r>
            <a:r>
              <a:rPr lang="de-DE" dirty="0"/>
              <a:t> für </a:t>
            </a:r>
            <a:r>
              <a:rPr lang="de-DE" dirty="0" err="1"/>
              <a:t>ActiveDirectory</a:t>
            </a:r>
            <a:endParaRPr lang="de-DE" dirty="0"/>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169</a:t>
            </a:fld>
            <a:endParaRPr lang="de-DE"/>
          </a:p>
        </p:txBody>
      </p:sp>
    </p:spTree>
    <p:extLst>
      <p:ext uri="{BB962C8B-B14F-4D97-AF65-F5344CB8AC3E}">
        <p14:creationId xmlns:p14="http://schemas.microsoft.com/office/powerpoint/2010/main" val="185223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Struktur AD</a:t>
            </a:r>
          </a:p>
        </p:txBody>
      </p:sp>
      <p:sp>
        <p:nvSpPr>
          <p:cNvPr id="3" name="Inhaltsplatzhalter 2"/>
          <p:cNvSpPr>
            <a:spLocks noGrp="1"/>
          </p:cNvSpPr>
          <p:nvPr>
            <p:ph idx="1"/>
          </p:nvPr>
        </p:nvSpPr>
        <p:spPr/>
        <p:txBody>
          <a:bodyPr/>
          <a:lstStyle/>
          <a:p>
            <a:endParaRPr lang="de-DE"/>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2" y="2204866"/>
            <a:ext cx="3726359" cy="3732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Geschweifte Klammer rechts 4"/>
          <p:cNvSpPr/>
          <p:nvPr/>
        </p:nvSpPr>
        <p:spPr>
          <a:xfrm>
            <a:off x="6084168" y="2492896"/>
            <a:ext cx="576064" cy="20882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Geschweifte Klammer rechts 7"/>
          <p:cNvSpPr/>
          <p:nvPr/>
        </p:nvSpPr>
        <p:spPr>
          <a:xfrm rot="10800000">
            <a:off x="2627784" y="2414959"/>
            <a:ext cx="576064" cy="3312368"/>
          </a:xfrm>
          <a:prstGeom prst="rightBrac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 name="Rechteck 6"/>
          <p:cNvSpPr/>
          <p:nvPr/>
        </p:nvSpPr>
        <p:spPr>
          <a:xfrm>
            <a:off x="611560" y="3891123"/>
            <a:ext cx="1872208"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Struktur / </a:t>
            </a:r>
            <a:r>
              <a:rPr lang="de-DE" dirty="0" err="1"/>
              <a:t>Tree</a:t>
            </a:r>
            <a:endParaRPr lang="de-DE" dirty="0"/>
          </a:p>
        </p:txBody>
      </p:sp>
      <p:sp>
        <p:nvSpPr>
          <p:cNvPr id="11" name="Rechteck 10"/>
          <p:cNvSpPr/>
          <p:nvPr/>
        </p:nvSpPr>
        <p:spPr>
          <a:xfrm>
            <a:off x="6732240" y="3356992"/>
            <a:ext cx="180020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Struktur / </a:t>
            </a:r>
            <a:r>
              <a:rPr lang="de-DE" dirty="0" err="1"/>
              <a:t>Tree</a:t>
            </a:r>
            <a:endParaRPr lang="de-DE" dirty="0"/>
          </a:p>
        </p:txBody>
      </p:sp>
      <p:sp>
        <p:nvSpPr>
          <p:cNvPr id="10" name="Geschweifte Klammer rechts 9"/>
          <p:cNvSpPr/>
          <p:nvPr/>
        </p:nvSpPr>
        <p:spPr>
          <a:xfrm rot="5400000">
            <a:off x="4472664" y="4049743"/>
            <a:ext cx="288032" cy="3943088"/>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 name="Rechteck 12"/>
          <p:cNvSpPr/>
          <p:nvPr/>
        </p:nvSpPr>
        <p:spPr>
          <a:xfrm>
            <a:off x="3203850" y="6237312"/>
            <a:ext cx="2790255" cy="360040"/>
          </a:xfrm>
          <a:prstGeom prst="rect">
            <a:avLst/>
          </a:prstGeom>
          <a:solidFill>
            <a:srgbClr val="2E65D2"/>
          </a:solidFill>
          <a:ln>
            <a:solidFill>
              <a:srgbClr val="0021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Gesamtstruktur / Forrest</a:t>
            </a:r>
          </a:p>
        </p:txBody>
      </p:sp>
      <p:sp>
        <p:nvSpPr>
          <p:cNvPr id="12" name="Gleichschenkliges Dreieck 11"/>
          <p:cNvSpPr/>
          <p:nvPr/>
        </p:nvSpPr>
        <p:spPr>
          <a:xfrm>
            <a:off x="4788024" y="4869162"/>
            <a:ext cx="864096" cy="85816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4" name="Pfeil nach rechts 13"/>
          <p:cNvSpPr/>
          <p:nvPr/>
        </p:nvSpPr>
        <p:spPr>
          <a:xfrm rot="10466337">
            <a:off x="5490257" y="5090057"/>
            <a:ext cx="1596246" cy="19674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5" name="Rechteck 14"/>
          <p:cNvSpPr/>
          <p:nvPr/>
        </p:nvSpPr>
        <p:spPr>
          <a:xfrm>
            <a:off x="7164288" y="4906647"/>
            <a:ext cx="1217422" cy="9706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Domäne  Domain </a:t>
            </a:r>
            <a:r>
              <a:rPr lang="de-DE" dirty="0" err="1"/>
              <a:t>Leaf</a:t>
            </a:r>
            <a:endParaRPr lang="de-DE" dirty="0"/>
          </a:p>
        </p:txBody>
      </p:sp>
    </p:spTree>
    <p:extLst>
      <p:ext uri="{BB962C8B-B14F-4D97-AF65-F5344CB8AC3E}">
        <p14:creationId xmlns:p14="http://schemas.microsoft.com/office/powerpoint/2010/main" val="62331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7" grpId="0" animBg="1"/>
      <p:bldP spid="11" grpId="0" animBg="1"/>
      <p:bldP spid="10" grpId="0" animBg="1"/>
      <p:bldP spid="13" grpId="0" animBg="1"/>
      <p:bldP spid="14" grpId="0" animBg="1"/>
      <p:bldP spid="15"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PowerShell</a:t>
            </a:r>
            <a:endParaRPr lang="de-DE" dirty="0"/>
          </a:p>
        </p:txBody>
      </p:sp>
      <p:sp>
        <p:nvSpPr>
          <p:cNvPr id="3" name="Inhaltsplatzhalter 2"/>
          <p:cNvSpPr>
            <a:spLocks noGrp="1"/>
          </p:cNvSpPr>
          <p:nvPr>
            <p:ph idx="1"/>
          </p:nvPr>
        </p:nvSpPr>
        <p:spPr/>
        <p:txBody>
          <a:bodyPr>
            <a:normAutofit lnSpcReduction="10000"/>
          </a:bodyPr>
          <a:lstStyle/>
          <a:p>
            <a:r>
              <a:rPr lang="de-DE" dirty="0"/>
              <a:t>Modul laden:</a:t>
            </a:r>
          </a:p>
          <a:p>
            <a:pPr lvl="1"/>
            <a:r>
              <a:rPr lang="de-DE" dirty="0">
                <a:latin typeface="Courier New" pitchFamily="49" charset="0"/>
                <a:cs typeface="Courier New" pitchFamily="49" charset="0"/>
              </a:rPr>
              <a:t>Import-Module </a:t>
            </a:r>
            <a:r>
              <a:rPr lang="de-DE" dirty="0" err="1">
                <a:latin typeface="Courier New" pitchFamily="49" charset="0"/>
                <a:cs typeface="Courier New" pitchFamily="49" charset="0"/>
              </a:rPr>
              <a:t>ActiveDirectory</a:t>
            </a:r>
            <a:endParaRPr lang="de-DE" dirty="0">
              <a:latin typeface="Courier New" pitchFamily="49" charset="0"/>
              <a:cs typeface="Courier New" pitchFamily="49" charset="0"/>
            </a:endParaRPr>
          </a:p>
          <a:p>
            <a:r>
              <a:rPr lang="de-DE" dirty="0">
                <a:cs typeface="Courier New" pitchFamily="49" charset="0"/>
              </a:rPr>
              <a:t>Beispiel:</a:t>
            </a:r>
          </a:p>
          <a:p>
            <a:pPr marL="365760" lvl="1" indent="0">
              <a:buNone/>
            </a:pPr>
            <a:r>
              <a:rPr lang="de-DE" dirty="0" err="1">
                <a:latin typeface="Courier New" pitchFamily="49" charset="0"/>
                <a:cs typeface="Courier New" pitchFamily="49" charset="0"/>
              </a:rPr>
              <a:t>foreach</a:t>
            </a:r>
            <a:r>
              <a:rPr lang="de-DE" dirty="0">
                <a:latin typeface="Courier New" pitchFamily="49" charset="0"/>
                <a:cs typeface="Courier New" pitchFamily="49" charset="0"/>
              </a:rPr>
              <a:t> ($</a:t>
            </a:r>
            <a:r>
              <a:rPr lang="de-DE" dirty="0" err="1">
                <a:latin typeface="Courier New" pitchFamily="49" charset="0"/>
                <a:cs typeface="Courier New" pitchFamily="49" charset="0"/>
              </a:rPr>
              <a:t>computer</a:t>
            </a:r>
            <a:r>
              <a:rPr lang="de-DE" dirty="0">
                <a:latin typeface="Courier New" pitchFamily="49" charset="0"/>
                <a:cs typeface="Courier New" pitchFamily="49" charset="0"/>
              </a:rPr>
              <a:t> in (</a:t>
            </a:r>
            <a:r>
              <a:rPr lang="de-DE" dirty="0" err="1">
                <a:latin typeface="Courier New" pitchFamily="49" charset="0"/>
                <a:cs typeface="Courier New" pitchFamily="49" charset="0"/>
              </a:rPr>
              <a:t>get-adcomputer</a:t>
            </a:r>
            <a:r>
              <a:rPr lang="de-DE" dirty="0">
                <a:latin typeface="Courier New" pitchFamily="49" charset="0"/>
                <a:cs typeface="Courier New" pitchFamily="49" charset="0"/>
              </a:rPr>
              <a:t>     -filter * -</a:t>
            </a:r>
            <a:r>
              <a:rPr lang="de-DE" dirty="0" err="1">
                <a:latin typeface="Courier New" pitchFamily="49" charset="0"/>
                <a:cs typeface="Courier New" pitchFamily="49" charset="0"/>
              </a:rPr>
              <a:t>searchbase</a:t>
            </a:r>
            <a:r>
              <a:rPr lang="de-DE" dirty="0">
                <a:latin typeface="Courier New" pitchFamily="49" charset="0"/>
                <a:cs typeface="Courier New" pitchFamily="49" charset="0"/>
              </a:rPr>
              <a:t> "</a:t>
            </a:r>
            <a:r>
              <a:rPr lang="de-DE" dirty="0" err="1">
                <a:latin typeface="Courier New" pitchFamily="49" charset="0"/>
                <a:cs typeface="Courier New" pitchFamily="49" charset="0"/>
              </a:rPr>
              <a:t>cn</a:t>
            </a:r>
            <a:r>
              <a:rPr lang="de-DE" dirty="0">
                <a:latin typeface="Courier New" pitchFamily="49" charset="0"/>
                <a:cs typeface="Courier New" pitchFamily="49" charset="0"/>
              </a:rPr>
              <a:t>=</a:t>
            </a:r>
            <a:r>
              <a:rPr lang="de-DE" dirty="0" err="1">
                <a:latin typeface="Courier New" pitchFamily="49" charset="0"/>
                <a:cs typeface="Courier New" pitchFamily="49" charset="0"/>
              </a:rPr>
              <a:t>computers,dc</a:t>
            </a:r>
            <a:r>
              <a:rPr lang="de-DE" dirty="0">
                <a:latin typeface="Courier New" pitchFamily="49" charset="0"/>
                <a:cs typeface="Courier New" pitchFamily="49" charset="0"/>
              </a:rPr>
              <a:t>=</a:t>
            </a:r>
            <a:r>
              <a:rPr lang="de-DE" dirty="0" err="1">
                <a:latin typeface="Courier New" pitchFamily="49" charset="0"/>
                <a:cs typeface="Courier New" pitchFamily="49" charset="0"/>
              </a:rPr>
              <a:t>mydomain,dc</a:t>
            </a:r>
            <a:r>
              <a:rPr lang="de-DE" dirty="0">
                <a:latin typeface="Courier New" pitchFamily="49" charset="0"/>
                <a:cs typeface="Courier New" pitchFamily="49" charset="0"/>
              </a:rPr>
              <a:t>=</a:t>
            </a:r>
            <a:r>
              <a:rPr lang="de-DE" dirty="0" err="1">
                <a:latin typeface="Courier New" pitchFamily="49" charset="0"/>
                <a:cs typeface="Courier New" pitchFamily="49" charset="0"/>
              </a:rPr>
              <a:t>local</a:t>
            </a:r>
            <a:r>
              <a:rPr lang="de-DE" dirty="0">
                <a:latin typeface="Courier New" pitchFamily="49" charset="0"/>
                <a:cs typeface="Courier New" pitchFamily="49" charset="0"/>
              </a:rPr>
              <a:t>").</a:t>
            </a:r>
            <a:r>
              <a:rPr lang="de-DE" dirty="0" err="1">
                <a:latin typeface="Courier New" pitchFamily="49" charset="0"/>
                <a:cs typeface="Courier New" pitchFamily="49" charset="0"/>
              </a:rPr>
              <a:t>name</a:t>
            </a:r>
            <a:r>
              <a:rPr lang="de-DE" dirty="0">
                <a:latin typeface="Courier New" pitchFamily="49" charset="0"/>
                <a:cs typeface="Courier New" pitchFamily="49" charset="0"/>
              </a:rPr>
              <a:t>) {$</a:t>
            </a:r>
            <a:r>
              <a:rPr lang="de-DE" dirty="0" err="1">
                <a:latin typeface="Courier New" pitchFamily="49" charset="0"/>
                <a:cs typeface="Courier New" pitchFamily="49" charset="0"/>
              </a:rPr>
              <a:t>name</a:t>
            </a:r>
            <a:r>
              <a:rPr lang="de-DE" dirty="0">
                <a:latin typeface="Courier New" pitchFamily="49" charset="0"/>
                <a:cs typeface="Courier New" pitchFamily="49" charset="0"/>
              </a:rPr>
              <a:t> = "\\" +$</a:t>
            </a:r>
            <a:r>
              <a:rPr lang="de-DE" dirty="0" err="1">
                <a:latin typeface="Courier New" pitchFamily="49" charset="0"/>
                <a:cs typeface="Courier New" pitchFamily="49" charset="0"/>
              </a:rPr>
              <a:t>computer</a:t>
            </a:r>
            <a:r>
              <a:rPr lang="de-DE" dirty="0">
                <a:latin typeface="Courier New" pitchFamily="49" charset="0"/>
                <a:cs typeface="Courier New" pitchFamily="49" charset="0"/>
              </a:rPr>
              <a:t>; </a:t>
            </a:r>
            <a:r>
              <a:rPr lang="de-DE" dirty="0" err="1">
                <a:latin typeface="Courier New" pitchFamily="49" charset="0"/>
                <a:cs typeface="Courier New" pitchFamily="49" charset="0"/>
              </a:rPr>
              <a:t>shutdown</a:t>
            </a:r>
            <a:r>
              <a:rPr lang="de-DE" dirty="0">
                <a:latin typeface="Courier New" pitchFamily="49" charset="0"/>
                <a:cs typeface="Courier New" pitchFamily="49" charset="0"/>
              </a:rPr>
              <a:t> -m $</a:t>
            </a:r>
            <a:r>
              <a:rPr lang="de-DE" dirty="0" err="1">
                <a:latin typeface="Courier New" pitchFamily="49" charset="0"/>
                <a:cs typeface="Courier New" pitchFamily="49" charset="0"/>
              </a:rPr>
              <a:t>name</a:t>
            </a:r>
            <a:r>
              <a:rPr lang="de-DE" dirty="0">
                <a:latin typeface="Courier New" pitchFamily="49" charset="0"/>
                <a:cs typeface="Courier New" pitchFamily="49" charset="0"/>
              </a:rPr>
              <a:t> -s -f -t 0}</a:t>
            </a:r>
          </a:p>
          <a:p>
            <a:r>
              <a:rPr lang="de-DE" dirty="0"/>
              <a:t>Nützlich: Quest </a:t>
            </a:r>
            <a:r>
              <a:rPr lang="de-DE" dirty="0" err="1"/>
              <a:t>PowerShell</a:t>
            </a:r>
            <a:r>
              <a:rPr lang="de-DE" dirty="0"/>
              <a:t> </a:t>
            </a:r>
            <a:r>
              <a:rPr lang="de-DE" dirty="0" err="1"/>
              <a:t>Commands</a:t>
            </a:r>
            <a:r>
              <a:rPr lang="de-DE" dirty="0"/>
              <a:t> (</a:t>
            </a:r>
            <a:r>
              <a:rPr lang="de-DE" dirty="0" err="1"/>
              <a:t>ActiveRoles</a:t>
            </a:r>
            <a:r>
              <a:rPr lang="de-DE" dirty="0"/>
              <a:t> Management)</a:t>
            </a:r>
          </a:p>
        </p:txBody>
      </p:sp>
    </p:spTree>
    <p:extLst>
      <p:ext uri="{BB962C8B-B14F-4D97-AF65-F5344CB8AC3E}">
        <p14:creationId xmlns:p14="http://schemas.microsoft.com/office/powerpoint/2010/main" val="2334111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Windows PowerShell Cmdlets to Manage Users</a:t>
            </a:r>
          </a:p>
        </p:txBody>
      </p:sp>
      <p:graphicFrame>
        <p:nvGraphicFramePr>
          <p:cNvPr id="4" name="Content Placeholder 3"/>
          <p:cNvGraphicFramePr>
            <a:graphicFrameLocks/>
          </p:cNvGraphicFramePr>
          <p:nvPr/>
        </p:nvGraphicFramePr>
        <p:xfrm>
          <a:off x="509665" y="1207504"/>
          <a:ext cx="8124669" cy="3355577"/>
        </p:xfrm>
        <a:graphic>
          <a:graphicData uri="http://schemas.openxmlformats.org/drawingml/2006/table">
            <a:tbl>
              <a:tblPr firstRow="1" bandRow="1">
                <a:tableStyleId>{21E4AEA4-8DFA-4A89-87EB-49C32662AFE0}</a:tableStyleId>
              </a:tblPr>
              <a:tblGrid>
                <a:gridCol w="3028015">
                  <a:extLst>
                    <a:ext uri="{9D8B030D-6E8A-4147-A177-3AD203B41FA5}">
                      <a16:colId xmlns:a16="http://schemas.microsoft.com/office/drawing/2014/main" val="20000"/>
                    </a:ext>
                  </a:extLst>
                </a:gridCol>
                <a:gridCol w="5096654">
                  <a:extLst>
                    <a:ext uri="{9D8B030D-6E8A-4147-A177-3AD203B41FA5}">
                      <a16:colId xmlns:a16="http://schemas.microsoft.com/office/drawing/2014/main" val="20001"/>
                    </a:ext>
                  </a:extLst>
                </a:gridCol>
              </a:tblGrid>
              <a:tr h="516365">
                <a:tc>
                  <a:txBody>
                    <a:bodyPr/>
                    <a:lstStyle/>
                    <a:p>
                      <a:pPr marL="0" marR="0">
                        <a:lnSpc>
                          <a:spcPct val="115000"/>
                        </a:lnSpc>
                        <a:spcBef>
                          <a:spcPts val="0"/>
                        </a:spcBef>
                        <a:spcAft>
                          <a:spcPts val="0"/>
                        </a:spcAft>
                      </a:pPr>
                      <a:r>
                        <a:rPr lang="en-US" sz="2000" dirty="0">
                          <a:latin typeface="Segoe UI" pitchFamily="34" charset="0"/>
                          <a:ea typeface="Segoe UI" pitchFamily="34" charset="0"/>
                          <a:cs typeface="Segoe UI" pitchFamily="34" charset="0"/>
                        </a:rPr>
                        <a:t>Cmdlet</a:t>
                      </a:r>
                      <a:endParaRPr lang="en-US" sz="2000" b="1" dirty="0">
                        <a:solidFill>
                          <a:schemeClr val="tx1"/>
                        </a:solidFill>
                        <a:latin typeface="Segoe UI" pitchFamily="34" charset="0"/>
                        <a:ea typeface="Segoe UI" pitchFamily="34" charset="0"/>
                        <a:cs typeface="Segoe UI" pitchFamily="34" charset="0"/>
                      </a:endParaRPr>
                    </a:p>
                  </a:txBody>
                  <a:tcPr marL="68580" marR="68580" marT="0" marB="0" anchor="ctr"/>
                </a:tc>
                <a:tc>
                  <a:txBody>
                    <a:bodyPr/>
                    <a:lstStyle/>
                    <a:p>
                      <a:pPr marL="0" marR="0">
                        <a:lnSpc>
                          <a:spcPct val="115000"/>
                        </a:lnSpc>
                        <a:spcBef>
                          <a:spcPts val="0"/>
                        </a:spcBef>
                        <a:spcAft>
                          <a:spcPts val="0"/>
                        </a:spcAft>
                      </a:pPr>
                      <a:r>
                        <a:rPr lang="en-US" sz="2000" dirty="0">
                          <a:latin typeface="Segoe UI" pitchFamily="34" charset="0"/>
                          <a:ea typeface="Segoe UI" pitchFamily="34" charset="0"/>
                          <a:cs typeface="Segoe UI" pitchFamily="34" charset="0"/>
                        </a:rPr>
                        <a:t> Description</a:t>
                      </a:r>
                      <a:endParaRPr lang="en-US" sz="2000" b="1" dirty="0">
                        <a:solidFill>
                          <a:schemeClr val="tx1"/>
                        </a:solidFill>
                        <a:latin typeface="Segoe UI" pitchFamily="34" charset="0"/>
                        <a:ea typeface="Segoe UI" pitchFamily="34" charset="0"/>
                        <a:cs typeface="Segoe UI" pitchFamily="34" charset="0"/>
                      </a:endParaRPr>
                    </a:p>
                  </a:txBody>
                  <a:tcPr marL="68580" marR="68580" marT="0" marB="0" anchor="ctr"/>
                </a:tc>
                <a:extLst>
                  <a:ext uri="{0D108BD9-81ED-4DB2-BD59-A6C34878D82A}">
                    <a16:rowId xmlns:a16="http://schemas.microsoft.com/office/drawing/2014/main" val="10000"/>
                  </a:ext>
                </a:extLst>
              </a:tr>
              <a:tr h="258756">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New-ADUser</a:t>
                      </a:r>
                    </a:p>
                  </a:txBody>
                  <a:tcPr marL="68580" marR="68580" marT="0" marB="0"/>
                </a:tc>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Creates user accounts</a:t>
                      </a:r>
                    </a:p>
                  </a:txBody>
                  <a:tcPr marL="68580" marR="68580" marT="0" marB="0"/>
                </a:tc>
                <a:extLst>
                  <a:ext uri="{0D108BD9-81ED-4DB2-BD59-A6C34878D82A}">
                    <a16:rowId xmlns:a16="http://schemas.microsoft.com/office/drawing/2014/main" val="10001"/>
                  </a:ext>
                </a:extLst>
              </a:tr>
              <a:tr h="258756">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Set-ADUser</a:t>
                      </a:r>
                    </a:p>
                  </a:txBody>
                  <a:tcPr marL="68580" marR="68580" marT="0" marB="0"/>
                </a:tc>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Modifies properties of user accounts</a:t>
                      </a:r>
                    </a:p>
                  </a:txBody>
                  <a:tcPr marL="68580" marR="68580" marT="0" marB="0"/>
                </a:tc>
                <a:extLst>
                  <a:ext uri="{0D108BD9-81ED-4DB2-BD59-A6C34878D82A}">
                    <a16:rowId xmlns:a16="http://schemas.microsoft.com/office/drawing/2014/main" val="10002"/>
                  </a:ext>
                </a:extLst>
              </a:tr>
              <a:tr h="258756">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Remove-ADUser</a:t>
                      </a:r>
                    </a:p>
                  </a:txBody>
                  <a:tcPr marL="68580" marR="68580" marT="0" marB="0"/>
                </a:tc>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Deletes user accounts</a:t>
                      </a:r>
                    </a:p>
                  </a:txBody>
                  <a:tcPr marL="68580" marR="68580" marT="0" marB="0"/>
                </a:tc>
                <a:extLst>
                  <a:ext uri="{0D108BD9-81ED-4DB2-BD59-A6C34878D82A}">
                    <a16:rowId xmlns:a16="http://schemas.microsoft.com/office/drawing/2014/main" val="10003"/>
                  </a:ext>
                </a:extLst>
              </a:tr>
              <a:tr h="258756">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Set-ADAccountPassword</a:t>
                      </a:r>
                    </a:p>
                  </a:txBody>
                  <a:tcPr marL="68580" marR="68580" marT="0" marB="0"/>
                </a:tc>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Resets the password of a user account</a:t>
                      </a:r>
                    </a:p>
                  </a:txBody>
                  <a:tcPr marL="68580" marR="68580" marT="0" marB="0"/>
                </a:tc>
                <a:extLst>
                  <a:ext uri="{0D108BD9-81ED-4DB2-BD59-A6C34878D82A}">
                    <a16:rowId xmlns:a16="http://schemas.microsoft.com/office/drawing/2014/main" val="10004"/>
                  </a:ext>
                </a:extLst>
              </a:tr>
              <a:tr h="258756">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Set-ADAccountExpiration</a:t>
                      </a:r>
                    </a:p>
                  </a:txBody>
                  <a:tcPr marL="68580" marR="68580" marT="0" marB="0"/>
                </a:tc>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Modifies the expiration date of a user account</a:t>
                      </a:r>
                    </a:p>
                  </a:txBody>
                  <a:tcPr marL="68580" marR="68580" marT="0" marB="0"/>
                </a:tc>
                <a:extLst>
                  <a:ext uri="{0D108BD9-81ED-4DB2-BD59-A6C34878D82A}">
                    <a16:rowId xmlns:a16="http://schemas.microsoft.com/office/drawing/2014/main" val="10005"/>
                  </a:ext>
                </a:extLst>
              </a:tr>
              <a:tr h="517511">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Unlock-ADAccount</a:t>
                      </a:r>
                    </a:p>
                  </a:txBody>
                  <a:tcPr marL="68580" marR="68580" marT="0" marB="0"/>
                </a:tc>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Unlocks a user account after it has become locked after too many incorrect login attempts</a:t>
                      </a:r>
                    </a:p>
                  </a:txBody>
                  <a:tcPr marL="68580" marR="68580" marT="0" marB="0"/>
                </a:tc>
                <a:extLst>
                  <a:ext uri="{0D108BD9-81ED-4DB2-BD59-A6C34878D82A}">
                    <a16:rowId xmlns:a16="http://schemas.microsoft.com/office/drawing/2014/main" val="10006"/>
                  </a:ext>
                </a:extLst>
              </a:tr>
              <a:tr h="258756">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Enable-ADAccount</a:t>
                      </a:r>
                    </a:p>
                  </a:txBody>
                  <a:tcPr marL="68580" marR="68580" marT="0" marB="0"/>
                </a:tc>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Enables a user account</a:t>
                      </a:r>
                    </a:p>
                  </a:txBody>
                  <a:tcPr marL="68580" marR="68580" marT="0" marB="0"/>
                </a:tc>
                <a:extLst>
                  <a:ext uri="{0D108BD9-81ED-4DB2-BD59-A6C34878D82A}">
                    <a16:rowId xmlns:a16="http://schemas.microsoft.com/office/drawing/2014/main" val="10007"/>
                  </a:ext>
                </a:extLst>
              </a:tr>
              <a:tr h="258756">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Disable-ADAccount</a:t>
                      </a:r>
                    </a:p>
                  </a:txBody>
                  <a:tcPr marL="68580" marR="68580" marT="0" marB="0"/>
                </a:tc>
                <a:tc>
                  <a:txBody>
                    <a:bodyPr/>
                    <a:lstStyle/>
                    <a:p>
                      <a:pPr marL="0" marR="0">
                        <a:lnSpc>
                          <a:spcPct val="115000"/>
                        </a:lnSpc>
                        <a:spcBef>
                          <a:spcPts val="0"/>
                        </a:spcBef>
                        <a:spcAft>
                          <a:spcPts val="0"/>
                        </a:spcAft>
                      </a:pPr>
                      <a:r>
                        <a:rPr lang="en-US" sz="1800" dirty="0">
                          <a:latin typeface="Segoe UI" pitchFamily="34" charset="0"/>
                          <a:ea typeface="Segoe UI" pitchFamily="34" charset="0"/>
                          <a:cs typeface="Segoe UI" pitchFamily="34" charset="0"/>
                        </a:rPr>
                        <a:t>Disables a user account</a:t>
                      </a:r>
                    </a:p>
                  </a:txBody>
                  <a:tcPr marL="68580" marR="68580" marT="0" marB="0"/>
                </a:tc>
                <a:extLst>
                  <a:ext uri="{0D108BD9-81ED-4DB2-BD59-A6C34878D82A}">
                    <a16:rowId xmlns:a16="http://schemas.microsoft.com/office/drawing/2014/main" val="10008"/>
                  </a:ext>
                </a:extLst>
              </a:tr>
            </a:tbl>
          </a:graphicData>
        </a:graphic>
      </p:graphicFrame>
      <p:sp>
        <p:nvSpPr>
          <p:cNvPr id="5" name="Rectangle 4"/>
          <p:cNvSpPr/>
          <p:nvPr/>
        </p:nvSpPr>
        <p:spPr>
          <a:xfrm>
            <a:off x="469558" y="5137430"/>
            <a:ext cx="8155458" cy="830997"/>
          </a:xfrm>
          <a:prstGeom prst="rect">
            <a:avLst/>
          </a:prstGeom>
          <a:solidFill>
            <a:schemeClr val="bg1">
              <a:lumMod val="85000"/>
            </a:schemeClr>
          </a:solidFill>
        </p:spPr>
        <p:txBody>
          <a:bodyPr wrap="square">
            <a:spAutoFit/>
          </a:bodyPr>
          <a:lstStyle/>
          <a:p>
            <a:r>
              <a:rPr lang="en-US" sz="2400" b="0" dirty="0">
                <a:latin typeface="Segoe UI" pitchFamily="34" charset="0"/>
                <a:ea typeface="Segoe UI" pitchFamily="34" charset="0"/>
                <a:cs typeface="Segoe UI" pitchFamily="34" charset="0"/>
              </a:rPr>
              <a:t>New-ADUser “Joe Healy” –AccountPassword (Read-Host –AsSecureString “Enter password”) ‑Department IT</a:t>
            </a:r>
          </a:p>
        </p:txBody>
      </p:sp>
    </p:spTree>
    <p:extLst>
      <p:ext uri="{BB962C8B-B14F-4D97-AF65-F5344CB8AC3E}">
        <p14:creationId xmlns:p14="http://schemas.microsoft.com/office/powerpoint/2010/main" val="1071899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Windows PowerShell Cmdlets to Manage Groups</a:t>
            </a:r>
          </a:p>
        </p:txBody>
      </p:sp>
      <p:sp>
        <p:nvSpPr>
          <p:cNvPr id="4" name="Rectangle 3"/>
          <p:cNvSpPr/>
          <p:nvPr/>
        </p:nvSpPr>
        <p:spPr>
          <a:xfrm>
            <a:off x="645942" y="4831953"/>
            <a:ext cx="8071337" cy="1015663"/>
          </a:xfrm>
          <a:prstGeom prst="rect">
            <a:avLst/>
          </a:prstGeom>
          <a:solidFill>
            <a:srgbClr val="FFFFFF">
              <a:lumMod val="85000"/>
            </a:srgbClr>
          </a:solidFill>
        </p:spPr>
        <p:txBody>
          <a:bodyPr wrap="square">
            <a:spAutoFit/>
          </a:bodyPr>
          <a:lstStyle/>
          <a:p>
            <a:pPr fontAlgn="auto">
              <a:spcBef>
                <a:spcPts val="0"/>
              </a:spcBef>
              <a:spcAft>
                <a:spcPts val="0"/>
              </a:spcAft>
            </a:pPr>
            <a:r>
              <a:rPr lang="en-US" sz="2000" b="0" kern="0" dirty="0">
                <a:solidFill>
                  <a:sysClr val="windowText" lastClr="000000"/>
                </a:solidFill>
                <a:latin typeface="Segoe UI" pitchFamily="34" charset="0"/>
                <a:ea typeface="Segoe UI" pitchFamily="34" charset="0"/>
                <a:cs typeface="Segoe UI" pitchFamily="34" charset="0"/>
              </a:rPr>
              <a:t>New-ADGroup –Name “CustomerManagement” –Path “ou=managers,dc=adatum,dc=com” –GroupScope Global –GroupCategory Security</a:t>
            </a:r>
            <a:endParaRPr lang="en-CA" sz="2000" b="0" kern="0" dirty="0">
              <a:solidFill>
                <a:sysClr val="windowText" lastClr="000000"/>
              </a:solidFill>
              <a:latin typeface="Segoe UI" pitchFamily="34" charset="0"/>
              <a:ea typeface="Segoe UI" pitchFamily="34" charset="0"/>
              <a:cs typeface="Segoe UI" pitchFamily="34" charset="0"/>
            </a:endParaRPr>
          </a:p>
        </p:txBody>
      </p:sp>
      <p:sp>
        <p:nvSpPr>
          <p:cNvPr id="5" name="Rectangle 4"/>
          <p:cNvSpPr/>
          <p:nvPr/>
        </p:nvSpPr>
        <p:spPr>
          <a:xfrm>
            <a:off x="645942" y="5910421"/>
            <a:ext cx="8071337" cy="400110"/>
          </a:xfrm>
          <a:prstGeom prst="rect">
            <a:avLst/>
          </a:prstGeom>
          <a:solidFill>
            <a:srgbClr val="FFFFFF">
              <a:lumMod val="85000"/>
            </a:srgbClr>
          </a:solidFill>
        </p:spPr>
        <p:txBody>
          <a:bodyPr wrap="square">
            <a:spAutoFit/>
          </a:bodyPr>
          <a:lstStyle/>
          <a:p>
            <a:pPr fontAlgn="auto">
              <a:spcBef>
                <a:spcPts val="0"/>
              </a:spcBef>
              <a:spcAft>
                <a:spcPts val="0"/>
              </a:spcAft>
            </a:pPr>
            <a:r>
              <a:rPr lang="en-US" sz="2000" b="0" kern="0" dirty="0">
                <a:solidFill>
                  <a:sysClr val="windowText" lastClr="000000"/>
                </a:solidFill>
                <a:latin typeface="Segoe UI" pitchFamily="34" charset="0"/>
                <a:ea typeface="Segoe UI" pitchFamily="34" charset="0"/>
                <a:cs typeface="Segoe UI" pitchFamily="34" charset="0"/>
              </a:rPr>
              <a:t>Add-ADGroupMember CustomerManagement –Members “Joe Healy” </a:t>
            </a:r>
            <a:endParaRPr lang="en-CA" sz="2000" b="0" kern="0" dirty="0">
              <a:solidFill>
                <a:sysClr val="windowText" lastClr="000000"/>
              </a:solidFill>
              <a:latin typeface="Segoe UI" pitchFamily="34" charset="0"/>
              <a:ea typeface="Segoe UI" pitchFamily="34" charset="0"/>
              <a:cs typeface="Segoe UI" pitchFamily="34" charset="0"/>
            </a:endParaRPr>
          </a:p>
        </p:txBody>
      </p:sp>
      <p:graphicFrame>
        <p:nvGraphicFramePr>
          <p:cNvPr id="6" name="Content Placeholder 3"/>
          <p:cNvGraphicFramePr>
            <a:graphicFrameLocks/>
          </p:cNvGraphicFramePr>
          <p:nvPr>
            <p:extLst>
              <p:ext uri="{D42A27DB-BD31-4B8C-83A1-F6EECF244321}">
                <p14:modId xmlns:p14="http://schemas.microsoft.com/office/powerpoint/2010/main" val="4134261484"/>
              </p:ext>
            </p:extLst>
          </p:nvPr>
        </p:nvGraphicFramePr>
        <p:xfrm>
          <a:off x="479185" y="1090729"/>
          <a:ext cx="8124669" cy="3634415"/>
        </p:xfrm>
        <a:graphic>
          <a:graphicData uri="http://schemas.openxmlformats.org/drawingml/2006/table">
            <a:tbl>
              <a:tblPr firstRow="1" bandRow="1">
                <a:tableStyleId>{21E4AEA4-8DFA-4A89-87EB-49C32662AFE0}</a:tableStyleId>
              </a:tblPr>
              <a:tblGrid>
                <a:gridCol w="3927923">
                  <a:extLst>
                    <a:ext uri="{9D8B030D-6E8A-4147-A177-3AD203B41FA5}">
                      <a16:colId xmlns:a16="http://schemas.microsoft.com/office/drawing/2014/main" val="20000"/>
                    </a:ext>
                  </a:extLst>
                </a:gridCol>
                <a:gridCol w="4196746">
                  <a:extLst>
                    <a:ext uri="{9D8B030D-6E8A-4147-A177-3AD203B41FA5}">
                      <a16:colId xmlns:a16="http://schemas.microsoft.com/office/drawing/2014/main" val="20001"/>
                    </a:ext>
                  </a:extLst>
                </a:gridCol>
              </a:tblGrid>
              <a:tr h="554720">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gn="l" defTabSz="914400" rtl="0" eaLnBrk="1" latinLnBrk="0" hangingPunct="1">
                        <a:lnSpc>
                          <a:spcPct val="115000"/>
                        </a:lnSpc>
                        <a:spcBef>
                          <a:spcPts val="0"/>
                        </a:spcBef>
                        <a:spcAft>
                          <a:spcPts val="0"/>
                        </a:spcAft>
                      </a:pPr>
                      <a:r>
                        <a:rPr lang="en-US" sz="1800" dirty="0">
                          <a:latin typeface="Segoe" pitchFamily="34" charset="0"/>
                        </a:rPr>
                        <a:t>Cmdlet</a:t>
                      </a:r>
                      <a:endParaRPr lang="en-US" sz="1800" kern="1200" dirty="0">
                        <a:solidFill>
                          <a:schemeClr val="dk1"/>
                        </a:solidFill>
                        <a:latin typeface="Segoe" pitchFamily="34" charset="0"/>
                        <a:ea typeface="Segoe UI" pitchFamily="34" charset="0"/>
                        <a:cs typeface="Segoe UI" pitchFamily="34" charset="0"/>
                      </a:endParaRPr>
                    </a:p>
                  </a:txBody>
                  <a:tcPr marL="68580" marR="68580" marT="0" marB="0"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nSpc>
                          <a:spcPct val="115000"/>
                        </a:lnSpc>
                        <a:spcBef>
                          <a:spcPts val="0"/>
                        </a:spcBef>
                        <a:spcAft>
                          <a:spcPts val="0"/>
                        </a:spcAft>
                      </a:pPr>
                      <a:r>
                        <a:rPr lang="en-US" sz="1800" dirty="0">
                          <a:latin typeface="Segoe" pitchFamily="34" charset="0"/>
                        </a:rPr>
                        <a:t> Description</a:t>
                      </a:r>
                      <a:endParaRPr lang="en-US" sz="1800" b="1" dirty="0">
                        <a:solidFill>
                          <a:schemeClr val="bg1"/>
                        </a:solidFill>
                        <a:latin typeface="Segoe" pitchFamily="34" charset="0"/>
                        <a:ea typeface="Segoe UI" pitchFamily="34" charset="0"/>
                        <a:cs typeface="Segoe UI" pitchFamily="34" charset="0"/>
                      </a:endParaRPr>
                    </a:p>
                  </a:txBody>
                  <a:tcPr marL="68580" marR="68580" marT="0" marB="0" anchor="ctr"/>
                </a:tc>
                <a:extLst>
                  <a:ext uri="{0D108BD9-81ED-4DB2-BD59-A6C34878D82A}">
                    <a16:rowId xmlns:a16="http://schemas.microsoft.com/office/drawing/2014/main" val="10000"/>
                  </a:ext>
                </a:extLst>
              </a:tr>
              <a:tr h="279212">
                <a:tc>
                  <a:txBody>
                    <a:bodyPr/>
                    <a:lstStyle/>
                    <a:p>
                      <a:pPr marL="0" marR="0" indent="0">
                        <a:lnSpc>
                          <a:spcPct val="115000"/>
                        </a:lnSpc>
                        <a:spcBef>
                          <a:spcPts val="1000"/>
                        </a:spcBef>
                        <a:spcAft>
                          <a:spcPts val="1000"/>
                        </a:spcAft>
                      </a:pPr>
                      <a:r>
                        <a:rPr lang="en-US" sz="1600" kern="1200" dirty="0">
                          <a:latin typeface="Segoe" pitchFamily="34" charset="0"/>
                        </a:rPr>
                        <a:t>New-ADGroup</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Creates new groups.</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1"/>
                  </a:ext>
                </a:extLst>
              </a:tr>
              <a:tr h="279212">
                <a:tc>
                  <a:txBody>
                    <a:bodyPr/>
                    <a:lstStyle/>
                    <a:p>
                      <a:pPr marL="0" marR="0" indent="0">
                        <a:lnSpc>
                          <a:spcPct val="115000"/>
                        </a:lnSpc>
                        <a:spcBef>
                          <a:spcPts val="1000"/>
                        </a:spcBef>
                        <a:spcAft>
                          <a:spcPts val="1000"/>
                        </a:spcAft>
                      </a:pPr>
                      <a:r>
                        <a:rPr lang="en-US" sz="1600" kern="1200" dirty="0">
                          <a:latin typeface="Segoe" pitchFamily="34" charset="0"/>
                        </a:rPr>
                        <a:t>Set-ADGroup</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Modifies properties of groups.</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2"/>
                  </a:ext>
                </a:extLst>
              </a:tr>
              <a:tr h="279212">
                <a:tc>
                  <a:txBody>
                    <a:bodyPr/>
                    <a:lstStyle/>
                    <a:p>
                      <a:pPr marL="0" marR="0" indent="0">
                        <a:lnSpc>
                          <a:spcPct val="115000"/>
                        </a:lnSpc>
                        <a:spcBef>
                          <a:spcPts val="1000"/>
                        </a:spcBef>
                        <a:spcAft>
                          <a:spcPts val="1000"/>
                        </a:spcAft>
                      </a:pPr>
                      <a:r>
                        <a:rPr lang="en-US" sz="1600" kern="1200" dirty="0">
                          <a:latin typeface="Segoe" pitchFamily="34" charset="0"/>
                        </a:rPr>
                        <a:t>Get-ADGroup</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Displays properties of groups.</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3"/>
                  </a:ext>
                </a:extLst>
              </a:tr>
              <a:tr h="279212">
                <a:tc>
                  <a:txBody>
                    <a:bodyPr/>
                    <a:lstStyle/>
                    <a:p>
                      <a:pPr marL="0" marR="0">
                        <a:lnSpc>
                          <a:spcPct val="115000"/>
                        </a:lnSpc>
                        <a:spcBef>
                          <a:spcPts val="0"/>
                        </a:spcBef>
                        <a:spcAft>
                          <a:spcPts val="1000"/>
                        </a:spcAft>
                      </a:pPr>
                      <a:r>
                        <a:rPr lang="en-US" sz="1600" kern="1200" dirty="0">
                          <a:latin typeface="Segoe" pitchFamily="34" charset="0"/>
                        </a:rPr>
                        <a:t>Remove-ADGroup</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Deletes groups.</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4"/>
                  </a:ext>
                </a:extLst>
              </a:tr>
              <a:tr h="279212">
                <a:tc>
                  <a:txBody>
                    <a:bodyPr/>
                    <a:lstStyle/>
                    <a:p>
                      <a:pPr marL="0" marR="0">
                        <a:lnSpc>
                          <a:spcPct val="115000"/>
                        </a:lnSpc>
                        <a:spcBef>
                          <a:spcPts val="0"/>
                        </a:spcBef>
                        <a:spcAft>
                          <a:spcPts val="1000"/>
                        </a:spcAft>
                      </a:pPr>
                      <a:r>
                        <a:rPr lang="en-US" sz="1600" kern="1200" dirty="0">
                          <a:latin typeface="Segoe" pitchFamily="34" charset="0"/>
                        </a:rPr>
                        <a:t>Add-ADGroupMember</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Adds members to groups.</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5"/>
                  </a:ext>
                </a:extLst>
              </a:tr>
              <a:tr h="279212">
                <a:tc>
                  <a:txBody>
                    <a:bodyPr/>
                    <a:lstStyle/>
                    <a:p>
                      <a:pPr marL="0" marR="0">
                        <a:lnSpc>
                          <a:spcPct val="115000"/>
                        </a:lnSpc>
                        <a:spcBef>
                          <a:spcPts val="0"/>
                        </a:spcBef>
                        <a:spcAft>
                          <a:spcPts val="1000"/>
                        </a:spcAft>
                      </a:pPr>
                      <a:r>
                        <a:rPr lang="en-US" sz="1600" kern="1200" dirty="0">
                          <a:latin typeface="Segoe" pitchFamily="34" charset="0"/>
                        </a:rPr>
                        <a:t>Get-ADGroupMember</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Displays membership of groups.</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6"/>
                  </a:ext>
                </a:extLst>
              </a:tr>
              <a:tr h="279212">
                <a:tc>
                  <a:txBody>
                    <a:bodyPr/>
                    <a:lstStyle/>
                    <a:p>
                      <a:pPr marL="0" marR="0">
                        <a:lnSpc>
                          <a:spcPct val="115000"/>
                        </a:lnSpc>
                        <a:spcBef>
                          <a:spcPts val="0"/>
                        </a:spcBef>
                        <a:spcAft>
                          <a:spcPts val="1000"/>
                        </a:spcAft>
                      </a:pPr>
                      <a:r>
                        <a:rPr lang="en-US" sz="1600" kern="1200" dirty="0">
                          <a:latin typeface="Segoe" pitchFamily="34" charset="0"/>
                        </a:rPr>
                        <a:t>Remove-ADGroupMember</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Removes members from groups.</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7"/>
                  </a:ext>
                </a:extLst>
              </a:tr>
              <a:tr h="555951">
                <a:tc>
                  <a:txBody>
                    <a:bodyPr/>
                    <a:lstStyle/>
                    <a:p>
                      <a:pPr marL="0" marR="0">
                        <a:lnSpc>
                          <a:spcPct val="115000"/>
                        </a:lnSpc>
                        <a:spcBef>
                          <a:spcPts val="0"/>
                        </a:spcBef>
                        <a:spcAft>
                          <a:spcPts val="1000"/>
                        </a:spcAft>
                      </a:pPr>
                      <a:r>
                        <a:rPr lang="en-US" sz="1600" kern="1200" dirty="0">
                          <a:latin typeface="Segoe" pitchFamily="34" charset="0"/>
                        </a:rPr>
                        <a:t>Add-ADPrincipalGroupMembership</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Adds group membership to objects.</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8"/>
                  </a:ext>
                </a:extLst>
              </a:tr>
              <a:tr h="279212">
                <a:tc>
                  <a:txBody>
                    <a:bodyPr/>
                    <a:lstStyle/>
                    <a:p>
                      <a:pPr marL="0" marR="0">
                        <a:lnSpc>
                          <a:spcPct val="115000"/>
                        </a:lnSpc>
                        <a:spcBef>
                          <a:spcPts val="0"/>
                        </a:spcBef>
                        <a:spcAft>
                          <a:spcPts val="1000"/>
                        </a:spcAft>
                      </a:pPr>
                      <a:r>
                        <a:rPr lang="en-US" sz="1600" kern="1200" dirty="0">
                          <a:latin typeface="Segoe" pitchFamily="34" charset="0"/>
                        </a:rPr>
                        <a:t>Get-ADPrincipalGroupMembership</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Displays group membership of objects.</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9"/>
                  </a:ext>
                </a:extLst>
              </a:tr>
              <a:tr h="279212">
                <a:tc>
                  <a:txBody>
                    <a:bodyPr/>
                    <a:lstStyle/>
                    <a:p>
                      <a:pPr marL="0" marR="0">
                        <a:lnSpc>
                          <a:spcPct val="115000"/>
                        </a:lnSpc>
                        <a:spcBef>
                          <a:spcPts val="0"/>
                        </a:spcBef>
                        <a:spcAft>
                          <a:spcPts val="1000"/>
                        </a:spcAft>
                      </a:pPr>
                      <a:r>
                        <a:rPr lang="en-US" sz="1600" kern="1200" dirty="0">
                          <a:latin typeface="Segoe" pitchFamily="34" charset="0"/>
                        </a:rPr>
                        <a:t>Remove-ADPrincipalGroupMembership</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tc>
                  <a:txBody>
                    <a:bodyPr/>
                    <a:lstStyle/>
                    <a:p>
                      <a:pPr marL="0" marR="0">
                        <a:lnSpc>
                          <a:spcPct val="115000"/>
                        </a:lnSpc>
                        <a:spcBef>
                          <a:spcPts val="0"/>
                        </a:spcBef>
                        <a:spcAft>
                          <a:spcPts val="0"/>
                        </a:spcAft>
                      </a:pPr>
                      <a:r>
                        <a:rPr lang="en-US" sz="1600" kern="1200" dirty="0">
                          <a:latin typeface="Segoe" pitchFamily="34" charset="0"/>
                        </a:rPr>
                        <a:t>Removes group membership from an object.</a:t>
                      </a:r>
                      <a:endParaRPr lang="en-US" sz="1600" kern="1200" dirty="0">
                        <a:solidFill>
                          <a:srgbClr val="000000"/>
                        </a:solidFill>
                        <a:latin typeface="Segoe"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082022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Windows PowerShell Cmdlets to Manage Computer Accounts</a:t>
            </a:r>
          </a:p>
        </p:txBody>
      </p:sp>
      <p:sp>
        <p:nvSpPr>
          <p:cNvPr id="4" name="Rectangle 3"/>
          <p:cNvSpPr/>
          <p:nvPr/>
        </p:nvSpPr>
        <p:spPr>
          <a:xfrm>
            <a:off x="794160" y="5097068"/>
            <a:ext cx="7568119" cy="707886"/>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ysClr val="windowText" lastClr="000000"/>
                </a:solidFill>
                <a:latin typeface="Segoe UI" pitchFamily="34" charset="0"/>
                <a:ea typeface="Segoe UI" pitchFamily="34" charset="0"/>
                <a:cs typeface="Segoe UI" pitchFamily="34" charset="0"/>
              </a:rPr>
              <a:t>New-ADComputer –Name LON-SVR8 –Path “ou=marketing,dc=adatum,dc=com –Enabled $true</a:t>
            </a:r>
          </a:p>
        </p:txBody>
      </p:sp>
      <p:sp>
        <p:nvSpPr>
          <p:cNvPr id="5" name="Rectangle 4"/>
          <p:cNvSpPr/>
          <p:nvPr/>
        </p:nvSpPr>
        <p:spPr>
          <a:xfrm>
            <a:off x="794159" y="5958902"/>
            <a:ext cx="7568119" cy="400110"/>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a:solidFill>
                  <a:sysClr val="windowText" lastClr="000000"/>
                </a:solidFill>
                <a:latin typeface="Segoe UI" pitchFamily="34" charset="0"/>
                <a:ea typeface="Segoe UI" pitchFamily="34" charset="0"/>
                <a:cs typeface="Segoe UI" pitchFamily="34" charset="0"/>
              </a:rPr>
              <a:t>Test-ComputerSecureChannel -Repair</a:t>
            </a:r>
          </a:p>
        </p:txBody>
      </p:sp>
      <p:graphicFrame>
        <p:nvGraphicFramePr>
          <p:cNvPr id="6" name="Content Placeholder 3"/>
          <p:cNvGraphicFramePr>
            <a:graphicFrameLocks/>
          </p:cNvGraphicFramePr>
          <p:nvPr>
            <p:extLst>
              <p:ext uri="{D42A27DB-BD31-4B8C-83A1-F6EECF244321}">
                <p14:modId xmlns:p14="http://schemas.microsoft.com/office/powerpoint/2010/main" val="45526057"/>
              </p:ext>
            </p:extLst>
          </p:nvPr>
        </p:nvGraphicFramePr>
        <p:xfrm>
          <a:off x="479185" y="1126107"/>
          <a:ext cx="8124669" cy="3671045"/>
        </p:xfrm>
        <a:graphic>
          <a:graphicData uri="http://schemas.openxmlformats.org/drawingml/2006/table">
            <a:tbl>
              <a:tblPr firstRow="1" bandRow="1">
                <a:tableStyleId>{21E4AEA4-8DFA-4A89-87EB-49C32662AFE0}</a:tableStyleId>
              </a:tblPr>
              <a:tblGrid>
                <a:gridCol w="2518848">
                  <a:extLst>
                    <a:ext uri="{9D8B030D-6E8A-4147-A177-3AD203B41FA5}">
                      <a16:colId xmlns:a16="http://schemas.microsoft.com/office/drawing/2014/main" val="20000"/>
                    </a:ext>
                  </a:extLst>
                </a:gridCol>
                <a:gridCol w="5605821">
                  <a:extLst>
                    <a:ext uri="{9D8B030D-6E8A-4147-A177-3AD203B41FA5}">
                      <a16:colId xmlns:a16="http://schemas.microsoft.com/office/drawing/2014/main" val="20001"/>
                    </a:ext>
                  </a:extLst>
                </a:gridCol>
              </a:tblGrid>
              <a:tr h="516365">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nSpc>
                          <a:spcPct val="115000"/>
                        </a:lnSpc>
                        <a:spcBef>
                          <a:spcPts val="0"/>
                        </a:spcBef>
                        <a:spcAft>
                          <a:spcPts val="0"/>
                        </a:spcAft>
                      </a:pPr>
                      <a:r>
                        <a:rPr lang="en-US" sz="2000" dirty="0"/>
                        <a:t>Cmdlet</a:t>
                      </a:r>
                      <a:endParaRPr lang="en-US" sz="2000" b="1" dirty="0">
                        <a:solidFill>
                          <a:schemeClr val="bg1"/>
                        </a:solidFill>
                        <a:latin typeface="Segoe UI" pitchFamily="34" charset="0"/>
                        <a:ea typeface="Segoe UI" pitchFamily="34" charset="0"/>
                        <a:cs typeface="Segoe UI" pitchFamily="34" charset="0"/>
                      </a:endParaRPr>
                    </a:p>
                  </a:txBody>
                  <a:tcPr marL="68580" marR="68580" marT="0" marB="0"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nSpc>
                          <a:spcPct val="115000"/>
                        </a:lnSpc>
                        <a:spcBef>
                          <a:spcPts val="0"/>
                        </a:spcBef>
                        <a:spcAft>
                          <a:spcPts val="0"/>
                        </a:spcAft>
                      </a:pPr>
                      <a:r>
                        <a:rPr lang="en-US" sz="2000" dirty="0"/>
                        <a:t> Description</a:t>
                      </a:r>
                      <a:endParaRPr lang="en-US" sz="2000" b="1" dirty="0">
                        <a:solidFill>
                          <a:schemeClr val="bg1"/>
                        </a:solidFill>
                        <a:latin typeface="Segoe UI" pitchFamily="34" charset="0"/>
                        <a:ea typeface="Segoe UI" pitchFamily="34" charset="0"/>
                        <a:cs typeface="Segoe UI" pitchFamily="34" charset="0"/>
                      </a:endParaRPr>
                    </a:p>
                  </a:txBody>
                  <a:tcPr marL="68580" marR="68580" marT="0" marB="0" anchor="ctr"/>
                </a:tc>
                <a:extLst>
                  <a:ext uri="{0D108BD9-81ED-4DB2-BD59-A6C34878D82A}">
                    <a16:rowId xmlns:a16="http://schemas.microsoft.com/office/drawing/2014/main" val="10000"/>
                  </a:ext>
                </a:extLst>
              </a:tr>
              <a:tr h="258756">
                <a:tc>
                  <a:txBody>
                    <a:bodyPr/>
                    <a:lstStyle/>
                    <a:p>
                      <a:pPr>
                        <a:lnSpc>
                          <a:spcPct val="115000"/>
                        </a:lnSpc>
                        <a:spcAft>
                          <a:spcPts val="0"/>
                        </a:spcAft>
                      </a:pPr>
                      <a:r>
                        <a:rPr lang="en-US" sz="1800" dirty="0"/>
                        <a:t>New-ADComputer</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t>Creates new computer accounts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1"/>
                  </a:ext>
                </a:extLst>
              </a:tr>
              <a:tr h="258756">
                <a:tc>
                  <a:txBody>
                    <a:bodyPr/>
                    <a:lstStyle/>
                    <a:p>
                      <a:pPr>
                        <a:lnSpc>
                          <a:spcPct val="115000"/>
                        </a:lnSpc>
                        <a:spcAft>
                          <a:spcPts val="0"/>
                        </a:spcAft>
                      </a:pPr>
                      <a:r>
                        <a:rPr lang="en-US" sz="1800" dirty="0"/>
                        <a:t>Set-ADComputer</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t>Modifies properties of computer accounts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2"/>
                  </a:ext>
                </a:extLst>
              </a:tr>
              <a:tr h="258756">
                <a:tc>
                  <a:txBody>
                    <a:bodyPr/>
                    <a:lstStyle/>
                    <a:p>
                      <a:pPr>
                        <a:lnSpc>
                          <a:spcPct val="115000"/>
                        </a:lnSpc>
                        <a:spcAft>
                          <a:spcPts val="0"/>
                        </a:spcAft>
                      </a:pPr>
                      <a:r>
                        <a:rPr lang="en-US" sz="1800" dirty="0"/>
                        <a:t>Get-ADComputer</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t>Displays properties of computer accounts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3"/>
                  </a:ext>
                </a:extLst>
              </a:tr>
              <a:tr h="258756">
                <a:tc>
                  <a:txBody>
                    <a:bodyPr/>
                    <a:lstStyle/>
                    <a:p>
                      <a:pPr>
                        <a:lnSpc>
                          <a:spcPct val="115000"/>
                        </a:lnSpc>
                        <a:spcAft>
                          <a:spcPts val="0"/>
                        </a:spcAft>
                      </a:pPr>
                      <a:r>
                        <a:rPr lang="en-US" sz="1800" dirty="0"/>
                        <a:t>Remove-ADComputer</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t>Deletes computer accounts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4"/>
                  </a:ext>
                </a:extLst>
              </a:tr>
              <a:tr h="517511">
                <a:tc>
                  <a:txBody>
                    <a:bodyPr/>
                    <a:lstStyle/>
                    <a:p>
                      <a:pPr>
                        <a:lnSpc>
                          <a:spcPct val="115000"/>
                        </a:lnSpc>
                        <a:spcAft>
                          <a:spcPts val="0"/>
                        </a:spcAft>
                      </a:pPr>
                      <a:r>
                        <a:rPr lang="en-US" sz="1800" dirty="0"/>
                        <a:t>Test-ComputerSecureChannel</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t>Verifies or repairs the trust relationship between a computer and the domain</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5"/>
                  </a:ext>
                </a:extLst>
              </a:tr>
              <a:tr h="258756">
                <a:tc>
                  <a:txBody>
                    <a:bodyPr/>
                    <a:lstStyle/>
                    <a:p>
                      <a:pPr>
                        <a:lnSpc>
                          <a:spcPct val="115000"/>
                        </a:lnSpc>
                        <a:spcAft>
                          <a:spcPts val="0"/>
                        </a:spcAft>
                      </a:pPr>
                      <a:r>
                        <a:rPr lang="en-US" sz="1800" dirty="0"/>
                        <a:t>Reset-ComputerMachinePassword</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t>Resets the password for a computer account</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6"/>
                  </a:ext>
                </a:extLst>
              </a:tr>
              <a:tr h="258756">
                <a:tc>
                  <a:txBody>
                    <a:bodyPr/>
                    <a:lstStyle/>
                    <a:p>
                      <a:pPr>
                        <a:lnSpc>
                          <a:spcPct val="115000"/>
                        </a:lnSpc>
                        <a:spcAft>
                          <a:spcPts val="0"/>
                        </a:spcAft>
                      </a:pPr>
                      <a:r>
                        <a:rPr lang="en-US" sz="1800" dirty="0"/>
                        <a:t>Cmdlet</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t>Description</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6255921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Using Windows PowerShell Cmdlets to Manage OUs</a:t>
            </a:r>
          </a:p>
        </p:txBody>
      </p:sp>
      <p:sp>
        <p:nvSpPr>
          <p:cNvPr id="4" name="Rectangle 3"/>
          <p:cNvSpPr/>
          <p:nvPr/>
        </p:nvSpPr>
        <p:spPr>
          <a:xfrm>
            <a:off x="758483" y="5157877"/>
            <a:ext cx="7702062" cy="1015663"/>
          </a:xfrm>
          <a:prstGeom prst="rect">
            <a:avLst/>
          </a:prstGeom>
          <a:solidFill>
            <a:srgbClr val="FFFFFF">
              <a:lumMod val="85000"/>
            </a:srgbClr>
          </a:solidFill>
        </p:spPr>
        <p:txBody>
          <a:bodyPr wrap="square">
            <a:spAutoFit/>
          </a:bodyPr>
          <a:lstStyle/>
          <a:p>
            <a:pPr fontAlgn="auto">
              <a:spcBef>
                <a:spcPts val="0"/>
              </a:spcBef>
              <a:spcAft>
                <a:spcPts val="0"/>
              </a:spcAft>
            </a:pPr>
            <a:r>
              <a:rPr lang="en-US" sz="2000" b="0" kern="0" dirty="0">
                <a:solidFill>
                  <a:sysClr val="windowText" lastClr="000000"/>
                </a:solidFill>
                <a:latin typeface="Segoe UI" pitchFamily="34" charset="0"/>
                <a:ea typeface="Segoe UI" pitchFamily="34" charset="0"/>
                <a:cs typeface="Segoe UI" pitchFamily="34" charset="0"/>
              </a:rPr>
              <a:t>New-ADOrganizationalUnit –Name Sales –Path “ou=marketing,dc=adatum,dc=com” –ProtectedFromAccidentalDeletion $true</a:t>
            </a:r>
            <a:endParaRPr lang="en-CA" sz="2000" b="0" kern="0" dirty="0">
              <a:solidFill>
                <a:sysClr val="windowText" lastClr="000000"/>
              </a:solidFill>
              <a:latin typeface="Segoe UI" pitchFamily="34" charset="0"/>
              <a:ea typeface="Segoe UI" pitchFamily="34" charset="0"/>
              <a:cs typeface="Segoe UI" pitchFamily="34" charset="0"/>
            </a:endParaRPr>
          </a:p>
        </p:txBody>
      </p:sp>
      <p:graphicFrame>
        <p:nvGraphicFramePr>
          <p:cNvPr id="5" name="Content Placeholder 3"/>
          <p:cNvGraphicFramePr>
            <a:graphicFrameLocks/>
          </p:cNvGraphicFramePr>
          <p:nvPr>
            <p:extLst>
              <p:ext uri="{D42A27DB-BD31-4B8C-83A1-F6EECF244321}">
                <p14:modId xmlns:p14="http://schemas.microsoft.com/office/powerpoint/2010/main" val="621512632"/>
              </p:ext>
            </p:extLst>
          </p:nvPr>
        </p:nvGraphicFramePr>
        <p:xfrm>
          <a:off x="509665" y="1095516"/>
          <a:ext cx="8124669" cy="3557620"/>
        </p:xfrm>
        <a:graphic>
          <a:graphicData uri="http://schemas.openxmlformats.org/drawingml/2006/table">
            <a:tbl>
              <a:tblPr firstRow="1" bandRow="1">
                <a:tableStyleId>{21E4AEA4-8DFA-4A89-87EB-49C32662AFE0}</a:tableStyleId>
              </a:tblPr>
              <a:tblGrid>
                <a:gridCol w="3757535">
                  <a:extLst>
                    <a:ext uri="{9D8B030D-6E8A-4147-A177-3AD203B41FA5}">
                      <a16:colId xmlns:a16="http://schemas.microsoft.com/office/drawing/2014/main" val="20000"/>
                    </a:ext>
                  </a:extLst>
                </a:gridCol>
                <a:gridCol w="4367134">
                  <a:extLst>
                    <a:ext uri="{9D8B030D-6E8A-4147-A177-3AD203B41FA5}">
                      <a16:colId xmlns:a16="http://schemas.microsoft.com/office/drawing/2014/main" val="20001"/>
                    </a:ext>
                  </a:extLst>
                </a:gridCol>
              </a:tblGrid>
              <a:tr h="516365">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nSpc>
                          <a:spcPct val="115000"/>
                        </a:lnSpc>
                        <a:spcBef>
                          <a:spcPts val="0"/>
                        </a:spcBef>
                        <a:spcAft>
                          <a:spcPts val="0"/>
                        </a:spcAft>
                      </a:pPr>
                      <a:r>
                        <a:rPr lang="en-US" sz="2000" dirty="0">
                          <a:latin typeface="Segoe UI" pitchFamily="34" charset="0"/>
                          <a:ea typeface="Segoe UI" pitchFamily="34" charset="0"/>
                          <a:cs typeface="Segoe UI" pitchFamily="34" charset="0"/>
                        </a:rPr>
                        <a:t>Cmdlet</a:t>
                      </a:r>
                      <a:endParaRPr lang="en-US" sz="2000" b="1" dirty="0">
                        <a:solidFill>
                          <a:schemeClr val="bg1"/>
                        </a:solidFill>
                        <a:latin typeface="Segoe UI" pitchFamily="34" charset="0"/>
                        <a:ea typeface="Segoe UI" pitchFamily="34" charset="0"/>
                        <a:cs typeface="Segoe UI" pitchFamily="34" charset="0"/>
                      </a:endParaRPr>
                    </a:p>
                  </a:txBody>
                  <a:tcPr marL="68580" marR="68580" marT="0" marB="0" anchor="ct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a:lnSpc>
                          <a:spcPct val="115000"/>
                        </a:lnSpc>
                        <a:spcBef>
                          <a:spcPts val="0"/>
                        </a:spcBef>
                        <a:spcAft>
                          <a:spcPts val="0"/>
                        </a:spcAft>
                      </a:pPr>
                      <a:r>
                        <a:rPr lang="en-US" sz="2000" dirty="0">
                          <a:latin typeface="Segoe UI" pitchFamily="34" charset="0"/>
                          <a:ea typeface="Segoe UI" pitchFamily="34" charset="0"/>
                          <a:cs typeface="Segoe UI" pitchFamily="34" charset="0"/>
                        </a:rPr>
                        <a:t> Description</a:t>
                      </a:r>
                      <a:endParaRPr lang="en-US" sz="2000" b="1" dirty="0">
                        <a:solidFill>
                          <a:schemeClr val="bg1"/>
                        </a:solidFill>
                        <a:latin typeface="Segoe UI" pitchFamily="34" charset="0"/>
                        <a:ea typeface="Segoe UI" pitchFamily="34" charset="0"/>
                        <a:cs typeface="Segoe UI" pitchFamily="34" charset="0"/>
                      </a:endParaRPr>
                    </a:p>
                  </a:txBody>
                  <a:tcPr marL="68580" marR="68580" marT="0" marB="0" anchor="ctr"/>
                </a:tc>
                <a:extLst>
                  <a:ext uri="{0D108BD9-81ED-4DB2-BD59-A6C34878D82A}">
                    <a16:rowId xmlns:a16="http://schemas.microsoft.com/office/drawing/2014/main" val="10000"/>
                  </a:ext>
                </a:extLst>
              </a:tr>
              <a:tr h="258756">
                <a:tc>
                  <a:txBody>
                    <a:bodyPr/>
                    <a:lstStyle/>
                    <a:p>
                      <a:pPr>
                        <a:lnSpc>
                          <a:spcPct val="115000"/>
                        </a:lnSpc>
                        <a:spcAft>
                          <a:spcPts val="0"/>
                        </a:spcAft>
                      </a:pPr>
                      <a:r>
                        <a:rPr lang="en-US" sz="1800" dirty="0">
                          <a:latin typeface="Segoe UI" pitchFamily="34" charset="0"/>
                          <a:ea typeface="Segoe UI" pitchFamily="34" charset="0"/>
                          <a:cs typeface="Segoe UI" pitchFamily="34" charset="0"/>
                        </a:rPr>
                        <a:t>New-ADOrganizationalUnit</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latin typeface="Segoe UI" pitchFamily="34" charset="0"/>
                          <a:ea typeface="Segoe UI" pitchFamily="34" charset="0"/>
                          <a:cs typeface="Segoe UI" pitchFamily="34" charset="0"/>
                        </a:rPr>
                        <a:t>Creates organizational units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1"/>
                  </a:ext>
                </a:extLst>
              </a:tr>
              <a:tr h="258756">
                <a:tc>
                  <a:txBody>
                    <a:bodyPr/>
                    <a:lstStyle/>
                    <a:p>
                      <a:pPr>
                        <a:lnSpc>
                          <a:spcPct val="115000"/>
                        </a:lnSpc>
                        <a:spcAft>
                          <a:spcPts val="0"/>
                        </a:spcAft>
                      </a:pPr>
                      <a:r>
                        <a:rPr lang="en-US" sz="1800" dirty="0">
                          <a:latin typeface="Segoe UI" pitchFamily="34" charset="0"/>
                          <a:ea typeface="Segoe UI" pitchFamily="34" charset="0"/>
                          <a:cs typeface="Segoe UI" pitchFamily="34" charset="0"/>
                        </a:rPr>
                        <a:t>Set-ADOrganizationalUnit</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latin typeface="Segoe UI" pitchFamily="34" charset="0"/>
                          <a:ea typeface="Segoe UI" pitchFamily="34" charset="0"/>
                          <a:cs typeface="Segoe UI" pitchFamily="34" charset="0"/>
                        </a:rPr>
                        <a:t>Modifies properties of organizational units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2"/>
                  </a:ext>
                </a:extLst>
              </a:tr>
              <a:tr h="258756">
                <a:tc>
                  <a:txBody>
                    <a:bodyPr/>
                    <a:lstStyle/>
                    <a:p>
                      <a:pPr>
                        <a:lnSpc>
                          <a:spcPct val="115000"/>
                        </a:lnSpc>
                        <a:spcAft>
                          <a:spcPts val="0"/>
                        </a:spcAft>
                      </a:pPr>
                      <a:r>
                        <a:rPr lang="en-US" sz="1800" dirty="0">
                          <a:latin typeface="Segoe UI" pitchFamily="34" charset="0"/>
                          <a:ea typeface="Segoe UI" pitchFamily="34" charset="0"/>
                          <a:cs typeface="Segoe UI" pitchFamily="34" charset="0"/>
                        </a:rPr>
                        <a:t>Get-ADOrganizationalUnit</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latin typeface="Segoe UI" pitchFamily="34" charset="0"/>
                          <a:ea typeface="Segoe UI" pitchFamily="34" charset="0"/>
                          <a:cs typeface="Segoe UI" pitchFamily="34" charset="0"/>
                        </a:rPr>
                        <a:t>Views properties of organizational units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3"/>
                  </a:ext>
                </a:extLst>
              </a:tr>
              <a:tr h="258756">
                <a:tc>
                  <a:txBody>
                    <a:bodyPr/>
                    <a:lstStyle/>
                    <a:p>
                      <a:pPr>
                        <a:lnSpc>
                          <a:spcPct val="115000"/>
                        </a:lnSpc>
                        <a:spcAft>
                          <a:spcPts val="0"/>
                        </a:spcAft>
                      </a:pPr>
                      <a:r>
                        <a:rPr lang="en-US" sz="1800" dirty="0">
                          <a:latin typeface="Segoe UI" pitchFamily="34" charset="0"/>
                          <a:ea typeface="Segoe UI" pitchFamily="34" charset="0"/>
                          <a:cs typeface="Segoe UI" pitchFamily="34" charset="0"/>
                        </a:rPr>
                        <a:t>Remove-ADOrganizationalUnit</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latin typeface="Segoe UI" pitchFamily="34" charset="0"/>
                          <a:ea typeface="Segoe UI" pitchFamily="34" charset="0"/>
                          <a:cs typeface="Segoe UI" pitchFamily="34" charset="0"/>
                        </a:rPr>
                        <a:t>Deletes organizational units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4"/>
                  </a:ext>
                </a:extLst>
              </a:tr>
              <a:tr h="517511">
                <a:tc>
                  <a:txBody>
                    <a:bodyPr/>
                    <a:lstStyle/>
                    <a:p>
                      <a:pPr>
                        <a:lnSpc>
                          <a:spcPct val="115000"/>
                        </a:lnSpc>
                        <a:spcAft>
                          <a:spcPts val="0"/>
                        </a:spcAft>
                      </a:pPr>
                      <a:r>
                        <a:rPr lang="en-US" sz="1800" dirty="0">
                          <a:latin typeface="Segoe UI" pitchFamily="34" charset="0"/>
                          <a:ea typeface="Segoe UI" pitchFamily="34" charset="0"/>
                          <a:cs typeface="Segoe UI" pitchFamily="34" charset="0"/>
                        </a:rPr>
                        <a:t>New-ADOrganizationalUnit</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latin typeface="Segoe UI" pitchFamily="34" charset="0"/>
                          <a:ea typeface="Segoe UI" pitchFamily="34" charset="0"/>
                          <a:cs typeface="Segoe UI" pitchFamily="34" charset="0"/>
                        </a:rPr>
                        <a:t>Creates organizational units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5"/>
                  </a:ext>
                </a:extLst>
              </a:tr>
              <a:tr h="258756">
                <a:tc>
                  <a:txBody>
                    <a:bodyPr/>
                    <a:lstStyle/>
                    <a:p>
                      <a:pPr>
                        <a:lnSpc>
                          <a:spcPct val="115000"/>
                        </a:lnSpc>
                        <a:spcAft>
                          <a:spcPts val="0"/>
                        </a:spcAft>
                      </a:pPr>
                      <a:r>
                        <a:rPr lang="en-US" sz="1800" dirty="0">
                          <a:latin typeface="Segoe UI" pitchFamily="34" charset="0"/>
                          <a:ea typeface="Segoe UI" pitchFamily="34" charset="0"/>
                          <a:cs typeface="Segoe UI" pitchFamily="34" charset="0"/>
                        </a:rPr>
                        <a:t>Set-ADOrganizationalUnit</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latin typeface="Segoe UI" pitchFamily="34" charset="0"/>
                          <a:ea typeface="Segoe UI" pitchFamily="34" charset="0"/>
                          <a:cs typeface="Segoe UI" pitchFamily="34" charset="0"/>
                        </a:rPr>
                        <a:t>Modifies properties of organizational units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6"/>
                  </a:ext>
                </a:extLst>
              </a:tr>
              <a:tr h="258756">
                <a:tc>
                  <a:txBody>
                    <a:bodyPr/>
                    <a:lstStyle/>
                    <a:p>
                      <a:pPr>
                        <a:lnSpc>
                          <a:spcPct val="115000"/>
                        </a:lnSpc>
                        <a:spcAft>
                          <a:spcPts val="0"/>
                        </a:spcAft>
                      </a:pPr>
                      <a:r>
                        <a:rPr lang="en-US" sz="1800" dirty="0">
                          <a:latin typeface="Segoe UI" pitchFamily="34" charset="0"/>
                          <a:ea typeface="Segoe UI" pitchFamily="34" charset="0"/>
                          <a:cs typeface="Segoe UI" pitchFamily="34" charset="0"/>
                        </a:rPr>
                        <a:t>Get-ADOrganizationalUnit</a:t>
                      </a:r>
                      <a:endParaRPr lang="en-CA" sz="1800" dirty="0">
                        <a:latin typeface="Segoe UI" pitchFamily="34" charset="0"/>
                        <a:ea typeface="Segoe UI" pitchFamily="34" charset="0"/>
                        <a:cs typeface="Segoe UI" pitchFamily="34" charset="0"/>
                      </a:endParaRPr>
                    </a:p>
                  </a:txBody>
                  <a:tcPr marL="68580" marR="68580" marT="0" marB="0"/>
                </a:tc>
                <a:tc>
                  <a:txBody>
                    <a:bodyPr/>
                    <a:lstStyle/>
                    <a:p>
                      <a:pPr>
                        <a:lnSpc>
                          <a:spcPct val="115000"/>
                        </a:lnSpc>
                        <a:spcAft>
                          <a:spcPts val="0"/>
                        </a:spcAft>
                      </a:pPr>
                      <a:r>
                        <a:rPr lang="en-US" sz="1800" dirty="0">
                          <a:latin typeface="Segoe UI" pitchFamily="34" charset="0"/>
                          <a:ea typeface="Segoe UI" pitchFamily="34" charset="0"/>
                          <a:cs typeface="Segoe UI" pitchFamily="34" charset="0"/>
                        </a:rPr>
                        <a:t>Views properties of organizational units</a:t>
                      </a:r>
                      <a:endParaRPr lang="en-CA" sz="1800" dirty="0">
                        <a:latin typeface="Segoe UI" pitchFamily="34" charset="0"/>
                        <a:ea typeface="Segoe UI" pitchFamily="34" charset="0"/>
                        <a:cs typeface="Segoe UI" pitchFamily="34" charset="0"/>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6198831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516048" y="1260519"/>
            <a:ext cx="8096775" cy="4493538"/>
          </a:xfrm>
          <a:prstGeom prst="rect">
            <a:avLst/>
          </a:prstGeom>
          <a:noFill/>
        </p:spPr>
        <p:txBody>
          <a:bodyPr wrap="square" rtlCol="0">
            <a:spAutoFit/>
          </a:bodyPr>
          <a:lstStyle/>
          <a:p>
            <a:pPr>
              <a:spcAft>
                <a:spcPts val="1800"/>
              </a:spcAft>
            </a:pPr>
            <a:r>
              <a:rPr lang="en-US" sz="1600" b="0" dirty="0"/>
              <a:t>Show all the properties for a user account:</a:t>
            </a:r>
          </a:p>
          <a:p>
            <a:pPr>
              <a:spcAft>
                <a:spcPts val="1800"/>
              </a:spcAft>
            </a:pPr>
            <a:endParaRPr lang="en-US" sz="1600" b="0" dirty="0"/>
          </a:p>
          <a:p>
            <a:pPr>
              <a:spcAft>
                <a:spcPts val="1800"/>
              </a:spcAft>
            </a:pPr>
            <a:r>
              <a:rPr lang="en-US" sz="1600" b="0" dirty="0"/>
              <a:t>Show all the user accounts in the Marketing organizational unit and all its subcontainers:</a:t>
            </a:r>
          </a:p>
          <a:p>
            <a:pPr>
              <a:spcAft>
                <a:spcPts val="1800"/>
              </a:spcAft>
            </a:pPr>
            <a:r>
              <a:rPr lang="en-US" sz="1600" b="0" dirty="0"/>
              <a:t> </a:t>
            </a:r>
          </a:p>
          <a:p>
            <a:pPr>
              <a:spcBef>
                <a:spcPts val="600"/>
              </a:spcBef>
              <a:spcAft>
                <a:spcPts val="1800"/>
              </a:spcAft>
            </a:pPr>
            <a:r>
              <a:rPr lang="en-US" sz="1600" b="0" dirty="0"/>
              <a:t>Show all of the user accounts with a last logon date older than a specific date:</a:t>
            </a:r>
          </a:p>
          <a:p>
            <a:pPr>
              <a:spcAft>
                <a:spcPts val="1800"/>
              </a:spcAft>
            </a:pPr>
            <a:r>
              <a:rPr lang="en-US" sz="1600" b="0" dirty="0"/>
              <a:t> </a:t>
            </a:r>
          </a:p>
          <a:p>
            <a:pPr>
              <a:spcAft>
                <a:spcPts val="1800"/>
              </a:spcAft>
            </a:pPr>
            <a:r>
              <a:rPr lang="en-US" sz="1600" b="0" dirty="0"/>
              <a:t>Show all of the user accounts in the Marketing department that have a last logon date older than a specific date:</a:t>
            </a:r>
          </a:p>
          <a:p>
            <a:pPr>
              <a:spcAft>
                <a:spcPts val="1800"/>
              </a:spcAft>
            </a:pPr>
            <a:endParaRPr lang="en-US" sz="1600" b="0" dirty="0"/>
          </a:p>
        </p:txBody>
      </p:sp>
      <p:sp>
        <p:nvSpPr>
          <p:cNvPr id="32" name="Rectangle 31"/>
          <p:cNvSpPr/>
          <p:nvPr/>
        </p:nvSpPr>
        <p:spPr>
          <a:xfrm>
            <a:off x="738951" y="1644004"/>
            <a:ext cx="7568119" cy="369332"/>
          </a:xfrm>
          <a:prstGeom prst="rect">
            <a:avLst/>
          </a:prstGeom>
          <a:solidFill>
            <a:srgbClr val="FFFFFF">
              <a:lumMod val="85000"/>
            </a:srgbClr>
          </a:solidFill>
        </p:spPr>
        <p:txBody>
          <a:bodyPr wrap="square">
            <a:spAutoFit/>
          </a:bodyPr>
          <a:lstStyle/>
          <a:p>
            <a:r>
              <a:rPr lang="en-US" b="0" dirty="0"/>
              <a:t>Get-ADUser Administrator –Properties *</a:t>
            </a:r>
          </a:p>
        </p:txBody>
      </p:sp>
      <p:sp>
        <p:nvSpPr>
          <p:cNvPr id="33" name="Title 1"/>
          <p:cNvSpPr>
            <a:spLocks noGrp="1"/>
          </p:cNvSpPr>
          <p:nvPr>
            <p:ph type="title"/>
          </p:nvPr>
        </p:nvSpPr>
        <p:spPr/>
        <p:txBody>
          <a:bodyPr>
            <a:normAutofit fontScale="90000"/>
          </a:bodyPr>
          <a:lstStyle/>
          <a:p>
            <a:r>
              <a:rPr lang="en-US" dirty="0"/>
              <a:t>Querying Objects with Windows PowerShell</a:t>
            </a:r>
          </a:p>
        </p:txBody>
      </p:sp>
      <p:sp>
        <p:nvSpPr>
          <p:cNvPr id="34" name="Rectangle 33"/>
          <p:cNvSpPr/>
          <p:nvPr/>
        </p:nvSpPr>
        <p:spPr>
          <a:xfrm>
            <a:off x="738949" y="2543109"/>
            <a:ext cx="7568119" cy="646331"/>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kern="0" dirty="0">
                <a:solidFill>
                  <a:sysClr val="windowText" lastClr="000000"/>
                </a:solidFill>
              </a:rPr>
              <a:t>Get-ADUser –SearchBase “ou=Marketing,dc=adatum,dc=com” –SearchScope subtree</a:t>
            </a:r>
            <a:endParaRPr kumimoji="0" lang="en-US" b="0" i="0" u="none" strike="noStrike" kern="0" cap="none" spc="0" normalizeH="0" baseline="0" noProof="0" dirty="0">
              <a:ln>
                <a:noFill/>
              </a:ln>
              <a:solidFill>
                <a:sysClr val="windowText" lastClr="000000"/>
              </a:solidFill>
              <a:effectLst/>
              <a:uLnTx/>
              <a:uFillTx/>
            </a:endParaRPr>
          </a:p>
        </p:txBody>
      </p:sp>
      <p:sp>
        <p:nvSpPr>
          <p:cNvPr id="35" name="Rectangle 34"/>
          <p:cNvSpPr/>
          <p:nvPr/>
        </p:nvSpPr>
        <p:spPr>
          <a:xfrm>
            <a:off x="738949" y="3677238"/>
            <a:ext cx="7568119" cy="369332"/>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kern="0" dirty="0">
                <a:solidFill>
                  <a:sysClr val="windowText" lastClr="000000"/>
                </a:solidFill>
              </a:rPr>
              <a:t>Get-ADUser –Filter ‘lastlogondate –lt “January 1, 2012”’</a:t>
            </a:r>
            <a:endParaRPr kumimoji="0" lang="en-US" b="0" i="0" u="none" strike="noStrike" kern="0" cap="none" spc="0" normalizeH="0" baseline="0" noProof="0" dirty="0">
              <a:ln>
                <a:noFill/>
              </a:ln>
              <a:solidFill>
                <a:sysClr val="windowText" lastClr="000000"/>
              </a:solidFill>
              <a:effectLst/>
              <a:uLnTx/>
              <a:uFillTx/>
            </a:endParaRPr>
          </a:p>
        </p:txBody>
      </p:sp>
      <p:sp>
        <p:nvSpPr>
          <p:cNvPr id="36" name="Rectangle 35"/>
          <p:cNvSpPr/>
          <p:nvPr/>
        </p:nvSpPr>
        <p:spPr>
          <a:xfrm>
            <a:off x="738949" y="4830145"/>
            <a:ext cx="7568119" cy="646331"/>
          </a:xfrm>
          <a:prstGeom prst="rect">
            <a:avLst/>
          </a:prstGeom>
          <a:solidFill>
            <a:srgbClr val="FFFFFF">
              <a:lumMod val="85000"/>
            </a:srgb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0" kern="0" dirty="0">
                <a:solidFill>
                  <a:sysClr val="windowText" lastClr="000000"/>
                </a:solidFill>
              </a:rPr>
              <a:t>Get-ADUser –Filter ‘lastlogondate –lt “January 1, 2012” –and department –eq “Marketing”’</a:t>
            </a:r>
            <a:endParaRPr kumimoji="0" lang="en-US" b="0" i="0" u="none" strike="noStrike" kern="0" cap="none" spc="0" normalizeH="0" baseline="0" noProof="0" dirty="0">
              <a:ln>
                <a:noFill/>
              </a:ln>
              <a:solidFill>
                <a:sysClr val="windowText" lastClr="000000"/>
              </a:solidFill>
              <a:effectLst/>
              <a:uLnTx/>
              <a:uFillTx/>
            </a:endParaRPr>
          </a:p>
        </p:txBody>
      </p:sp>
      <p:grpSp>
        <p:nvGrpSpPr>
          <p:cNvPr id="37" name="Group 46"/>
          <p:cNvGrpSpPr>
            <a:grpSpLocks/>
          </p:cNvGrpSpPr>
          <p:nvPr/>
        </p:nvGrpSpPr>
        <p:grpSpPr bwMode="auto">
          <a:xfrm>
            <a:off x="8032750" y="6265863"/>
            <a:ext cx="914400" cy="425450"/>
            <a:chOff x="384" y="3024"/>
            <a:chExt cx="720" cy="336"/>
          </a:xfrm>
        </p:grpSpPr>
        <p:sp>
          <p:nvSpPr>
            <p:cNvPr id="38" name="Oval 47"/>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a:noFill/>
            </a:ln>
            <a:effectLst>
              <a:outerShdw dist="17961" dir="2700000" algn="ctr" rotWithShape="0">
                <a:srgbClr val="969696"/>
              </a:outerShdw>
            </a:effectLst>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b="1" i="0" dirty="0"/>
            </a:p>
          </p:txBody>
        </p:sp>
        <p:grpSp>
          <p:nvGrpSpPr>
            <p:cNvPr id="39" name="Group 48"/>
            <p:cNvGrpSpPr>
              <a:grpSpLocks/>
            </p:cNvGrpSpPr>
            <p:nvPr/>
          </p:nvGrpSpPr>
          <p:grpSpPr bwMode="auto">
            <a:xfrm>
              <a:off x="480" y="3096"/>
              <a:ext cx="240" cy="192"/>
              <a:chOff x="480" y="3096"/>
              <a:chExt cx="240" cy="192"/>
            </a:xfrm>
          </p:grpSpPr>
          <p:sp>
            <p:nvSpPr>
              <p:cNvPr id="40" name="Oval 49"/>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b="1" i="0" dirty="0"/>
              </a:p>
            </p:txBody>
          </p:sp>
          <p:sp>
            <p:nvSpPr>
              <p:cNvPr id="41" name="Freeform 50"/>
              <p:cNvSpPr>
                <a:spLocks/>
              </p:cNvSpPr>
              <p:nvPr/>
            </p:nvSpPr>
            <p:spPr bwMode="auto">
              <a:xfrm>
                <a:off x="539" y="3123"/>
                <a:ext cx="139" cy="133"/>
              </a:xfrm>
              <a:custGeom>
                <a:avLst/>
                <a:gdLst>
                  <a:gd name="T0" fmla="*/ 0 w 432"/>
                  <a:gd name="T1" fmla="*/ 0 h 576"/>
                  <a:gd name="T2" fmla="*/ 0 w 432"/>
                  <a:gd name="T3" fmla="*/ 576 h 576"/>
                  <a:gd name="T4" fmla="*/ 432 w 432"/>
                  <a:gd name="T5" fmla="*/ 288 h 576"/>
                  <a:gd name="T6" fmla="*/ 0 w 432"/>
                  <a:gd name="T7" fmla="*/ 0 h 5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endParaRPr lang="en-US" dirty="0"/>
              </a:p>
            </p:txBody>
          </p:sp>
        </p:grpSp>
      </p:grpSp>
      <p:grpSp>
        <p:nvGrpSpPr>
          <p:cNvPr id="42" name="stop"/>
          <p:cNvGrpSpPr>
            <a:grpSpLocks/>
          </p:cNvGrpSpPr>
          <p:nvPr/>
        </p:nvGrpSpPr>
        <p:grpSpPr bwMode="auto">
          <a:xfrm>
            <a:off x="8520113" y="6356350"/>
            <a:ext cx="304800" cy="244475"/>
            <a:chOff x="768" y="3096"/>
            <a:chExt cx="240" cy="192"/>
          </a:xfrm>
        </p:grpSpPr>
        <p:sp>
          <p:nvSpPr>
            <p:cNvPr id="43" name="Oval 52"/>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en-US" b="1" i="0" dirty="0"/>
            </a:p>
          </p:txBody>
        </p:sp>
        <p:sp>
          <p:nvSpPr>
            <p:cNvPr id="44" name="Rectangle 53"/>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endParaRPr lang="en-US" b="1" i="0" dirty="0"/>
            </a:p>
          </p:txBody>
        </p:sp>
      </p:grpSp>
      <p:sp>
        <p:nvSpPr>
          <p:cNvPr id="20" name="white box"/>
          <p:cNvSpPr/>
          <p:nvPr/>
        </p:nvSpPr>
        <p:spPr bwMode="auto">
          <a:xfrm>
            <a:off x="143691" y="1058368"/>
            <a:ext cx="8803459" cy="5133703"/>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graphicFrame>
        <p:nvGraphicFramePr>
          <p:cNvPr id="21" name="Content Placeholder 3"/>
          <p:cNvGraphicFramePr>
            <a:graphicFrameLocks/>
          </p:cNvGraphicFramePr>
          <p:nvPr>
            <p:extLst>
              <p:ext uri="{D42A27DB-BD31-4B8C-83A1-F6EECF244321}">
                <p14:modId xmlns:p14="http://schemas.microsoft.com/office/powerpoint/2010/main" val="3889185085"/>
              </p:ext>
            </p:extLst>
          </p:nvPr>
        </p:nvGraphicFramePr>
        <p:xfrm>
          <a:off x="2126764" y="3625217"/>
          <a:ext cx="4870936" cy="2299965"/>
        </p:xfrm>
        <a:graphic>
          <a:graphicData uri="http://schemas.openxmlformats.org/drawingml/2006/table">
            <a:tbl>
              <a:tblPr firstRow="1" bandRow="1"/>
              <a:tblGrid>
                <a:gridCol w="1467336">
                  <a:extLst>
                    <a:ext uri="{9D8B030D-6E8A-4147-A177-3AD203B41FA5}">
                      <a16:colId xmlns:a16="http://schemas.microsoft.com/office/drawing/2014/main" val="20000"/>
                    </a:ext>
                  </a:extLst>
                </a:gridCol>
                <a:gridCol w="3403600">
                  <a:extLst>
                    <a:ext uri="{9D8B030D-6E8A-4147-A177-3AD203B41FA5}">
                      <a16:colId xmlns:a16="http://schemas.microsoft.com/office/drawing/2014/main" val="20001"/>
                    </a:ext>
                  </a:extLst>
                </a:gridCol>
              </a:tblGrid>
              <a:tr h="328989">
                <a:tc>
                  <a:txBody>
                    <a:bodyPr/>
                    <a:lstStyle/>
                    <a:p>
                      <a:pPr marL="0" marR="0">
                        <a:lnSpc>
                          <a:spcPct val="115000"/>
                        </a:lnSpc>
                        <a:spcBef>
                          <a:spcPts val="0"/>
                        </a:spcBef>
                        <a:spcAft>
                          <a:spcPts val="0"/>
                        </a:spcAft>
                      </a:pPr>
                      <a:r>
                        <a:rPr lang="en-US" sz="1400" b="1" dirty="0">
                          <a:solidFill>
                            <a:schemeClr val="bg1"/>
                          </a:solidFill>
                          <a:effectLst/>
                          <a:latin typeface="Segoe"/>
                          <a:ea typeface="Times New Roman"/>
                          <a:cs typeface="Segoe UI"/>
                        </a:rPr>
                        <a:t>Operator</a:t>
                      </a:r>
                      <a:endParaRPr lang="en-US" sz="1400" b="1" dirty="0">
                        <a:solidFill>
                          <a:schemeClr val="bg1"/>
                        </a:solidFill>
                        <a:effectLst/>
                        <a:latin typeface="Segoe"/>
                        <a:ea typeface="Times New Roman"/>
                        <a:cs typeface="Times New Roman"/>
                      </a:endParaRPr>
                    </a:p>
                  </a:txBody>
                  <a:tcPr marL="68580" marR="68580" marT="0" marB="0" anchor="ctr">
                    <a:lnL w="12700" cmpd="sng">
                      <a:solidFill>
                        <a:srgbClr val="7F9BBC"/>
                      </a:solidFill>
                    </a:lnL>
                    <a:lnR>
                      <a:no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solidFill>
                      <a:srgbClr val="7F9BBC">
                        <a:lumMod val="75000"/>
                      </a:srgbClr>
                    </a:solidFill>
                  </a:tcPr>
                </a:tc>
                <a:tc>
                  <a:txBody>
                    <a:bodyPr/>
                    <a:lstStyle/>
                    <a:p>
                      <a:pPr marL="0" marR="0">
                        <a:lnSpc>
                          <a:spcPct val="115000"/>
                        </a:lnSpc>
                        <a:spcBef>
                          <a:spcPts val="0"/>
                        </a:spcBef>
                        <a:spcAft>
                          <a:spcPts val="0"/>
                        </a:spcAft>
                      </a:pPr>
                      <a:r>
                        <a:rPr lang="en-US" sz="1400" b="1" dirty="0">
                          <a:solidFill>
                            <a:schemeClr val="bg1"/>
                          </a:solidFill>
                          <a:effectLst/>
                          <a:latin typeface="Segoe"/>
                          <a:ea typeface="Times New Roman"/>
                          <a:cs typeface="Segoe UI"/>
                        </a:rPr>
                        <a:t>Description</a:t>
                      </a:r>
                      <a:endParaRPr lang="en-US" sz="1400" b="1" dirty="0">
                        <a:solidFill>
                          <a:schemeClr val="bg1"/>
                        </a:solidFill>
                        <a:effectLst/>
                        <a:latin typeface="Segoe"/>
                        <a:ea typeface="Times New Roman"/>
                        <a:cs typeface="Times New Roman"/>
                      </a:endParaRPr>
                    </a:p>
                  </a:txBody>
                  <a:tcPr marL="68580" marR="68580" marT="0" marB="0" anchor="ctr">
                    <a:lnL>
                      <a:noFill/>
                    </a:lnL>
                    <a:lnR w="12700" cmpd="sng">
                      <a:solidFill>
                        <a:srgbClr val="7F9BBC"/>
                      </a:solid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solidFill>
                      <a:srgbClr val="7F9BBC">
                        <a:lumMod val="75000"/>
                      </a:srgbClr>
                    </a:solidFill>
                  </a:tcPr>
                </a:tc>
                <a:extLst>
                  <a:ext uri="{0D108BD9-81ED-4DB2-BD59-A6C34878D82A}">
                    <a16:rowId xmlns:a16="http://schemas.microsoft.com/office/drawing/2014/main" val="10000"/>
                  </a:ext>
                </a:extLst>
              </a:tr>
              <a:tr h="281568">
                <a:tc>
                  <a:txBody>
                    <a:bodyPr/>
                    <a:lstStyle/>
                    <a:p>
                      <a:pPr marL="0" marR="0">
                        <a:lnSpc>
                          <a:spcPct val="115000"/>
                        </a:lnSpc>
                        <a:spcBef>
                          <a:spcPts val="0"/>
                        </a:spcBef>
                        <a:spcAft>
                          <a:spcPts val="0"/>
                        </a:spcAft>
                      </a:pPr>
                      <a:r>
                        <a:rPr lang="en-US" sz="1400" dirty="0">
                          <a:effectLst/>
                          <a:latin typeface="Segoe"/>
                          <a:ea typeface="Times New Roman"/>
                          <a:cs typeface="Segoe UI"/>
                        </a:rPr>
                        <a:t>-eq</a:t>
                      </a:r>
                      <a:endParaRPr lang="en-US" sz="1400" dirty="0">
                        <a:effectLst/>
                        <a:latin typeface="Segoe"/>
                        <a:ea typeface="Times New Roman"/>
                        <a:cs typeface="Times New Roman"/>
                      </a:endParaRPr>
                    </a:p>
                  </a:txBody>
                  <a:tcPr marL="68580" marR="68580" marT="0" marB="0">
                    <a:lnL w="12700" cmpd="sng">
                      <a:solidFill>
                        <a:srgbClr val="7F9BBC"/>
                      </a:solidFill>
                    </a:lnL>
                    <a:lnR>
                      <a:noFill/>
                    </a:lnR>
                    <a:lnT w="12700" cap="flat" cmpd="sng" algn="ctr">
                      <a:solidFill>
                        <a:srgbClr val="7F9BBC"/>
                      </a:solidFill>
                      <a:prstDash val="solid"/>
                      <a:round/>
                      <a:headEnd type="none" w="med" len="med"/>
                      <a:tailEnd type="none" w="med" len="med"/>
                    </a:lnT>
                    <a:lnB w="12700" cmpd="sng">
                      <a:solidFill>
                        <a:srgbClr val="7F9BBC"/>
                      </a:solidFill>
                    </a:lnB>
                    <a:lnTlToBr w="12700" cmpd="sng">
                      <a:noFill/>
                      <a:prstDash val="solid"/>
                    </a:lnTlToBr>
                    <a:lnBlToTr w="12700" cmpd="sng">
                      <a:noFill/>
                      <a:prstDash val="solid"/>
                    </a:lnBlToTr>
                    <a:solidFill>
                      <a:srgbClr val="FFFFFF"/>
                    </a:solidFill>
                  </a:tcPr>
                </a:tc>
                <a:tc>
                  <a:txBody>
                    <a:bodyPr/>
                    <a:lstStyle/>
                    <a:p>
                      <a:pPr marL="0" marR="0">
                        <a:lnSpc>
                          <a:spcPct val="115000"/>
                        </a:lnSpc>
                        <a:spcBef>
                          <a:spcPts val="0"/>
                        </a:spcBef>
                        <a:spcAft>
                          <a:spcPts val="0"/>
                        </a:spcAft>
                      </a:pPr>
                      <a:r>
                        <a:rPr lang="en-US" sz="1400" dirty="0">
                          <a:effectLst/>
                          <a:latin typeface="Segoe"/>
                          <a:ea typeface="Times New Roman"/>
                          <a:cs typeface="Segoe UI"/>
                        </a:rPr>
                        <a:t>Equal to</a:t>
                      </a:r>
                      <a:endParaRPr lang="en-US" sz="1400" dirty="0">
                        <a:effectLst/>
                        <a:latin typeface="Segoe"/>
                        <a:ea typeface="Times New Roman"/>
                        <a:cs typeface="Times New Roman"/>
                      </a:endParaRPr>
                    </a:p>
                  </a:txBody>
                  <a:tcPr marL="68580" marR="68580" marT="0" marB="0">
                    <a:lnL>
                      <a:noFill/>
                    </a:lnL>
                    <a:lnR w="12700" cmpd="sng">
                      <a:solidFill>
                        <a:srgbClr val="7F9BBC"/>
                      </a:solidFill>
                    </a:lnR>
                    <a:lnT w="12700" cap="flat" cmpd="sng" algn="ctr">
                      <a:solidFill>
                        <a:srgbClr val="7F9BBC"/>
                      </a:solidFill>
                      <a:prstDash val="solid"/>
                      <a:round/>
                      <a:headEnd type="none" w="med" len="med"/>
                      <a:tailEnd type="none" w="med" len="med"/>
                    </a:lnT>
                    <a:lnB w="12700" cmpd="sng">
                      <a:solidFill>
                        <a:srgbClr val="7F9BB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81568">
                <a:tc>
                  <a:txBody>
                    <a:bodyPr/>
                    <a:lstStyle/>
                    <a:p>
                      <a:pPr marL="0" marR="0">
                        <a:lnSpc>
                          <a:spcPct val="115000"/>
                        </a:lnSpc>
                        <a:spcBef>
                          <a:spcPts val="0"/>
                        </a:spcBef>
                        <a:spcAft>
                          <a:spcPts val="0"/>
                        </a:spcAft>
                      </a:pPr>
                      <a:r>
                        <a:rPr lang="en-US" sz="1400" dirty="0">
                          <a:effectLst/>
                          <a:latin typeface="Segoe"/>
                          <a:ea typeface="Times New Roman"/>
                          <a:cs typeface="Segoe UI"/>
                        </a:rPr>
                        <a:t>-ne</a:t>
                      </a:r>
                      <a:endParaRPr lang="en-US" sz="1400" dirty="0">
                        <a:effectLst/>
                        <a:latin typeface="Segoe"/>
                        <a:ea typeface="Times New Roman"/>
                        <a:cs typeface="Times New Roman"/>
                      </a:endParaRPr>
                    </a:p>
                  </a:txBody>
                  <a:tcPr marL="68580" marR="68580" marT="0" marB="0">
                    <a:lnL w="12700" cmpd="sng">
                      <a:solidFill>
                        <a:srgbClr val="7F9BBC"/>
                      </a:solidFill>
                    </a:lnL>
                    <a:lnR>
                      <a:no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7F9BBC">
                        <a:tint val="20000"/>
                      </a:srgbClr>
                    </a:solidFill>
                  </a:tcPr>
                </a:tc>
                <a:tc>
                  <a:txBody>
                    <a:bodyPr/>
                    <a:lstStyle/>
                    <a:p>
                      <a:pPr marL="0" marR="0">
                        <a:lnSpc>
                          <a:spcPct val="115000"/>
                        </a:lnSpc>
                        <a:spcBef>
                          <a:spcPts val="0"/>
                        </a:spcBef>
                        <a:spcAft>
                          <a:spcPts val="0"/>
                        </a:spcAft>
                      </a:pPr>
                      <a:r>
                        <a:rPr lang="en-US" sz="1400" dirty="0">
                          <a:effectLst/>
                          <a:latin typeface="Segoe"/>
                          <a:ea typeface="Times New Roman"/>
                          <a:cs typeface="Segoe UI"/>
                        </a:rPr>
                        <a:t>Not equal to</a:t>
                      </a:r>
                      <a:endParaRPr lang="en-US" sz="1400" dirty="0">
                        <a:effectLst/>
                        <a:latin typeface="Segoe"/>
                        <a:ea typeface="Times New Roman"/>
                        <a:cs typeface="Times New Roman"/>
                      </a:endParaRPr>
                    </a:p>
                  </a:txBody>
                  <a:tcPr marL="68580" marR="68580" marT="0" marB="0">
                    <a:lnL>
                      <a:noFill/>
                    </a:lnL>
                    <a:lnR w="12700" cmpd="sng">
                      <a:solidFill>
                        <a:srgbClr val="7F9BBC"/>
                      </a:solid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7F9BBC">
                        <a:tint val="20000"/>
                      </a:srgbClr>
                    </a:solidFill>
                  </a:tcPr>
                </a:tc>
                <a:extLst>
                  <a:ext uri="{0D108BD9-81ED-4DB2-BD59-A6C34878D82A}">
                    <a16:rowId xmlns:a16="http://schemas.microsoft.com/office/drawing/2014/main" val="10002"/>
                  </a:ext>
                </a:extLst>
              </a:tr>
              <a:tr h="281568">
                <a:tc>
                  <a:txBody>
                    <a:bodyPr/>
                    <a:lstStyle/>
                    <a:p>
                      <a:pPr marL="0" marR="0">
                        <a:lnSpc>
                          <a:spcPct val="115000"/>
                        </a:lnSpc>
                        <a:spcBef>
                          <a:spcPts val="0"/>
                        </a:spcBef>
                        <a:spcAft>
                          <a:spcPts val="0"/>
                        </a:spcAft>
                      </a:pPr>
                      <a:r>
                        <a:rPr lang="en-US" sz="1400" dirty="0">
                          <a:effectLst/>
                          <a:latin typeface="Segoe"/>
                          <a:ea typeface="Times New Roman"/>
                          <a:cs typeface="Segoe UI"/>
                        </a:rPr>
                        <a:t>-lt</a:t>
                      </a:r>
                      <a:endParaRPr lang="en-US" sz="1400" dirty="0">
                        <a:effectLst/>
                        <a:latin typeface="Segoe"/>
                        <a:ea typeface="Times New Roman"/>
                        <a:cs typeface="Times New Roman"/>
                      </a:endParaRPr>
                    </a:p>
                  </a:txBody>
                  <a:tcPr marL="68580" marR="68580" marT="0" marB="0">
                    <a:lnL w="12700" cmpd="sng">
                      <a:solidFill>
                        <a:srgbClr val="7F9BBC"/>
                      </a:solidFill>
                    </a:lnL>
                    <a:lnR>
                      <a:no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FFFFFF"/>
                    </a:solidFill>
                  </a:tcPr>
                </a:tc>
                <a:tc>
                  <a:txBody>
                    <a:bodyPr/>
                    <a:lstStyle/>
                    <a:p>
                      <a:pPr marL="0" marR="0">
                        <a:lnSpc>
                          <a:spcPct val="115000"/>
                        </a:lnSpc>
                        <a:spcBef>
                          <a:spcPts val="0"/>
                        </a:spcBef>
                        <a:spcAft>
                          <a:spcPts val="0"/>
                        </a:spcAft>
                      </a:pPr>
                      <a:r>
                        <a:rPr lang="en-US" sz="1400" dirty="0">
                          <a:effectLst/>
                          <a:latin typeface="Segoe"/>
                          <a:ea typeface="Times New Roman"/>
                          <a:cs typeface="Segoe UI"/>
                        </a:rPr>
                        <a:t>Less than</a:t>
                      </a:r>
                      <a:endParaRPr lang="en-US" sz="1400" dirty="0">
                        <a:effectLst/>
                        <a:latin typeface="Segoe"/>
                        <a:ea typeface="Times New Roman"/>
                        <a:cs typeface="Times New Roman"/>
                      </a:endParaRPr>
                    </a:p>
                  </a:txBody>
                  <a:tcPr marL="68580" marR="68580" marT="0" marB="0">
                    <a:lnL>
                      <a:noFill/>
                    </a:lnL>
                    <a:lnR w="12700" cmpd="sng">
                      <a:solidFill>
                        <a:srgbClr val="7F9BBC"/>
                      </a:solid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81568">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Segoe"/>
                          <a:ea typeface="Times New Roman"/>
                          <a:cs typeface="Segoe UI"/>
                        </a:rPr>
                        <a:t>-le</a:t>
                      </a:r>
                    </a:p>
                  </a:txBody>
                  <a:tcPr marL="68580" marR="68580" marT="0" marB="0">
                    <a:lnL w="12700" cmpd="sng">
                      <a:solidFill>
                        <a:srgbClr val="7F9BBC"/>
                      </a:solidFill>
                    </a:lnL>
                    <a:lnR>
                      <a:no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solidFill>
                      <a:srgbClr val="7F9BBC">
                        <a:tint val="20000"/>
                      </a:srgbClr>
                    </a:solidFill>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Segoe"/>
                          <a:ea typeface="Times New Roman"/>
                          <a:cs typeface="Segoe UI"/>
                        </a:rPr>
                        <a:t>Less than or equal to</a:t>
                      </a:r>
                    </a:p>
                  </a:txBody>
                  <a:tcPr marL="68580" marR="68580" marT="0" marB="0">
                    <a:lnL>
                      <a:noFill/>
                    </a:lnL>
                    <a:lnR w="12700" cmpd="sng">
                      <a:solidFill>
                        <a:srgbClr val="7F9BBC"/>
                      </a:solid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solidFill>
                      <a:srgbClr val="7F9BBC">
                        <a:tint val="20000"/>
                      </a:srgbClr>
                    </a:solidFill>
                  </a:tcPr>
                </a:tc>
                <a:extLst>
                  <a:ext uri="{0D108BD9-81ED-4DB2-BD59-A6C34878D82A}">
                    <a16:rowId xmlns:a16="http://schemas.microsoft.com/office/drawing/2014/main" val="10004"/>
                  </a:ext>
                </a:extLst>
              </a:tr>
              <a:tr h="281568">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Segoe"/>
                          <a:ea typeface="Times New Roman"/>
                          <a:cs typeface="Segoe UI"/>
                        </a:rPr>
                        <a:t>-gt</a:t>
                      </a:r>
                    </a:p>
                  </a:txBody>
                  <a:tcPr marL="68580" marR="68580" marT="0" marB="0">
                    <a:lnL w="12700" cmpd="sng">
                      <a:solidFill>
                        <a:srgbClr val="7F9BBC"/>
                      </a:solidFill>
                    </a:lnL>
                    <a:lnR>
                      <a:no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Segoe"/>
                          <a:ea typeface="Times New Roman"/>
                          <a:cs typeface="Segoe UI"/>
                        </a:rPr>
                        <a:t>Greater than</a:t>
                      </a:r>
                    </a:p>
                  </a:txBody>
                  <a:tcPr marL="68580" marR="68580" marT="0" marB="0">
                    <a:lnL>
                      <a:noFill/>
                    </a:lnL>
                    <a:lnR w="12700" cmpd="sng">
                      <a:solidFill>
                        <a:srgbClr val="7F9BBC"/>
                      </a:solid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81568">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Segoe"/>
                          <a:ea typeface="Times New Roman"/>
                          <a:cs typeface="Segoe UI"/>
                        </a:rPr>
                        <a:t>-ge</a:t>
                      </a:r>
                    </a:p>
                  </a:txBody>
                  <a:tcPr marL="68580" marR="68580" marT="0" marB="0">
                    <a:lnL w="12700" cmpd="sng">
                      <a:solidFill>
                        <a:srgbClr val="7F9BBC"/>
                      </a:solidFill>
                    </a:lnL>
                    <a:lnR>
                      <a:no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solidFill>
                      <a:srgbClr val="7F9BBC">
                        <a:tint val="20000"/>
                      </a:srgbClr>
                    </a:solidFill>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Segoe"/>
                          <a:ea typeface="Times New Roman"/>
                          <a:cs typeface="Segoe UI"/>
                        </a:rPr>
                        <a:t>Greater than or equal to</a:t>
                      </a:r>
                    </a:p>
                  </a:txBody>
                  <a:tcPr marL="68580" marR="68580" marT="0" marB="0">
                    <a:lnL>
                      <a:noFill/>
                    </a:lnL>
                    <a:lnR w="12700" cmpd="sng">
                      <a:solidFill>
                        <a:srgbClr val="7F9BBC"/>
                      </a:solid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solidFill>
                      <a:srgbClr val="7F9BBC">
                        <a:tint val="20000"/>
                      </a:srgbClr>
                    </a:solidFill>
                  </a:tcPr>
                </a:tc>
                <a:extLst>
                  <a:ext uri="{0D108BD9-81ED-4DB2-BD59-A6C34878D82A}">
                    <a16:rowId xmlns:a16="http://schemas.microsoft.com/office/drawing/2014/main" val="10006"/>
                  </a:ext>
                </a:extLst>
              </a:tr>
              <a:tr h="281568">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Segoe"/>
                          <a:ea typeface="Times New Roman"/>
                          <a:cs typeface="Segoe UI"/>
                        </a:rPr>
                        <a:t>-like</a:t>
                      </a:r>
                    </a:p>
                  </a:txBody>
                  <a:tcPr marL="68580" marR="68580" marT="0" marB="0">
                    <a:lnL w="12700" cmpd="sng">
                      <a:solidFill>
                        <a:srgbClr val="7F9BBC"/>
                      </a:solidFill>
                    </a:lnL>
                    <a:lnR>
                      <a:noFill/>
                    </a:lnR>
                    <a:lnT w="12700" cmpd="sng">
                      <a:solidFill>
                        <a:srgbClr val="7F9BBC"/>
                      </a:solidFill>
                    </a:lnT>
                    <a:lnB w="12700" cmpd="sng">
                      <a:solidFill>
                        <a:srgbClr val="7F9BBC"/>
                      </a:solidFill>
                    </a:lnB>
                    <a:lnTlToBr w="12700" cmpd="sng">
                      <a:noFill/>
                      <a:prstDash val="solid"/>
                    </a:lnTlToBr>
                    <a:lnBlToTr w="12700" cmpd="sng">
                      <a:noFill/>
                      <a:prstDash val="solid"/>
                    </a:lnBlToTr>
                    <a:noFill/>
                  </a:tcPr>
                </a:tc>
                <a:tc>
                  <a:txBody>
                    <a:bodyPr/>
                    <a:lstStyle/>
                    <a:p>
                      <a:pPr marL="0" marR="0" algn="l" defTabSz="914400" rtl="0" eaLnBrk="1" latinLnBrk="0" hangingPunct="1">
                        <a:lnSpc>
                          <a:spcPct val="115000"/>
                        </a:lnSpc>
                        <a:spcBef>
                          <a:spcPts val="0"/>
                        </a:spcBef>
                        <a:spcAft>
                          <a:spcPts val="0"/>
                        </a:spcAft>
                      </a:pPr>
                      <a:r>
                        <a:rPr lang="en-US" sz="1400" kern="1200" dirty="0">
                          <a:solidFill>
                            <a:schemeClr val="tx1"/>
                          </a:solidFill>
                          <a:effectLst/>
                          <a:latin typeface="Segoe"/>
                          <a:ea typeface="Times New Roman"/>
                          <a:cs typeface="Segoe UI"/>
                        </a:rPr>
                        <a:t>Uses wildcards for pattern matching</a:t>
                      </a:r>
                    </a:p>
                  </a:txBody>
                  <a:tcPr marL="68580" marR="68580" marT="0" marB="0">
                    <a:lnL>
                      <a:noFill/>
                    </a:lnL>
                    <a:lnR w="12700" cmpd="sng">
                      <a:solidFill>
                        <a:srgbClr val="7F9BBC"/>
                      </a:solidFill>
                    </a:lnR>
                    <a:lnT w="12700" cmpd="sng">
                      <a:solidFill>
                        <a:srgbClr val="7F9BBC"/>
                      </a:solidFill>
                    </a:lnT>
                    <a:lnB w="12700" cmpd="sng">
                      <a:solidFill>
                        <a:srgbClr val="7F9BBC"/>
                      </a:solid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aphicFrame>
        <p:nvGraphicFramePr>
          <p:cNvPr id="22" name="Content Placeholder 3"/>
          <p:cNvGraphicFramePr>
            <a:graphicFrameLocks/>
          </p:cNvGraphicFramePr>
          <p:nvPr>
            <p:extLst>
              <p:ext uri="{D42A27DB-BD31-4B8C-83A1-F6EECF244321}">
                <p14:modId xmlns:p14="http://schemas.microsoft.com/office/powerpoint/2010/main" val="2505888709"/>
              </p:ext>
            </p:extLst>
          </p:nvPr>
        </p:nvGraphicFramePr>
        <p:xfrm>
          <a:off x="880584" y="1429729"/>
          <a:ext cx="7374878" cy="1996892"/>
        </p:xfrm>
        <a:graphic>
          <a:graphicData uri="http://schemas.openxmlformats.org/drawingml/2006/table">
            <a:tbl>
              <a:tblPr firstRow="1" bandRow="1"/>
              <a:tblGrid>
                <a:gridCol w="1354004">
                  <a:extLst>
                    <a:ext uri="{9D8B030D-6E8A-4147-A177-3AD203B41FA5}">
                      <a16:colId xmlns:a16="http://schemas.microsoft.com/office/drawing/2014/main" val="20000"/>
                    </a:ext>
                  </a:extLst>
                </a:gridCol>
                <a:gridCol w="6020874">
                  <a:extLst>
                    <a:ext uri="{9D8B030D-6E8A-4147-A177-3AD203B41FA5}">
                      <a16:colId xmlns:a16="http://schemas.microsoft.com/office/drawing/2014/main" val="20001"/>
                    </a:ext>
                  </a:extLst>
                </a:gridCol>
              </a:tblGrid>
              <a:tr h="421964">
                <a:tc>
                  <a:txBody>
                    <a:bodyPr/>
                    <a:lstStyle/>
                    <a:p>
                      <a:pPr marL="0" marR="0">
                        <a:lnSpc>
                          <a:spcPct val="115000"/>
                        </a:lnSpc>
                        <a:spcBef>
                          <a:spcPts val="0"/>
                        </a:spcBef>
                        <a:spcAft>
                          <a:spcPts val="0"/>
                        </a:spcAft>
                      </a:pPr>
                      <a:r>
                        <a:rPr lang="en-US" sz="1400" b="1" dirty="0">
                          <a:solidFill>
                            <a:schemeClr val="bg1"/>
                          </a:solidFill>
                          <a:effectLst/>
                          <a:latin typeface="Segoe"/>
                          <a:ea typeface="Times New Roman"/>
                          <a:cs typeface="Segoe UI"/>
                        </a:rPr>
                        <a:t>Parameter</a:t>
                      </a:r>
                      <a:endParaRPr lang="en-US" sz="1400" b="1" dirty="0">
                        <a:solidFill>
                          <a:schemeClr val="bg1"/>
                        </a:solidFill>
                        <a:effectLst/>
                        <a:latin typeface="Segoe"/>
                        <a:ea typeface="Times New Roman"/>
                        <a:cs typeface="Times New Roman"/>
                      </a:endParaRPr>
                    </a:p>
                  </a:txBody>
                  <a:tcPr marL="68580" marR="68580" marT="0" marB="0" anchor="ctr">
                    <a:lnL w="12700" cmpd="sng">
                      <a:solidFill>
                        <a:srgbClr val="7F9BBC"/>
                      </a:solidFill>
                    </a:lnL>
                    <a:lnR>
                      <a:no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solidFill>
                      <a:srgbClr val="7F9BBC">
                        <a:lumMod val="75000"/>
                      </a:srgbClr>
                    </a:solidFill>
                  </a:tcPr>
                </a:tc>
                <a:tc>
                  <a:txBody>
                    <a:bodyPr/>
                    <a:lstStyle/>
                    <a:p>
                      <a:pPr marL="0" marR="0">
                        <a:lnSpc>
                          <a:spcPct val="115000"/>
                        </a:lnSpc>
                        <a:spcBef>
                          <a:spcPts val="0"/>
                        </a:spcBef>
                        <a:spcAft>
                          <a:spcPts val="0"/>
                        </a:spcAft>
                      </a:pPr>
                      <a:r>
                        <a:rPr lang="en-US" sz="1400" b="1" dirty="0">
                          <a:solidFill>
                            <a:schemeClr val="bg1"/>
                          </a:solidFill>
                          <a:effectLst/>
                          <a:latin typeface="Segoe"/>
                          <a:ea typeface="Times New Roman"/>
                          <a:cs typeface="Segoe UI"/>
                        </a:rPr>
                        <a:t>Description</a:t>
                      </a:r>
                      <a:endParaRPr lang="en-US" sz="1400" b="1" dirty="0">
                        <a:solidFill>
                          <a:schemeClr val="bg1"/>
                        </a:solidFill>
                        <a:effectLst/>
                        <a:latin typeface="Segoe"/>
                        <a:ea typeface="Times New Roman"/>
                        <a:cs typeface="Times New Roman"/>
                      </a:endParaRPr>
                    </a:p>
                  </a:txBody>
                  <a:tcPr marL="68580" marR="68580" marT="0" marB="0" anchor="ctr">
                    <a:lnL>
                      <a:noFill/>
                    </a:lnL>
                    <a:lnR w="12700" cmpd="sng">
                      <a:solidFill>
                        <a:srgbClr val="7F9BBC"/>
                      </a:solidFill>
                    </a:lnR>
                    <a:lnT w="12700" cmpd="sng">
                      <a:solidFill>
                        <a:srgbClr val="7F9BBC"/>
                      </a:solidFill>
                    </a:lnT>
                    <a:lnB w="12700" cap="flat" cmpd="sng" algn="ctr">
                      <a:solidFill>
                        <a:srgbClr val="7F9BBC"/>
                      </a:solidFill>
                      <a:prstDash val="solid"/>
                      <a:round/>
                      <a:headEnd type="none" w="med" len="med"/>
                      <a:tailEnd type="none" w="med" len="med"/>
                    </a:lnB>
                    <a:lnTlToBr w="12700" cmpd="sng">
                      <a:noFill/>
                      <a:prstDash val="solid"/>
                    </a:lnTlToBr>
                    <a:lnBlToTr w="12700" cmpd="sng">
                      <a:noFill/>
                      <a:prstDash val="solid"/>
                    </a:lnBlToTr>
                    <a:solidFill>
                      <a:srgbClr val="7F9BBC">
                        <a:lumMod val="75000"/>
                      </a:srgbClr>
                    </a:solidFill>
                  </a:tcPr>
                </a:tc>
                <a:extLst>
                  <a:ext uri="{0D108BD9-81ED-4DB2-BD59-A6C34878D82A}">
                    <a16:rowId xmlns:a16="http://schemas.microsoft.com/office/drawing/2014/main" val="10000"/>
                  </a:ext>
                </a:extLst>
              </a:tr>
              <a:tr h="361400">
                <a:tc>
                  <a:txBody>
                    <a:bodyPr/>
                    <a:lstStyle/>
                    <a:p>
                      <a:pPr marL="0" marR="0">
                        <a:lnSpc>
                          <a:spcPct val="115000"/>
                        </a:lnSpc>
                        <a:spcBef>
                          <a:spcPts val="0"/>
                        </a:spcBef>
                        <a:spcAft>
                          <a:spcPts val="0"/>
                        </a:spcAft>
                      </a:pPr>
                      <a:r>
                        <a:rPr lang="en-US" sz="1400" dirty="0">
                          <a:effectLst/>
                          <a:latin typeface="Segoe"/>
                          <a:ea typeface="Times New Roman"/>
                          <a:cs typeface="Segoe UI"/>
                        </a:rPr>
                        <a:t>SearchBase</a:t>
                      </a:r>
                      <a:endParaRPr lang="en-US" sz="1400" dirty="0">
                        <a:effectLst/>
                        <a:latin typeface="Segoe"/>
                        <a:ea typeface="Times New Roman"/>
                        <a:cs typeface="Times New Roman"/>
                      </a:endParaRPr>
                    </a:p>
                  </a:txBody>
                  <a:tcPr marL="68580" marR="68580" marT="0" marB="0">
                    <a:lnL w="12700" cmpd="sng">
                      <a:solidFill>
                        <a:srgbClr val="7F9BBC"/>
                      </a:solidFill>
                    </a:lnL>
                    <a:lnR>
                      <a:noFill/>
                    </a:lnR>
                    <a:lnT w="12700" cap="flat" cmpd="sng" algn="ctr">
                      <a:solidFill>
                        <a:srgbClr val="7F9BBC"/>
                      </a:solidFill>
                      <a:prstDash val="solid"/>
                      <a:round/>
                      <a:headEnd type="none" w="med" len="med"/>
                      <a:tailEnd type="none" w="med" len="med"/>
                    </a:lnT>
                    <a:lnB w="12700" cmpd="sng">
                      <a:solidFill>
                        <a:srgbClr val="7F9BBC"/>
                      </a:solidFill>
                    </a:lnB>
                    <a:lnTlToBr w="12700" cmpd="sng">
                      <a:noFill/>
                      <a:prstDash val="solid"/>
                    </a:lnTlToBr>
                    <a:lnBlToTr w="12700" cmpd="sng">
                      <a:noFill/>
                      <a:prstDash val="solid"/>
                    </a:lnBlToTr>
                    <a:solidFill>
                      <a:srgbClr val="FFFFFF"/>
                    </a:solidFill>
                  </a:tcPr>
                </a:tc>
                <a:tc>
                  <a:txBody>
                    <a:bodyPr/>
                    <a:lstStyle/>
                    <a:p>
                      <a:pPr marL="0" marR="0">
                        <a:lnSpc>
                          <a:spcPct val="115000"/>
                        </a:lnSpc>
                        <a:spcBef>
                          <a:spcPts val="0"/>
                        </a:spcBef>
                        <a:spcAft>
                          <a:spcPts val="0"/>
                        </a:spcAft>
                      </a:pPr>
                      <a:r>
                        <a:rPr lang="en-US" sz="1400" dirty="0">
                          <a:effectLst/>
                          <a:latin typeface="Segoe"/>
                          <a:ea typeface="Times New Roman"/>
                          <a:cs typeface="Segoe UI"/>
                        </a:rPr>
                        <a:t>Defines the AD DS path to begin searching.</a:t>
                      </a:r>
                      <a:endParaRPr lang="en-US" sz="1400" dirty="0">
                        <a:effectLst/>
                        <a:latin typeface="Segoe"/>
                        <a:ea typeface="Times New Roman"/>
                        <a:cs typeface="Times New Roman"/>
                      </a:endParaRPr>
                    </a:p>
                  </a:txBody>
                  <a:tcPr marL="68580" marR="68580" marT="0" marB="0">
                    <a:lnL>
                      <a:noFill/>
                    </a:lnL>
                    <a:lnR w="12700" cmpd="sng">
                      <a:solidFill>
                        <a:srgbClr val="7F9BBC"/>
                      </a:solidFill>
                    </a:lnR>
                    <a:lnT w="12700" cap="flat" cmpd="sng" algn="ctr">
                      <a:solidFill>
                        <a:srgbClr val="7F9BBC"/>
                      </a:solidFill>
                      <a:prstDash val="solid"/>
                      <a:round/>
                      <a:headEnd type="none" w="med" len="med"/>
                      <a:tailEnd type="none" w="med" len="med"/>
                    </a:lnT>
                    <a:lnB w="12700" cmpd="sng">
                      <a:solidFill>
                        <a:srgbClr val="7F9BB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61400">
                <a:tc>
                  <a:txBody>
                    <a:bodyPr/>
                    <a:lstStyle/>
                    <a:p>
                      <a:pPr marL="0" marR="0">
                        <a:lnSpc>
                          <a:spcPct val="115000"/>
                        </a:lnSpc>
                        <a:spcBef>
                          <a:spcPts val="0"/>
                        </a:spcBef>
                        <a:spcAft>
                          <a:spcPts val="0"/>
                        </a:spcAft>
                      </a:pPr>
                      <a:r>
                        <a:rPr lang="en-US" sz="1400" dirty="0">
                          <a:effectLst/>
                          <a:latin typeface="Segoe"/>
                          <a:ea typeface="Times New Roman"/>
                          <a:cs typeface="Segoe UI"/>
                        </a:rPr>
                        <a:t>SearchScope</a:t>
                      </a:r>
                      <a:endParaRPr lang="en-US" sz="1400" dirty="0">
                        <a:effectLst/>
                        <a:latin typeface="Segoe"/>
                        <a:ea typeface="Times New Roman"/>
                        <a:cs typeface="Times New Roman"/>
                      </a:endParaRPr>
                    </a:p>
                  </a:txBody>
                  <a:tcPr marL="68580" marR="68580" marT="0" marB="0">
                    <a:lnL w="12700" cmpd="sng">
                      <a:solidFill>
                        <a:srgbClr val="7F9BBC"/>
                      </a:solidFill>
                    </a:lnL>
                    <a:lnR>
                      <a:no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7F9BBC">
                        <a:tint val="20000"/>
                      </a:srgbClr>
                    </a:solidFill>
                  </a:tcPr>
                </a:tc>
                <a:tc>
                  <a:txBody>
                    <a:bodyPr/>
                    <a:lstStyle/>
                    <a:p>
                      <a:pPr marL="0" marR="0">
                        <a:lnSpc>
                          <a:spcPct val="115000"/>
                        </a:lnSpc>
                        <a:spcBef>
                          <a:spcPts val="0"/>
                        </a:spcBef>
                        <a:spcAft>
                          <a:spcPts val="0"/>
                        </a:spcAft>
                      </a:pPr>
                      <a:r>
                        <a:rPr lang="en-US" sz="1400" dirty="0">
                          <a:effectLst/>
                          <a:latin typeface="Segoe"/>
                          <a:ea typeface="Times New Roman"/>
                          <a:cs typeface="Segoe UI"/>
                        </a:rPr>
                        <a:t>Defines at what level below the SearchBase a search should be performed. </a:t>
                      </a:r>
                    </a:p>
                  </a:txBody>
                  <a:tcPr marL="68580" marR="68580" marT="0" marB="0">
                    <a:lnL>
                      <a:noFill/>
                    </a:lnL>
                    <a:lnR w="12700" cmpd="sng">
                      <a:solidFill>
                        <a:srgbClr val="7F9BBC"/>
                      </a:solid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7F9BBC">
                        <a:tint val="20000"/>
                      </a:srgbClr>
                    </a:solidFill>
                  </a:tcPr>
                </a:tc>
                <a:extLst>
                  <a:ext uri="{0D108BD9-81ED-4DB2-BD59-A6C34878D82A}">
                    <a16:rowId xmlns:a16="http://schemas.microsoft.com/office/drawing/2014/main" val="10002"/>
                  </a:ext>
                </a:extLst>
              </a:tr>
              <a:tr h="361400">
                <a:tc>
                  <a:txBody>
                    <a:bodyPr/>
                    <a:lstStyle/>
                    <a:p>
                      <a:pPr marL="0" marR="0">
                        <a:lnSpc>
                          <a:spcPct val="115000"/>
                        </a:lnSpc>
                        <a:spcBef>
                          <a:spcPts val="0"/>
                        </a:spcBef>
                        <a:spcAft>
                          <a:spcPts val="0"/>
                        </a:spcAft>
                      </a:pPr>
                      <a:r>
                        <a:rPr lang="en-US" sz="1400" dirty="0">
                          <a:effectLst/>
                          <a:latin typeface="Segoe"/>
                          <a:ea typeface="Times New Roman"/>
                          <a:cs typeface="Segoe UI"/>
                        </a:rPr>
                        <a:t>ResultSetSize</a:t>
                      </a:r>
                      <a:endParaRPr lang="en-US" sz="1400" dirty="0">
                        <a:effectLst/>
                        <a:latin typeface="Segoe"/>
                        <a:ea typeface="Times New Roman"/>
                        <a:cs typeface="Times New Roman"/>
                      </a:endParaRPr>
                    </a:p>
                  </a:txBody>
                  <a:tcPr marL="68580" marR="68580" marT="0" marB="0">
                    <a:lnL w="12700" cmpd="sng">
                      <a:solidFill>
                        <a:srgbClr val="7F9BBC"/>
                      </a:solidFill>
                    </a:lnL>
                    <a:lnR>
                      <a:no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FFFFFF"/>
                    </a:solidFill>
                  </a:tcPr>
                </a:tc>
                <a:tc>
                  <a:txBody>
                    <a:bodyPr/>
                    <a:lstStyle/>
                    <a:p>
                      <a:pPr marL="0" marR="0">
                        <a:lnSpc>
                          <a:spcPct val="115000"/>
                        </a:lnSpc>
                        <a:spcBef>
                          <a:spcPts val="0"/>
                        </a:spcBef>
                        <a:spcAft>
                          <a:spcPts val="0"/>
                        </a:spcAft>
                      </a:pPr>
                      <a:r>
                        <a:rPr lang="en-US" sz="1400" dirty="0">
                          <a:effectLst/>
                          <a:latin typeface="Segoe"/>
                          <a:ea typeface="Times New Roman"/>
                          <a:cs typeface="Segoe UI"/>
                        </a:rPr>
                        <a:t>Defines how many objects to return in response to a query.</a:t>
                      </a:r>
                      <a:endParaRPr lang="en-US" sz="1400" dirty="0">
                        <a:effectLst/>
                        <a:latin typeface="Segoe"/>
                        <a:ea typeface="Times New Roman"/>
                        <a:cs typeface="Times New Roman"/>
                      </a:endParaRPr>
                    </a:p>
                  </a:txBody>
                  <a:tcPr marL="68580" marR="68580" marT="0" marB="0">
                    <a:lnL>
                      <a:noFill/>
                    </a:lnL>
                    <a:lnR w="12700" cmpd="sng">
                      <a:solidFill>
                        <a:srgbClr val="7F9BBC"/>
                      </a:solid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61400">
                <a:tc>
                  <a:txBody>
                    <a:bodyPr/>
                    <a:lstStyle/>
                    <a:p>
                      <a:pPr marL="0" marR="0">
                        <a:lnSpc>
                          <a:spcPct val="115000"/>
                        </a:lnSpc>
                        <a:spcBef>
                          <a:spcPts val="0"/>
                        </a:spcBef>
                        <a:spcAft>
                          <a:spcPts val="0"/>
                        </a:spcAft>
                      </a:pPr>
                      <a:r>
                        <a:rPr lang="en-US" sz="1400" dirty="0">
                          <a:effectLst/>
                          <a:latin typeface="Segoe"/>
                          <a:ea typeface="Times New Roman"/>
                          <a:cs typeface="Segoe UI"/>
                        </a:rPr>
                        <a:t>Properties</a:t>
                      </a:r>
                      <a:endParaRPr lang="en-US" sz="1400" dirty="0">
                        <a:effectLst/>
                        <a:latin typeface="Segoe"/>
                        <a:ea typeface="Times New Roman"/>
                        <a:cs typeface="Times New Roman"/>
                      </a:endParaRPr>
                    </a:p>
                  </a:txBody>
                  <a:tcPr marL="68580" marR="68580" marT="0" marB="0">
                    <a:lnL w="12700" cmpd="sng">
                      <a:solidFill>
                        <a:srgbClr val="7F9BBC"/>
                      </a:solidFill>
                    </a:lnL>
                    <a:lnR>
                      <a:no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7F9BBC">
                        <a:tint val="20000"/>
                      </a:srgbClr>
                    </a:solidFill>
                  </a:tcPr>
                </a:tc>
                <a:tc>
                  <a:txBody>
                    <a:bodyPr/>
                    <a:lstStyle/>
                    <a:p>
                      <a:pPr marL="0" marR="0">
                        <a:lnSpc>
                          <a:spcPct val="115000"/>
                        </a:lnSpc>
                        <a:spcBef>
                          <a:spcPts val="0"/>
                        </a:spcBef>
                        <a:spcAft>
                          <a:spcPts val="0"/>
                        </a:spcAft>
                      </a:pPr>
                      <a:r>
                        <a:rPr lang="en-US" sz="1400" dirty="0">
                          <a:effectLst/>
                          <a:latin typeface="Segoe"/>
                          <a:ea typeface="Times New Roman"/>
                          <a:cs typeface="Segoe UI"/>
                        </a:rPr>
                        <a:t>Defines which object properties to return and display.</a:t>
                      </a:r>
                      <a:endParaRPr lang="en-US" sz="1400" dirty="0">
                        <a:effectLst/>
                        <a:latin typeface="Segoe"/>
                        <a:ea typeface="Times New Roman"/>
                        <a:cs typeface="Times New Roman"/>
                      </a:endParaRPr>
                    </a:p>
                  </a:txBody>
                  <a:tcPr marL="68580" marR="68580" marT="0" marB="0">
                    <a:lnL>
                      <a:noFill/>
                    </a:lnL>
                    <a:lnR w="12700" cmpd="sng">
                      <a:solidFill>
                        <a:srgbClr val="7F9BBC"/>
                      </a:solidFill>
                    </a:lnR>
                    <a:lnT w="12700" cmpd="sng">
                      <a:solidFill>
                        <a:srgbClr val="7F9BBC"/>
                      </a:solidFill>
                    </a:lnT>
                    <a:lnB w="12700" cmpd="sng">
                      <a:solidFill>
                        <a:srgbClr val="7F9BBC"/>
                      </a:solidFill>
                    </a:lnB>
                    <a:lnTlToBr w="12700" cmpd="sng">
                      <a:noFill/>
                      <a:prstDash val="solid"/>
                    </a:lnTlToBr>
                    <a:lnBlToTr w="12700" cmpd="sng">
                      <a:noFill/>
                      <a:prstDash val="solid"/>
                    </a:lnBlToTr>
                    <a:solidFill>
                      <a:srgbClr val="7F9BBC">
                        <a:tint val="20000"/>
                      </a:srgb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5820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4" grpId="0" animBg="1"/>
      <p:bldP spid="35" grpId="0" animBg="1"/>
      <p:bldP spid="36" grpId="0" animBg="1"/>
      <p:bldP spid="20"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Modifying Objects with Windows PowerShell</a:t>
            </a:r>
          </a:p>
        </p:txBody>
      </p:sp>
      <p:sp>
        <p:nvSpPr>
          <p:cNvPr id="4" name="Content Placeholder 2"/>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dirty="0"/>
              <a:t>Use the pipeline operator (|) to pass a list of objects to a cmdlet for further processing</a:t>
            </a:r>
          </a:p>
          <a:p>
            <a:endParaRPr lang="en-US" dirty="0"/>
          </a:p>
        </p:txBody>
      </p:sp>
      <p:sp>
        <p:nvSpPr>
          <p:cNvPr id="5" name="Rectangle 4"/>
          <p:cNvSpPr/>
          <p:nvPr/>
        </p:nvSpPr>
        <p:spPr>
          <a:xfrm>
            <a:off x="680936" y="2011975"/>
            <a:ext cx="7373566" cy="707886"/>
          </a:xfrm>
          <a:prstGeom prst="rect">
            <a:avLst/>
          </a:prstGeom>
          <a:solidFill>
            <a:schemeClr val="bg1">
              <a:lumMod val="85000"/>
            </a:schemeClr>
          </a:solidFill>
        </p:spPr>
        <p:txBody>
          <a:bodyPr wrap="square">
            <a:spAutoFit/>
          </a:bodyPr>
          <a:lstStyle/>
          <a:p>
            <a:r>
              <a:rPr lang="en-US" sz="2000" b="0" dirty="0">
                <a:latin typeface="Segoe UI" pitchFamily="34" charset="0"/>
                <a:ea typeface="Segoe UI" pitchFamily="34" charset="0"/>
                <a:cs typeface="Segoe UI" pitchFamily="34" charset="0"/>
              </a:rPr>
              <a:t>Get-ADUser –Filter ‘company –eq “$null”’ | Set-ADUser –Company “A. Datum”</a:t>
            </a:r>
            <a:endParaRPr lang="en-CA" sz="2000" b="0" dirty="0">
              <a:latin typeface="Segoe UI" pitchFamily="34" charset="0"/>
              <a:ea typeface="Segoe UI" pitchFamily="34" charset="0"/>
              <a:cs typeface="Segoe UI" pitchFamily="34" charset="0"/>
            </a:endParaRPr>
          </a:p>
        </p:txBody>
      </p:sp>
      <p:sp>
        <p:nvSpPr>
          <p:cNvPr id="6" name="Rectangle 5"/>
          <p:cNvSpPr/>
          <p:nvPr/>
        </p:nvSpPr>
        <p:spPr>
          <a:xfrm>
            <a:off x="661480" y="2919209"/>
            <a:ext cx="7393021" cy="707886"/>
          </a:xfrm>
          <a:prstGeom prst="rect">
            <a:avLst/>
          </a:prstGeom>
          <a:solidFill>
            <a:schemeClr val="bg1">
              <a:lumMod val="85000"/>
            </a:schemeClr>
          </a:solidFill>
        </p:spPr>
        <p:txBody>
          <a:bodyPr wrap="square">
            <a:spAutoFit/>
          </a:bodyPr>
          <a:lstStyle/>
          <a:p>
            <a:r>
              <a:rPr lang="en-US" sz="2000" b="0" dirty="0">
                <a:latin typeface="Segoe UI" pitchFamily="34" charset="0"/>
                <a:ea typeface="Segoe UI" pitchFamily="34" charset="0"/>
                <a:cs typeface="Segoe UI" pitchFamily="34" charset="0"/>
              </a:rPr>
              <a:t>Get-ADUser –Filter ‘lastlogondate –lt “January 1, 2012”’ | Disable-ADAccount</a:t>
            </a:r>
            <a:endParaRPr lang="en-CA" sz="2000" b="0" dirty="0">
              <a:latin typeface="Segoe UI" pitchFamily="34" charset="0"/>
              <a:ea typeface="Segoe UI" pitchFamily="34" charset="0"/>
              <a:cs typeface="Segoe UI" pitchFamily="34" charset="0"/>
            </a:endParaRPr>
          </a:p>
        </p:txBody>
      </p:sp>
      <p:sp>
        <p:nvSpPr>
          <p:cNvPr id="7" name="Rectangle 6"/>
          <p:cNvSpPr/>
          <p:nvPr/>
        </p:nvSpPr>
        <p:spPr>
          <a:xfrm>
            <a:off x="661480" y="3766806"/>
            <a:ext cx="7393022" cy="400110"/>
          </a:xfrm>
          <a:prstGeom prst="rect">
            <a:avLst/>
          </a:prstGeom>
          <a:solidFill>
            <a:schemeClr val="bg1">
              <a:lumMod val="85000"/>
            </a:schemeClr>
          </a:solidFill>
        </p:spPr>
        <p:txBody>
          <a:bodyPr wrap="square">
            <a:spAutoFit/>
          </a:bodyPr>
          <a:lstStyle/>
          <a:p>
            <a:r>
              <a:rPr lang="en-US" sz="2000" b="0" dirty="0">
                <a:latin typeface="Segoe UI" pitchFamily="34" charset="0"/>
                <a:ea typeface="Segoe UI" pitchFamily="34" charset="0"/>
                <a:cs typeface="Segoe UI" pitchFamily="34" charset="0"/>
              </a:rPr>
              <a:t>Get-Content C:\users.txt | Disable-ADAccount</a:t>
            </a:r>
            <a:endParaRPr lang="en-CA" sz="2000" b="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7360004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Wiederholung 4. Tag</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177</a:t>
            </a:fld>
            <a:endParaRPr lang="de-DE"/>
          </a:p>
        </p:txBody>
      </p:sp>
    </p:spTree>
    <p:extLst>
      <p:ext uri="{BB962C8B-B14F-4D97-AF65-F5344CB8AC3E}">
        <p14:creationId xmlns:p14="http://schemas.microsoft.com/office/powerpoint/2010/main" val="26746115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Wiederholung 4. Tag</a:t>
            </a:r>
          </a:p>
        </p:txBody>
      </p:sp>
      <p:sp>
        <p:nvSpPr>
          <p:cNvPr id="3" name="Inhaltsplatzhalter 2"/>
          <p:cNvSpPr>
            <a:spLocks noGrp="1"/>
          </p:cNvSpPr>
          <p:nvPr>
            <p:ph idx="1"/>
          </p:nvPr>
        </p:nvSpPr>
        <p:spPr/>
        <p:txBody>
          <a:bodyPr>
            <a:normAutofit fontScale="92500" lnSpcReduction="10000"/>
          </a:bodyPr>
          <a:lstStyle/>
          <a:p>
            <a:r>
              <a:rPr lang="de-DE" dirty="0"/>
              <a:t>Welche FSMO-Rollen gibt es?</a:t>
            </a:r>
          </a:p>
          <a:p>
            <a:r>
              <a:rPr lang="de-DE" dirty="0"/>
              <a:t>Wie kann man diese übertragen?</a:t>
            </a:r>
          </a:p>
          <a:p>
            <a:r>
              <a:rPr lang="de-DE" dirty="0"/>
              <a:t>Was sind „</a:t>
            </a:r>
            <a:r>
              <a:rPr lang="de-DE" dirty="0" err="1"/>
              <a:t>Managed</a:t>
            </a:r>
            <a:r>
              <a:rPr lang="de-DE" dirty="0"/>
              <a:t> Service Accounts“ und wie funktionieren diese?</a:t>
            </a:r>
          </a:p>
          <a:p>
            <a:r>
              <a:rPr lang="de-DE" dirty="0"/>
              <a:t>Welche Schritte sind für eine domänenübergreifende Vertrauensstellung nötig?</a:t>
            </a:r>
          </a:p>
          <a:p>
            <a:r>
              <a:rPr lang="de-DE" dirty="0"/>
              <a:t>Was ist ein TGT?</a:t>
            </a:r>
          </a:p>
          <a:p>
            <a:r>
              <a:rPr lang="de-DE" dirty="0"/>
              <a:t>Wie kann man recht einfach prüfen, ob die AD-Umgebung „günstig“ konfiguriert ist?</a:t>
            </a:r>
          </a:p>
          <a:p>
            <a:pPr marL="0" indent="0">
              <a:buNone/>
            </a:pPr>
            <a:endParaRPr lang="de-DE" dirty="0"/>
          </a:p>
        </p:txBody>
      </p:sp>
    </p:spTree>
    <p:extLst>
      <p:ext uri="{BB962C8B-B14F-4D97-AF65-F5344CB8AC3E}">
        <p14:creationId xmlns:p14="http://schemas.microsoft.com/office/powerpoint/2010/main" val="19624757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Wiederholung AD Tag 1</a:t>
            </a:r>
          </a:p>
        </p:txBody>
      </p:sp>
      <p:sp>
        <p:nvSpPr>
          <p:cNvPr id="3" name="Inhaltsplatzhalter 2"/>
          <p:cNvSpPr>
            <a:spLocks noGrp="1"/>
          </p:cNvSpPr>
          <p:nvPr>
            <p:ph idx="1"/>
          </p:nvPr>
        </p:nvSpPr>
        <p:spPr/>
        <p:txBody>
          <a:bodyPr>
            <a:normAutofit/>
          </a:bodyPr>
          <a:lstStyle/>
          <a:p>
            <a:r>
              <a:rPr lang="de-DE" dirty="0"/>
              <a:t>In welcher Reihenfolge werden GPO abgearbeitet? Welches GPO hat im Zweifel die höchste Priorität?</a:t>
            </a:r>
          </a:p>
          <a:p>
            <a:r>
              <a:rPr lang="de-DE" dirty="0"/>
              <a:t>Was sind PSO und wie kann man mit diesen arbeiten?</a:t>
            </a:r>
          </a:p>
          <a:p>
            <a:r>
              <a:rPr lang="de-DE" dirty="0"/>
              <a:t>Welche Möglichkeiten gibt es, das AD wiederherzustellen?</a:t>
            </a:r>
          </a:p>
          <a:p>
            <a:r>
              <a:rPr lang="de-DE" dirty="0"/>
              <a:t>Wie aktiviert und nutzt man den AD-Papierkorb?</a:t>
            </a:r>
          </a:p>
          <a:p>
            <a:endParaRPr lang="de-DE" dirty="0"/>
          </a:p>
          <a:p>
            <a:endParaRPr lang="de-DE" dirty="0"/>
          </a:p>
        </p:txBody>
      </p:sp>
    </p:spTree>
    <p:extLst>
      <p:ext uri="{BB962C8B-B14F-4D97-AF65-F5344CB8AC3E}">
        <p14:creationId xmlns:p14="http://schemas.microsoft.com/office/powerpoint/2010/main" val="2038649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Begriffe und Funktionen</a:t>
            </a:r>
          </a:p>
        </p:txBody>
      </p:sp>
      <p:sp>
        <p:nvSpPr>
          <p:cNvPr id="3" name="Inhaltsplatzhalter 2"/>
          <p:cNvSpPr>
            <a:spLocks noGrp="1"/>
          </p:cNvSpPr>
          <p:nvPr>
            <p:ph idx="1"/>
          </p:nvPr>
        </p:nvSpPr>
        <p:spPr/>
        <p:txBody>
          <a:bodyPr>
            <a:normAutofit/>
          </a:bodyPr>
          <a:lstStyle/>
          <a:p>
            <a:r>
              <a:rPr lang="de-DE" dirty="0"/>
              <a:t>Funktionsebenen</a:t>
            </a:r>
          </a:p>
          <a:p>
            <a:pPr lvl="1"/>
            <a:r>
              <a:rPr lang="de-DE" dirty="0"/>
              <a:t>Domänenfunktionsebene</a:t>
            </a:r>
          </a:p>
          <a:p>
            <a:pPr lvl="1"/>
            <a:r>
              <a:rPr lang="de-DE" dirty="0"/>
              <a:t>Gesamtstrukturfunktionseben</a:t>
            </a:r>
          </a:p>
          <a:p>
            <a:r>
              <a:rPr lang="de-DE" dirty="0"/>
              <a:t>Betriebsmaster (FSMO)</a:t>
            </a:r>
          </a:p>
          <a:p>
            <a:pPr lvl="1"/>
            <a:r>
              <a:rPr lang="de-DE" dirty="0"/>
              <a:t>Schema-Master </a:t>
            </a:r>
            <a:r>
              <a:rPr lang="de-DE" sz="1500" dirty="0"/>
              <a:t>(Schema-Änderungen)</a:t>
            </a:r>
            <a:endParaRPr lang="de-DE" sz="1700" dirty="0"/>
          </a:p>
          <a:p>
            <a:pPr lvl="1"/>
            <a:r>
              <a:rPr lang="de-DE" dirty="0"/>
              <a:t>Domain-Name-Master </a:t>
            </a:r>
            <a:r>
              <a:rPr lang="de-DE" sz="1500" dirty="0"/>
              <a:t>(Namensraum b. neuen Domänen)</a:t>
            </a:r>
            <a:endParaRPr lang="de-DE" dirty="0"/>
          </a:p>
          <a:p>
            <a:pPr lvl="1"/>
            <a:r>
              <a:rPr lang="de-DE" dirty="0"/>
              <a:t>Infrastruktur-Master </a:t>
            </a:r>
            <a:r>
              <a:rPr lang="de-DE" sz="1500" dirty="0"/>
              <a:t>(domänenübergreifend)</a:t>
            </a:r>
            <a:endParaRPr lang="de-DE" dirty="0"/>
          </a:p>
          <a:p>
            <a:pPr lvl="1"/>
            <a:r>
              <a:rPr lang="de-DE" dirty="0"/>
              <a:t>RID-Master (</a:t>
            </a:r>
            <a:r>
              <a:rPr lang="de-DE" sz="1500" dirty="0"/>
              <a:t>SID-Generierung</a:t>
            </a:r>
            <a:r>
              <a:rPr lang="de-DE" dirty="0"/>
              <a:t>)</a:t>
            </a:r>
          </a:p>
          <a:p>
            <a:pPr lvl="1"/>
            <a:r>
              <a:rPr lang="de-DE" dirty="0"/>
              <a:t>PDC-Emulator </a:t>
            </a:r>
            <a:r>
              <a:rPr lang="de-DE" sz="1500" dirty="0"/>
              <a:t>(Kennwortänderungen, Zeit, …)</a:t>
            </a:r>
          </a:p>
        </p:txBody>
      </p:sp>
      <p:sp>
        <p:nvSpPr>
          <p:cNvPr id="4" name="Geschweifte Klammer rechts 3"/>
          <p:cNvSpPr/>
          <p:nvPr/>
        </p:nvSpPr>
        <p:spPr>
          <a:xfrm>
            <a:off x="7596336" y="3645024"/>
            <a:ext cx="216024" cy="7920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 name="Geschweifte Klammer rechts 4"/>
          <p:cNvSpPr/>
          <p:nvPr/>
        </p:nvSpPr>
        <p:spPr>
          <a:xfrm>
            <a:off x="7596336" y="4581128"/>
            <a:ext cx="216024" cy="12961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 name="Textfeld 5"/>
          <p:cNvSpPr txBox="1"/>
          <p:nvPr/>
        </p:nvSpPr>
        <p:spPr>
          <a:xfrm>
            <a:off x="7843138" y="3429000"/>
            <a:ext cx="523220" cy="1152128"/>
          </a:xfrm>
          <a:prstGeom prst="rect">
            <a:avLst/>
          </a:prstGeom>
          <a:noFill/>
        </p:spPr>
        <p:txBody>
          <a:bodyPr vert="vert" wrap="square" rtlCol="0">
            <a:spAutoFit/>
          </a:bodyPr>
          <a:lstStyle/>
          <a:p>
            <a:pPr algn="ctr"/>
            <a:r>
              <a:rPr lang="de-DE" sz="1100" dirty="0"/>
              <a:t>1x/Gesamt-struktur</a:t>
            </a:r>
          </a:p>
        </p:txBody>
      </p:sp>
      <p:sp>
        <p:nvSpPr>
          <p:cNvPr id="7" name="Textfeld 6"/>
          <p:cNvSpPr txBox="1"/>
          <p:nvPr/>
        </p:nvSpPr>
        <p:spPr>
          <a:xfrm>
            <a:off x="7884369" y="4653136"/>
            <a:ext cx="353943" cy="1152128"/>
          </a:xfrm>
          <a:prstGeom prst="rect">
            <a:avLst/>
          </a:prstGeom>
          <a:noFill/>
        </p:spPr>
        <p:txBody>
          <a:bodyPr vert="vert" wrap="square" rtlCol="0">
            <a:spAutoFit/>
          </a:bodyPr>
          <a:lstStyle/>
          <a:p>
            <a:pPr algn="ctr"/>
            <a:r>
              <a:rPr lang="de-DE" sz="1100" dirty="0"/>
              <a:t>1x/Domäne</a:t>
            </a:r>
          </a:p>
        </p:txBody>
      </p:sp>
    </p:spTree>
    <p:extLst>
      <p:ext uri="{BB962C8B-B14F-4D97-AF65-F5344CB8AC3E}">
        <p14:creationId xmlns:p14="http://schemas.microsoft.com/office/powerpoint/2010/main" val="4260293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pPr>
              <a:buClrTx/>
              <a:buFont typeface="Verdana" panose="020B0604030504040204" pitchFamily="34" charset="0"/>
              <a:buNone/>
            </a:pPr>
            <a:r>
              <a:rPr lang="de-DE">
                <a:solidFill>
                  <a:srgbClr val="000000"/>
                </a:solidFill>
                <a:sym typeface="Verdana" panose="020B0604030504040204" pitchFamily="34" charset="0"/>
              </a:rPr>
              <a:t>Funktionsebene</a:t>
            </a:r>
          </a:p>
        </p:txBody>
      </p:sp>
      <p:sp>
        <p:nvSpPr>
          <p:cNvPr id="30723" name="Content Placeholder 2"/>
          <p:cNvSpPr>
            <a:spLocks noGrp="1"/>
          </p:cNvSpPr>
          <p:nvPr>
            <p:ph idx="1"/>
          </p:nvPr>
        </p:nvSpPr>
        <p:spPr/>
        <p:txBody>
          <a:bodyPr>
            <a:noAutofit/>
          </a:bodyPr>
          <a:lstStyle/>
          <a:p>
            <a:pPr>
              <a:buClr>
                <a:srgbClr val="006699"/>
              </a:buClr>
            </a:pPr>
            <a:r>
              <a:rPr lang="de-DE" sz="1800" dirty="0">
                <a:solidFill>
                  <a:srgbClr val="000000"/>
                </a:solidFill>
                <a:sym typeface="Verdana" panose="020B0604030504040204" pitchFamily="34" charset="0"/>
              </a:rPr>
              <a:t>Domänenfunktionsebenen</a:t>
            </a:r>
          </a:p>
          <a:p>
            <a:pPr>
              <a:buClr>
                <a:srgbClr val="006699"/>
              </a:buClr>
            </a:pPr>
            <a:r>
              <a:rPr lang="de-DE" sz="1800" dirty="0">
                <a:solidFill>
                  <a:srgbClr val="000000"/>
                </a:solidFill>
                <a:sym typeface="Verdana" panose="020B0604030504040204" pitchFamily="34" charset="0"/>
              </a:rPr>
              <a:t>Gesamtstrukturfunktionsebenen</a:t>
            </a:r>
          </a:p>
          <a:p>
            <a:pPr>
              <a:buClr>
                <a:srgbClr val="006699"/>
              </a:buClr>
            </a:pPr>
            <a:r>
              <a:rPr lang="de-DE" sz="1800" dirty="0">
                <a:solidFill>
                  <a:srgbClr val="000000"/>
                </a:solidFill>
                <a:sym typeface="Verdana" panose="020B0604030504040204" pitchFamily="34" charset="0"/>
              </a:rPr>
              <a:t>Neue Funktionen erfordern, dass </a:t>
            </a:r>
            <a:r>
              <a:rPr lang="de-DE" sz="1800" i="1" dirty="0">
                <a:solidFill>
                  <a:srgbClr val="000000"/>
                </a:solidFill>
                <a:sym typeface="Verdana" panose="020B0604030504040204" pitchFamily="34" charset="0"/>
              </a:rPr>
              <a:t>Domänencontroller </a:t>
            </a:r>
            <a:r>
              <a:rPr lang="de-DE" sz="1800" dirty="0">
                <a:solidFill>
                  <a:srgbClr val="000000"/>
                </a:solidFill>
                <a:sym typeface="Verdana" panose="020B0604030504040204" pitchFamily="34" charset="0"/>
              </a:rPr>
              <a:t>auf einer bestimmten Windows-Version ausgeführt werden.</a:t>
            </a:r>
          </a:p>
          <a:p>
            <a:pPr lvl="1">
              <a:spcBef>
                <a:spcPct val="65000"/>
              </a:spcBef>
              <a:buClr>
                <a:srgbClr val="006699"/>
              </a:buClr>
            </a:pPr>
            <a:r>
              <a:rPr lang="de-DE" sz="1600" dirty="0">
                <a:solidFill>
                  <a:srgbClr val="000000"/>
                </a:solidFill>
                <a:sym typeface="Verdana" panose="020B0604030504040204" pitchFamily="34" charset="0"/>
              </a:rPr>
              <a:t>Windows Server 2003</a:t>
            </a:r>
          </a:p>
          <a:p>
            <a:pPr lvl="1">
              <a:spcBef>
                <a:spcPct val="65000"/>
              </a:spcBef>
              <a:buClr>
                <a:srgbClr val="006699"/>
              </a:buClr>
            </a:pPr>
            <a:r>
              <a:rPr lang="de-DE" sz="1600" dirty="0">
                <a:solidFill>
                  <a:srgbClr val="000000"/>
                </a:solidFill>
                <a:sym typeface="Verdana" panose="020B0604030504040204" pitchFamily="34" charset="0"/>
              </a:rPr>
              <a:t>Windows Server 2008</a:t>
            </a:r>
          </a:p>
          <a:p>
            <a:pPr lvl="1">
              <a:spcBef>
                <a:spcPct val="65000"/>
              </a:spcBef>
              <a:buClr>
                <a:srgbClr val="006699"/>
              </a:buClr>
            </a:pPr>
            <a:r>
              <a:rPr lang="de-DE" sz="1600" dirty="0">
                <a:solidFill>
                  <a:srgbClr val="000000"/>
                </a:solidFill>
                <a:sym typeface="Verdana" panose="020B0604030504040204" pitchFamily="34" charset="0"/>
              </a:rPr>
              <a:t>Windows Server 2008 R2</a:t>
            </a:r>
          </a:p>
          <a:p>
            <a:pPr lvl="1">
              <a:spcBef>
                <a:spcPct val="65000"/>
              </a:spcBef>
              <a:buClr>
                <a:srgbClr val="006699"/>
              </a:buClr>
            </a:pPr>
            <a:r>
              <a:rPr lang="de-DE" sz="1600" dirty="0">
                <a:solidFill>
                  <a:srgbClr val="000000"/>
                </a:solidFill>
                <a:sym typeface="Verdana" panose="020B0604030504040204" pitchFamily="34" charset="0"/>
              </a:rPr>
              <a:t>Windows Server 2012</a:t>
            </a:r>
          </a:p>
          <a:p>
            <a:pPr>
              <a:buClr>
                <a:srgbClr val="006699"/>
              </a:buClr>
            </a:pPr>
            <a:r>
              <a:rPr lang="de-DE" sz="1800" dirty="0">
                <a:solidFill>
                  <a:srgbClr val="000000"/>
                </a:solidFill>
                <a:sym typeface="Verdana" panose="020B0604030504040204" pitchFamily="34" charset="0"/>
              </a:rPr>
              <a:t>Funktionsebene kann nicht heraufgestuft 			                  werden, wenn Domänencontroller                                                                                  frühere Windows-Versionen ausführen</a:t>
            </a:r>
          </a:p>
          <a:p>
            <a:pPr>
              <a:buClr>
                <a:srgbClr val="006699"/>
              </a:buClr>
            </a:pPr>
            <a:r>
              <a:rPr lang="de-DE" sz="1800" dirty="0">
                <a:solidFill>
                  <a:srgbClr val="000000"/>
                </a:solidFill>
                <a:sym typeface="Verdana" panose="020B0604030504040204" pitchFamily="34" charset="0"/>
              </a:rPr>
              <a:t>Domänencontroller mit früheren Versionen                                                                   von Windows können nach dem Heraufstufen </a:t>
            </a:r>
            <a:br>
              <a:rPr lang="de-DE" altLang="zh-CN" sz="1800" dirty="0">
                <a:solidFill>
                  <a:srgbClr val="000000"/>
                </a:solidFill>
                <a:ea typeface="SimSun" panose="02010600030101010101" pitchFamily="2" charset="-122"/>
                <a:sym typeface="Verdana" panose="020B0604030504040204" pitchFamily="34" charset="0"/>
              </a:rPr>
            </a:br>
            <a:r>
              <a:rPr lang="de-DE" sz="1800" dirty="0">
                <a:solidFill>
                  <a:srgbClr val="000000"/>
                </a:solidFill>
                <a:sym typeface="Verdana" panose="020B0604030504040204" pitchFamily="34" charset="0"/>
              </a:rPr>
              <a:t>der Funktionsebene nicht </a:t>
            </a:r>
            <a:br>
              <a:rPr lang="de-DE" altLang="zh-CN" sz="1800" dirty="0">
                <a:solidFill>
                  <a:srgbClr val="000000"/>
                </a:solidFill>
                <a:ea typeface="SimSun" panose="02010600030101010101" pitchFamily="2" charset="-122"/>
                <a:sym typeface="Verdana" panose="020B0604030504040204" pitchFamily="34" charset="0"/>
              </a:rPr>
            </a:br>
            <a:r>
              <a:rPr lang="de-DE" sz="1800" dirty="0">
                <a:solidFill>
                  <a:srgbClr val="000000"/>
                </a:solidFill>
                <a:sym typeface="Verdana" panose="020B0604030504040204" pitchFamily="34" charset="0"/>
              </a:rPr>
              <a:t>hinzugefügt werden.</a:t>
            </a:r>
          </a:p>
        </p:txBody>
      </p:sp>
      <p:pic>
        <p:nvPicPr>
          <p:cNvPr id="30724" name="Picture 2" descr="E:\Documents\Projects\MS 6425\VRT Downloads\Graphics\2_Dom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480" y="2868613"/>
            <a:ext cx="3810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5" name="Group 3"/>
          <p:cNvGrpSpPr>
            <a:grpSpLocks/>
          </p:cNvGrpSpPr>
          <p:nvPr/>
        </p:nvGrpSpPr>
        <p:grpSpPr bwMode="auto">
          <a:xfrm>
            <a:off x="4977705" y="3505200"/>
            <a:ext cx="1560512" cy="1339850"/>
            <a:chOff x="6085803" y="1031248"/>
            <a:chExt cx="3058197" cy="2626353"/>
          </a:xfrm>
        </p:grpSpPr>
        <p:pic>
          <p:nvPicPr>
            <p:cNvPr id="30748" name="Picture 4" descr="E:\Documents\Projects\MS 6425\VRT Downloads\Graphic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51" y="1342602"/>
              <a:ext cx="1967749" cy="23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9" name="Picture 6" descr="E:\Documents\Projects\MS 6425\VRT Downloads\Graphics\ActiveDirectory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5803" y="1921465"/>
              <a:ext cx="1709080" cy="111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50" name="Group 6"/>
            <p:cNvGrpSpPr>
              <a:grpSpLocks/>
            </p:cNvGrpSpPr>
            <p:nvPr/>
          </p:nvGrpSpPr>
          <p:grpSpPr bwMode="auto">
            <a:xfrm>
              <a:off x="6613451" y="1031248"/>
              <a:ext cx="680484" cy="1058796"/>
              <a:chOff x="6799410" y="1361300"/>
              <a:chExt cx="1430337" cy="2225527"/>
            </a:xfrm>
          </p:grpSpPr>
          <p:sp>
            <p:nvSpPr>
              <p:cNvPr id="8" name="Can 7"/>
              <p:cNvSpPr>
                <a:spLocks noChangeArrowheads="1"/>
              </p:cNvSpPr>
              <p:nvPr/>
            </p:nvSpPr>
            <p:spPr bwMode="auto">
              <a:xfrm>
                <a:off x="6808547" y="3022665"/>
                <a:ext cx="1419034" cy="562510"/>
              </a:xfrm>
              <a:prstGeom prst="can">
                <a:avLst>
                  <a:gd name="adj" fmla="val 37500"/>
                </a:avLst>
              </a:prstGeom>
              <a:pattFill prst="lgConfetti">
                <a:fgClr>
                  <a:srgbClr val="FF6600"/>
                </a:fgClr>
                <a:bgClr>
                  <a:srgbClr val="FFFFFF"/>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9" name="Can 8"/>
              <p:cNvSpPr>
                <a:spLocks noChangeArrowheads="1"/>
              </p:cNvSpPr>
              <p:nvPr/>
            </p:nvSpPr>
            <p:spPr bwMode="auto">
              <a:xfrm>
                <a:off x="6808547" y="2597515"/>
                <a:ext cx="1419034" cy="562510"/>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30753" name="Group 35"/>
              <p:cNvGrpSpPr>
                <a:grpSpLocks/>
              </p:cNvGrpSpPr>
              <p:nvPr/>
            </p:nvGrpSpPr>
            <p:grpSpPr bwMode="auto">
              <a:xfrm>
                <a:off x="6799410" y="1361300"/>
                <a:ext cx="1419225" cy="1371600"/>
                <a:chOff x="5372099" y="1271573"/>
                <a:chExt cx="1685925" cy="1628789"/>
              </a:xfrm>
            </p:grpSpPr>
            <p:sp>
              <p:nvSpPr>
                <p:cNvPr id="11" name="Can 10"/>
                <p:cNvSpPr>
                  <a:spLocks noChangeArrowheads="1"/>
                </p:cNvSpPr>
                <p:nvPr/>
              </p:nvSpPr>
              <p:spPr bwMode="auto">
                <a:xfrm>
                  <a:off x="5375187" y="2234715"/>
                  <a:ext cx="1522565" cy="667986"/>
                </a:xfrm>
                <a:prstGeom prst="can">
                  <a:avLst>
                    <a:gd name="adj" fmla="val 37500"/>
                  </a:avLst>
                </a:prstGeom>
                <a:gradFill rotWithShape="1">
                  <a:gsLst>
                    <a:gs pos="0">
                      <a:srgbClr val="5E005E"/>
                    </a:gs>
                    <a:gs pos="50000">
                      <a:srgbClr val="890089"/>
                    </a:gs>
                    <a:gs pos="100000">
                      <a:srgbClr val="A400A4"/>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12" name="Can 11"/>
                <p:cNvSpPr>
                  <a:spLocks noChangeArrowheads="1"/>
                </p:cNvSpPr>
                <p:nvPr/>
              </p:nvSpPr>
              <p:spPr bwMode="auto">
                <a:xfrm>
                  <a:off x="5375187" y="1745379"/>
                  <a:ext cx="1522565" cy="675750"/>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13" name="Can 12"/>
                <p:cNvSpPr>
                  <a:spLocks noChangeArrowheads="1"/>
                </p:cNvSpPr>
                <p:nvPr/>
              </p:nvSpPr>
              <p:spPr bwMode="auto">
                <a:xfrm>
                  <a:off x="5375187" y="1271573"/>
                  <a:ext cx="1522565" cy="667986"/>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grpSp>
      <p:grpSp>
        <p:nvGrpSpPr>
          <p:cNvPr id="30726" name="Group 24"/>
          <p:cNvGrpSpPr>
            <a:grpSpLocks/>
          </p:cNvGrpSpPr>
          <p:nvPr/>
        </p:nvGrpSpPr>
        <p:grpSpPr bwMode="auto">
          <a:xfrm>
            <a:off x="5938142" y="2551113"/>
            <a:ext cx="1560513" cy="1339850"/>
            <a:chOff x="6085803" y="1031248"/>
            <a:chExt cx="3058197" cy="2626353"/>
          </a:xfrm>
        </p:grpSpPr>
        <p:pic>
          <p:nvPicPr>
            <p:cNvPr id="30739" name="Picture 25" descr="E:\Documents\Projects\MS 6425\VRT Downloads\Graphic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51" y="1342602"/>
              <a:ext cx="1967749" cy="23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0" name="Picture 6" descr="E:\Documents\Projects\MS 6425\VRT Downloads\Graphics\ActiveDirectory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5803" y="1921465"/>
              <a:ext cx="1709080" cy="111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41" name="Group 27"/>
            <p:cNvGrpSpPr>
              <a:grpSpLocks/>
            </p:cNvGrpSpPr>
            <p:nvPr/>
          </p:nvGrpSpPr>
          <p:grpSpPr bwMode="auto">
            <a:xfrm>
              <a:off x="6613451" y="1031248"/>
              <a:ext cx="680484" cy="1058796"/>
              <a:chOff x="6799410" y="1361300"/>
              <a:chExt cx="1430337" cy="2225527"/>
            </a:xfrm>
          </p:grpSpPr>
          <p:sp>
            <p:nvSpPr>
              <p:cNvPr id="29" name="Can 28"/>
              <p:cNvSpPr>
                <a:spLocks noChangeArrowheads="1"/>
              </p:cNvSpPr>
              <p:nvPr/>
            </p:nvSpPr>
            <p:spPr bwMode="auto">
              <a:xfrm>
                <a:off x="6808551" y="3022665"/>
                <a:ext cx="1419030" cy="562510"/>
              </a:xfrm>
              <a:prstGeom prst="can">
                <a:avLst>
                  <a:gd name="adj" fmla="val 37500"/>
                </a:avLst>
              </a:prstGeom>
              <a:pattFill prst="lgConfetti">
                <a:fgClr>
                  <a:srgbClr val="FF6600"/>
                </a:fgClr>
                <a:bgClr>
                  <a:srgbClr val="FFFFFF"/>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30" name="Can 29"/>
              <p:cNvSpPr>
                <a:spLocks noChangeArrowheads="1"/>
              </p:cNvSpPr>
              <p:nvPr/>
            </p:nvSpPr>
            <p:spPr bwMode="auto">
              <a:xfrm>
                <a:off x="6808551" y="2597511"/>
                <a:ext cx="1419030" cy="562510"/>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30744" name="Group 35"/>
              <p:cNvGrpSpPr>
                <a:grpSpLocks/>
              </p:cNvGrpSpPr>
              <p:nvPr/>
            </p:nvGrpSpPr>
            <p:grpSpPr bwMode="auto">
              <a:xfrm>
                <a:off x="6799410" y="1361300"/>
                <a:ext cx="1419225" cy="1371600"/>
                <a:chOff x="5372099" y="1271573"/>
                <a:chExt cx="1685925" cy="1628789"/>
              </a:xfrm>
            </p:grpSpPr>
            <p:sp>
              <p:nvSpPr>
                <p:cNvPr id="32" name="Can 31"/>
                <p:cNvSpPr>
                  <a:spLocks noChangeArrowheads="1"/>
                </p:cNvSpPr>
                <p:nvPr/>
              </p:nvSpPr>
              <p:spPr bwMode="auto">
                <a:xfrm>
                  <a:off x="5375187" y="2234715"/>
                  <a:ext cx="1522565" cy="667986"/>
                </a:xfrm>
                <a:prstGeom prst="can">
                  <a:avLst>
                    <a:gd name="adj" fmla="val 37500"/>
                  </a:avLst>
                </a:prstGeom>
                <a:gradFill rotWithShape="1">
                  <a:gsLst>
                    <a:gs pos="0">
                      <a:srgbClr val="5E005E"/>
                    </a:gs>
                    <a:gs pos="50000">
                      <a:srgbClr val="890089"/>
                    </a:gs>
                    <a:gs pos="100000">
                      <a:srgbClr val="A400A4"/>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33" name="Can 32"/>
                <p:cNvSpPr>
                  <a:spLocks noChangeArrowheads="1"/>
                </p:cNvSpPr>
                <p:nvPr/>
              </p:nvSpPr>
              <p:spPr bwMode="auto">
                <a:xfrm>
                  <a:off x="5375187" y="1745374"/>
                  <a:ext cx="1522565" cy="675755"/>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34" name="Can 33"/>
                <p:cNvSpPr>
                  <a:spLocks noChangeArrowheads="1"/>
                </p:cNvSpPr>
                <p:nvPr/>
              </p:nvSpPr>
              <p:spPr bwMode="auto">
                <a:xfrm>
                  <a:off x="5375187" y="1271573"/>
                  <a:ext cx="1522565" cy="667986"/>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grpSp>
      <p:pic>
        <p:nvPicPr>
          <p:cNvPr id="30727" name="Picture 36" descr="E:\Documents\Projects\MS 6425\VRT Downloads\Graphics\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7080" y="5526088"/>
            <a:ext cx="815975"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3" descr="E:\Documents\Projects\MS 6425\VRT Downloads\Graphics\UserWithDesktopComput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9780" y="5449888"/>
            <a:ext cx="919162"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29" name="Group 46"/>
          <p:cNvGrpSpPr>
            <a:grpSpLocks/>
          </p:cNvGrpSpPr>
          <p:nvPr/>
        </p:nvGrpSpPr>
        <p:grpSpPr bwMode="auto">
          <a:xfrm>
            <a:off x="7231955" y="3505200"/>
            <a:ext cx="1560512" cy="1339850"/>
            <a:chOff x="6085803" y="1031248"/>
            <a:chExt cx="3058197" cy="2626353"/>
          </a:xfrm>
        </p:grpSpPr>
        <p:pic>
          <p:nvPicPr>
            <p:cNvPr id="30730" name="Picture 47" descr="E:\Documents\Projects\MS 6425\VRT Downloads\Graphic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251" y="1342602"/>
              <a:ext cx="1967749" cy="23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1" name="Picture 6" descr="E:\Documents\Projects\MS 6425\VRT Downloads\Graphics\ActiveDirectory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5803" y="1921465"/>
              <a:ext cx="1709080" cy="111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32" name="Group 49"/>
            <p:cNvGrpSpPr>
              <a:grpSpLocks/>
            </p:cNvGrpSpPr>
            <p:nvPr/>
          </p:nvGrpSpPr>
          <p:grpSpPr bwMode="auto">
            <a:xfrm>
              <a:off x="6613451" y="1031248"/>
              <a:ext cx="680484" cy="1058796"/>
              <a:chOff x="6799410" y="1361300"/>
              <a:chExt cx="1430337" cy="2225527"/>
            </a:xfrm>
          </p:grpSpPr>
          <p:sp>
            <p:nvSpPr>
              <p:cNvPr id="51" name="Can 50"/>
              <p:cNvSpPr>
                <a:spLocks noChangeArrowheads="1"/>
              </p:cNvSpPr>
              <p:nvPr/>
            </p:nvSpPr>
            <p:spPr bwMode="auto">
              <a:xfrm>
                <a:off x="6808547" y="3022665"/>
                <a:ext cx="1419034" cy="562510"/>
              </a:xfrm>
              <a:prstGeom prst="can">
                <a:avLst>
                  <a:gd name="adj" fmla="val 37500"/>
                </a:avLst>
              </a:prstGeom>
              <a:pattFill prst="lgConfetti">
                <a:fgClr>
                  <a:srgbClr val="FF6600"/>
                </a:fgClr>
                <a:bgClr>
                  <a:srgbClr val="FFFFFF"/>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52" name="Can 51"/>
              <p:cNvSpPr>
                <a:spLocks noChangeArrowheads="1"/>
              </p:cNvSpPr>
              <p:nvPr/>
            </p:nvSpPr>
            <p:spPr bwMode="auto">
              <a:xfrm>
                <a:off x="6808547" y="2597515"/>
                <a:ext cx="1419034" cy="562510"/>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30735" name="Group 35"/>
              <p:cNvGrpSpPr>
                <a:grpSpLocks/>
              </p:cNvGrpSpPr>
              <p:nvPr/>
            </p:nvGrpSpPr>
            <p:grpSpPr bwMode="auto">
              <a:xfrm>
                <a:off x="6799410" y="1361300"/>
                <a:ext cx="1419225" cy="1371600"/>
                <a:chOff x="5372099" y="1271573"/>
                <a:chExt cx="1685925" cy="1628789"/>
              </a:xfrm>
            </p:grpSpPr>
            <p:sp>
              <p:nvSpPr>
                <p:cNvPr id="54" name="Can 53"/>
                <p:cNvSpPr>
                  <a:spLocks noChangeArrowheads="1"/>
                </p:cNvSpPr>
                <p:nvPr/>
              </p:nvSpPr>
              <p:spPr bwMode="auto">
                <a:xfrm>
                  <a:off x="5375187" y="2234715"/>
                  <a:ext cx="1522565" cy="667986"/>
                </a:xfrm>
                <a:prstGeom prst="can">
                  <a:avLst>
                    <a:gd name="adj" fmla="val 37500"/>
                  </a:avLst>
                </a:prstGeom>
                <a:gradFill rotWithShape="1">
                  <a:gsLst>
                    <a:gs pos="0">
                      <a:srgbClr val="5E005E"/>
                    </a:gs>
                    <a:gs pos="50000">
                      <a:srgbClr val="890089"/>
                    </a:gs>
                    <a:gs pos="100000">
                      <a:srgbClr val="A400A4"/>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55" name="Can 54"/>
                <p:cNvSpPr>
                  <a:spLocks noChangeArrowheads="1"/>
                </p:cNvSpPr>
                <p:nvPr/>
              </p:nvSpPr>
              <p:spPr bwMode="auto">
                <a:xfrm>
                  <a:off x="5375187" y="1745379"/>
                  <a:ext cx="1522565" cy="675750"/>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56" name="Can 55"/>
                <p:cNvSpPr>
                  <a:spLocks noChangeArrowheads="1"/>
                </p:cNvSpPr>
                <p:nvPr/>
              </p:nvSpPr>
              <p:spPr bwMode="auto">
                <a:xfrm>
                  <a:off x="5375187" y="1271573"/>
                  <a:ext cx="1522565" cy="667986"/>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grpSp>
    </p:spTree>
    <p:extLst>
      <p:ext uri="{BB962C8B-B14F-4D97-AF65-F5344CB8AC3E}">
        <p14:creationId xmlns:p14="http://schemas.microsoft.com/office/powerpoint/2010/main" val="257424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Vorab</a:t>
            </a:r>
            <a:endParaRPr lang="de-DE" dirty="0"/>
          </a:p>
        </p:txBody>
      </p:sp>
      <p:sp>
        <p:nvSpPr>
          <p:cNvPr id="3" name="Inhaltsplatzhalter 2"/>
          <p:cNvSpPr>
            <a:spLocks noGrp="1"/>
          </p:cNvSpPr>
          <p:nvPr>
            <p:ph idx="1"/>
          </p:nvPr>
        </p:nvSpPr>
        <p:spPr/>
        <p:txBody>
          <a:bodyPr>
            <a:normAutofit fontScale="92500" lnSpcReduction="20000"/>
          </a:bodyPr>
          <a:lstStyle/>
          <a:p>
            <a:r>
              <a:rPr lang="de-DE" dirty="0"/>
              <a:t>Kursablauf</a:t>
            </a:r>
          </a:p>
          <a:p>
            <a:pPr lvl="1"/>
            <a:r>
              <a:rPr lang="de-DE" dirty="0"/>
              <a:t>Zeiten</a:t>
            </a:r>
          </a:p>
          <a:p>
            <a:pPr lvl="1"/>
            <a:r>
              <a:rPr lang="de-DE" dirty="0"/>
              <a:t>Pausen</a:t>
            </a:r>
          </a:p>
          <a:p>
            <a:r>
              <a:rPr lang="de-DE" dirty="0"/>
              <a:t>Parken</a:t>
            </a:r>
          </a:p>
          <a:p>
            <a:r>
              <a:rPr lang="de-DE" dirty="0"/>
              <a:t>Räumlichkeiten</a:t>
            </a:r>
          </a:p>
          <a:p>
            <a:r>
              <a:rPr lang="de-DE" dirty="0"/>
              <a:t>Rauchen</a:t>
            </a:r>
          </a:p>
          <a:p>
            <a:r>
              <a:rPr lang="de-DE" dirty="0"/>
              <a:t>Telefon </a:t>
            </a:r>
          </a:p>
          <a:p>
            <a:r>
              <a:rPr lang="de-DE" dirty="0"/>
              <a:t>Kursunterlagen</a:t>
            </a:r>
          </a:p>
          <a:p>
            <a:r>
              <a:rPr lang="de-DE" dirty="0" err="1"/>
              <a:t>Slides</a:t>
            </a:r>
            <a:r>
              <a:rPr lang="de-DE" dirty="0"/>
              <a:t> später online verfügbar</a:t>
            </a:r>
          </a:p>
          <a:p>
            <a:r>
              <a:rPr lang="de-DE" dirty="0"/>
              <a:t>Bei Unklarheiten o.ä. möglichst sofort fragen!</a:t>
            </a:r>
          </a:p>
          <a:p>
            <a:endParaRPr lang="de-DE" dirty="0"/>
          </a:p>
        </p:txBody>
      </p:sp>
    </p:spTree>
    <p:extLst>
      <p:ext uri="{BB962C8B-B14F-4D97-AF65-F5344CB8AC3E}">
        <p14:creationId xmlns:p14="http://schemas.microsoft.com/office/powerpoint/2010/main" val="383997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AD </a:t>
            </a:r>
            <a:r>
              <a:rPr lang="en-CA" dirty="0" err="1"/>
              <a:t>Funktionsebenen</a:t>
            </a:r>
            <a:endParaRPr lang="en-CA" dirty="0"/>
          </a:p>
        </p:txBody>
      </p:sp>
      <p:sp>
        <p:nvSpPr>
          <p:cNvPr id="4" name="Rectangle 3"/>
          <p:cNvSpPr/>
          <p:nvPr/>
        </p:nvSpPr>
        <p:spPr>
          <a:xfrm>
            <a:off x="228600" y="1052736"/>
            <a:ext cx="8305800" cy="5339923"/>
          </a:xfrm>
          <a:prstGeom prst="rect">
            <a:avLst/>
          </a:prstGeom>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Windows Server 2003</a:t>
            </a:r>
          </a:p>
          <a:p>
            <a:pPr marL="800100" lvl="1"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Forest trusts</a:t>
            </a:r>
          </a:p>
          <a:p>
            <a:pPr marL="800100" lvl="1"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Domain rename</a:t>
            </a:r>
          </a:p>
          <a:p>
            <a:pPr marL="800100" lvl="1"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Linked-value replication</a:t>
            </a:r>
          </a:p>
          <a:p>
            <a:pPr marL="800100" lvl="1"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Support for RODCs</a:t>
            </a:r>
          </a:p>
          <a:p>
            <a:pPr marL="800100" lvl="1"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Improved KCC </a:t>
            </a:r>
          </a:p>
          <a:p>
            <a:pPr marL="800100" lvl="1"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Conversion of inetOrgPerson objects to user objects</a:t>
            </a:r>
          </a:p>
          <a:p>
            <a:pPr marL="800100" lvl="1"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Deactivation and redefinition of attributes and object classes</a:t>
            </a:r>
          </a:p>
          <a:p>
            <a:pPr marL="342900"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Windows Server 2008</a:t>
            </a:r>
          </a:p>
          <a:p>
            <a:pPr marL="800100" lvl="1"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No new features; sets minimum level for all new domains</a:t>
            </a:r>
          </a:p>
          <a:p>
            <a:pPr marL="342900"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Windows Server 2008 R2</a:t>
            </a:r>
          </a:p>
          <a:p>
            <a:pPr marL="800100" lvl="1" indent="-342900" eaLnBrk="1" hangingPunct="1">
              <a:spcBef>
                <a:spcPts val="600"/>
              </a:spcBef>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Active Directory Recycle Bin</a:t>
            </a:r>
          </a:p>
          <a:p>
            <a:pPr marL="342900" indent="-342900">
              <a:lnSpc>
                <a:spcPct val="90000"/>
              </a:lnSpc>
              <a:spcBef>
                <a:spcPts val="600"/>
              </a:spcBef>
              <a:buClr>
                <a:srgbClr val="006699"/>
              </a:buClr>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Windows Server 2012 </a:t>
            </a:r>
          </a:p>
          <a:p>
            <a:pPr marL="800100" lvl="1" indent="-342900">
              <a:lnSpc>
                <a:spcPct val="90000"/>
              </a:lnSpc>
              <a:spcBef>
                <a:spcPts val="600"/>
              </a:spcBef>
              <a:buClr>
                <a:srgbClr val="006699"/>
              </a:buClr>
              <a:buFont typeface="Arial" pitchFamily="34" charset="0"/>
              <a:buChar char="•"/>
            </a:pPr>
            <a:r>
              <a:rPr lang="en-US" sz="2000" b="0" dirty="0">
                <a:solidFill>
                  <a:srgbClr val="000000"/>
                </a:solidFill>
                <a:latin typeface="Segoe UI" pitchFamily="34" charset="0"/>
                <a:ea typeface="Segoe UI" pitchFamily="34" charset="0"/>
                <a:cs typeface="Segoe UI" pitchFamily="34" charset="0"/>
              </a:rPr>
              <a:t>No new features; sets minimum level for all new domains</a:t>
            </a:r>
          </a:p>
        </p:txBody>
      </p:sp>
    </p:spTree>
    <p:extLst>
      <p:ext uri="{BB962C8B-B14F-4D97-AF65-F5344CB8AC3E}">
        <p14:creationId xmlns:p14="http://schemas.microsoft.com/office/powerpoint/2010/main" val="10526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Betriebsmaster / FSMO-Rollen</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21</a:t>
            </a:fld>
            <a:endParaRPr lang="de-DE"/>
          </a:p>
        </p:txBody>
      </p:sp>
    </p:spTree>
    <p:extLst>
      <p:ext uri="{BB962C8B-B14F-4D97-AF65-F5344CB8AC3E}">
        <p14:creationId xmlns:p14="http://schemas.microsoft.com/office/powerpoint/2010/main" val="1302892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PDC-Emulator</a:t>
            </a:r>
          </a:p>
        </p:txBody>
      </p:sp>
      <p:sp>
        <p:nvSpPr>
          <p:cNvPr id="3" name="Inhaltsplatzhalter 2"/>
          <p:cNvSpPr>
            <a:spLocks noGrp="1"/>
          </p:cNvSpPr>
          <p:nvPr>
            <p:ph idx="1"/>
          </p:nvPr>
        </p:nvSpPr>
        <p:spPr>
          <a:xfrm>
            <a:off x="457200" y="1268760"/>
            <a:ext cx="8579296" cy="4857403"/>
          </a:xfrm>
        </p:spPr>
        <p:txBody>
          <a:bodyPr/>
          <a:lstStyle/>
          <a:p>
            <a:r>
              <a:rPr lang="de-DE" dirty="0"/>
              <a:t>Anwendung und Verwaltung der GPO</a:t>
            </a:r>
          </a:p>
          <a:p>
            <a:r>
              <a:rPr lang="de-DE" dirty="0"/>
              <a:t>Kennwortänderungen</a:t>
            </a:r>
          </a:p>
          <a:p>
            <a:r>
              <a:rPr lang="de-DE" dirty="0"/>
              <a:t>Externe Vertrauensstellungen</a:t>
            </a:r>
          </a:p>
          <a:p>
            <a:r>
              <a:rPr lang="de-DE" dirty="0"/>
              <a:t>Zeitserver</a:t>
            </a:r>
          </a:p>
          <a:p>
            <a:endParaRPr lang="de-DE" dirty="0"/>
          </a:p>
          <a:p>
            <a:r>
              <a:rPr lang="de-DE" dirty="0" err="1">
                <a:latin typeface="Courier New" pitchFamily="49" charset="0"/>
                <a:cs typeface="Courier New" pitchFamily="49" charset="0"/>
              </a:rPr>
              <a:t>dsquery</a:t>
            </a:r>
            <a:r>
              <a:rPr lang="de-DE" dirty="0">
                <a:latin typeface="Courier New" pitchFamily="49" charset="0"/>
                <a:cs typeface="Courier New" pitchFamily="49" charset="0"/>
              </a:rPr>
              <a:t> </a:t>
            </a:r>
            <a:r>
              <a:rPr lang="de-DE" dirty="0" err="1">
                <a:latin typeface="Courier New" pitchFamily="49" charset="0"/>
                <a:cs typeface="Courier New" pitchFamily="49" charset="0"/>
              </a:rPr>
              <a:t>server</a:t>
            </a:r>
            <a:r>
              <a:rPr lang="de-DE" dirty="0">
                <a:latin typeface="Courier New" pitchFamily="49" charset="0"/>
                <a:cs typeface="Courier New" pitchFamily="49" charset="0"/>
              </a:rPr>
              <a:t> –</a:t>
            </a:r>
            <a:r>
              <a:rPr lang="de-DE" dirty="0" err="1">
                <a:latin typeface="Courier New" pitchFamily="49" charset="0"/>
                <a:cs typeface="Courier New" pitchFamily="49" charset="0"/>
              </a:rPr>
              <a:t>hasfsmo</a:t>
            </a:r>
            <a:r>
              <a:rPr lang="de-DE" dirty="0">
                <a:latin typeface="Courier New" pitchFamily="49" charset="0"/>
                <a:cs typeface="Courier New" pitchFamily="49" charset="0"/>
              </a:rPr>
              <a:t> </a:t>
            </a:r>
            <a:r>
              <a:rPr lang="de-DE" dirty="0" err="1">
                <a:latin typeface="Courier New" pitchFamily="49" charset="0"/>
                <a:cs typeface="Courier New" pitchFamily="49" charset="0"/>
              </a:rPr>
              <a:t>pdc</a:t>
            </a:r>
            <a:endParaRPr lang="de-DE" dirty="0">
              <a:latin typeface="Courier New" pitchFamily="49" charset="0"/>
              <a:cs typeface="Courier New" pitchFamily="49" charset="0"/>
            </a:endParaRPr>
          </a:p>
          <a:p>
            <a:r>
              <a:rPr lang="de-DE" dirty="0">
                <a:latin typeface="Courier New" pitchFamily="49" charset="0"/>
                <a:cs typeface="Courier New" pitchFamily="49" charset="0"/>
              </a:rPr>
              <a:t>PS: </a:t>
            </a:r>
            <a:r>
              <a:rPr lang="de-DE" dirty="0" err="1">
                <a:latin typeface="Courier New" pitchFamily="49" charset="0"/>
                <a:cs typeface="Courier New" pitchFamily="49" charset="0"/>
              </a:rPr>
              <a:t>Get-ADDomain</a:t>
            </a:r>
            <a:r>
              <a:rPr lang="de-DE" dirty="0">
                <a:latin typeface="Courier New" pitchFamily="49" charset="0"/>
                <a:cs typeface="Courier New" pitchFamily="49" charset="0"/>
              </a:rPr>
              <a:t> | </a:t>
            </a:r>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PDCEmulator</a:t>
            </a:r>
            <a:endParaRPr lang="de-DE" dirty="0">
              <a:latin typeface="Courier New" pitchFamily="49" charset="0"/>
              <a:cs typeface="Courier New" pitchFamily="49" charset="0"/>
            </a:endParaRPr>
          </a:p>
        </p:txBody>
      </p:sp>
    </p:spTree>
    <p:extLst>
      <p:ext uri="{BB962C8B-B14F-4D97-AF65-F5344CB8AC3E}">
        <p14:creationId xmlns:p14="http://schemas.microsoft.com/office/powerpoint/2010/main" val="1555425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RID-Master</a:t>
            </a:r>
          </a:p>
        </p:txBody>
      </p:sp>
      <p:sp>
        <p:nvSpPr>
          <p:cNvPr id="3" name="Inhaltsplatzhalter 2"/>
          <p:cNvSpPr>
            <a:spLocks noGrp="1"/>
          </p:cNvSpPr>
          <p:nvPr>
            <p:ph idx="1"/>
          </p:nvPr>
        </p:nvSpPr>
        <p:spPr/>
        <p:txBody>
          <a:bodyPr>
            <a:normAutofit fontScale="92500" lnSpcReduction="10000"/>
          </a:bodyPr>
          <a:lstStyle/>
          <a:p>
            <a:r>
              <a:rPr lang="de-DE" dirty="0"/>
              <a:t>RID: Relative </a:t>
            </a:r>
            <a:r>
              <a:rPr lang="de-DE" dirty="0" err="1"/>
              <a:t>Identifiers</a:t>
            </a:r>
            <a:endParaRPr lang="de-DE" dirty="0"/>
          </a:p>
          <a:p>
            <a:r>
              <a:rPr lang="de-DE" dirty="0"/>
              <a:t>SID neuer Objekte werden aus Domänen-Kennung und RID erstellt</a:t>
            </a:r>
          </a:p>
          <a:p>
            <a:r>
              <a:rPr lang="de-DE" dirty="0"/>
              <a:t>RID-Master weist DCs RID-Pools zu</a:t>
            </a:r>
          </a:p>
          <a:p>
            <a:r>
              <a:rPr lang="de-DE" dirty="0"/>
              <a:t>Anfänglich: 500 RID pro DC; bei 250 wird nachgefordert</a:t>
            </a:r>
          </a:p>
          <a:p>
            <a:r>
              <a:rPr lang="de-DE" dirty="0"/>
              <a:t>RID nicht verfügbar? Keine neuen Objekte!</a:t>
            </a:r>
          </a:p>
          <a:p>
            <a:r>
              <a:rPr lang="de-DE" dirty="0" err="1">
                <a:latin typeface="Courier New" pitchFamily="49" charset="0"/>
                <a:cs typeface="Courier New" pitchFamily="49" charset="0"/>
              </a:rPr>
              <a:t>dsquery</a:t>
            </a:r>
            <a:r>
              <a:rPr lang="de-DE" dirty="0">
                <a:latin typeface="Courier New" pitchFamily="49" charset="0"/>
                <a:cs typeface="Courier New" pitchFamily="49" charset="0"/>
              </a:rPr>
              <a:t> </a:t>
            </a:r>
            <a:r>
              <a:rPr lang="de-DE" dirty="0" err="1">
                <a:latin typeface="Courier New" pitchFamily="49" charset="0"/>
                <a:cs typeface="Courier New" pitchFamily="49" charset="0"/>
              </a:rPr>
              <a:t>server</a:t>
            </a:r>
            <a:r>
              <a:rPr lang="de-DE" dirty="0">
                <a:latin typeface="Courier New" pitchFamily="49" charset="0"/>
                <a:cs typeface="Courier New" pitchFamily="49" charset="0"/>
              </a:rPr>
              <a:t> –</a:t>
            </a:r>
            <a:r>
              <a:rPr lang="de-DE" dirty="0" err="1">
                <a:latin typeface="Courier New" pitchFamily="49" charset="0"/>
                <a:cs typeface="Courier New" pitchFamily="49" charset="0"/>
              </a:rPr>
              <a:t>hasfsmo</a:t>
            </a:r>
            <a:r>
              <a:rPr lang="de-DE" dirty="0">
                <a:latin typeface="Courier New" pitchFamily="49" charset="0"/>
                <a:cs typeface="Courier New" pitchFamily="49" charset="0"/>
              </a:rPr>
              <a:t> </a:t>
            </a:r>
            <a:r>
              <a:rPr lang="de-DE" dirty="0" err="1">
                <a:latin typeface="Courier New" pitchFamily="49" charset="0"/>
                <a:cs typeface="Courier New" pitchFamily="49" charset="0"/>
              </a:rPr>
              <a:t>rid</a:t>
            </a:r>
            <a:endParaRPr lang="de-DE" dirty="0">
              <a:latin typeface="Courier New" pitchFamily="49" charset="0"/>
              <a:cs typeface="Courier New" pitchFamily="49" charset="0"/>
            </a:endParaRPr>
          </a:p>
          <a:p>
            <a:r>
              <a:rPr lang="de-DE" dirty="0">
                <a:latin typeface="Courier New" pitchFamily="49" charset="0"/>
                <a:cs typeface="Courier New" pitchFamily="49" charset="0"/>
              </a:rPr>
              <a:t>PS: </a:t>
            </a:r>
            <a:r>
              <a:rPr lang="de-DE" dirty="0" err="1">
                <a:latin typeface="Courier New" pitchFamily="49" charset="0"/>
                <a:cs typeface="Courier New" pitchFamily="49" charset="0"/>
              </a:rPr>
              <a:t>Get-ADDomain</a:t>
            </a:r>
            <a:r>
              <a:rPr lang="de-DE" dirty="0">
                <a:latin typeface="Courier New" pitchFamily="49" charset="0"/>
                <a:cs typeface="Courier New" pitchFamily="49" charset="0"/>
              </a:rPr>
              <a:t> | </a:t>
            </a:r>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RIDMaster</a:t>
            </a:r>
            <a:endParaRPr lang="de-DE" dirty="0">
              <a:latin typeface="Courier New" pitchFamily="49" charset="0"/>
              <a:cs typeface="Courier New" pitchFamily="49" charset="0"/>
            </a:endParaRPr>
          </a:p>
          <a:p>
            <a:pPr marL="68580" indent="0">
              <a:buNone/>
            </a:pPr>
            <a:endParaRPr lang="de-DE" dirty="0"/>
          </a:p>
        </p:txBody>
      </p:sp>
    </p:spTree>
    <p:extLst>
      <p:ext uri="{BB962C8B-B14F-4D97-AF65-F5344CB8AC3E}">
        <p14:creationId xmlns:p14="http://schemas.microsoft.com/office/powerpoint/2010/main" val="2070969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Infrastrukturmaster</a:t>
            </a:r>
          </a:p>
        </p:txBody>
      </p:sp>
      <p:sp>
        <p:nvSpPr>
          <p:cNvPr id="3" name="Inhaltsplatzhalter 2"/>
          <p:cNvSpPr>
            <a:spLocks noGrp="1"/>
          </p:cNvSpPr>
          <p:nvPr>
            <p:ph idx="1"/>
          </p:nvPr>
        </p:nvSpPr>
        <p:spPr/>
        <p:txBody>
          <a:bodyPr>
            <a:normAutofit lnSpcReduction="10000"/>
          </a:bodyPr>
          <a:lstStyle/>
          <a:p>
            <a:r>
              <a:rPr lang="de-DE" dirty="0"/>
              <a:t>Bei nur einer Domäne: unwichtig</a:t>
            </a:r>
          </a:p>
          <a:p>
            <a:r>
              <a:rPr lang="de-DE" dirty="0"/>
              <a:t>Berechtigungen von Usern anderer Domänen innerhalb der Gesamtstruktur</a:t>
            </a:r>
          </a:p>
          <a:p>
            <a:r>
              <a:rPr lang="de-DE" dirty="0"/>
              <a:t>Dient als </a:t>
            </a:r>
            <a:r>
              <a:rPr lang="de-DE" i="1" dirty="0"/>
              <a:t>Cache</a:t>
            </a:r>
            <a:r>
              <a:rPr lang="de-DE" dirty="0"/>
              <a:t>, damit nicht alle Domänen abgefragt werden müssen</a:t>
            </a:r>
          </a:p>
          <a:p>
            <a:endParaRPr lang="de-DE" dirty="0"/>
          </a:p>
          <a:p>
            <a:r>
              <a:rPr lang="de-DE" dirty="0" err="1">
                <a:latin typeface="Courier New" pitchFamily="49" charset="0"/>
                <a:cs typeface="Courier New" pitchFamily="49" charset="0"/>
              </a:rPr>
              <a:t>dsquery</a:t>
            </a:r>
            <a:r>
              <a:rPr lang="de-DE" dirty="0">
                <a:latin typeface="Courier New" pitchFamily="49" charset="0"/>
                <a:cs typeface="Courier New" pitchFamily="49" charset="0"/>
              </a:rPr>
              <a:t> </a:t>
            </a:r>
            <a:r>
              <a:rPr lang="de-DE" dirty="0" err="1">
                <a:latin typeface="Courier New" pitchFamily="49" charset="0"/>
                <a:cs typeface="Courier New" pitchFamily="49" charset="0"/>
              </a:rPr>
              <a:t>server</a:t>
            </a:r>
            <a:r>
              <a:rPr lang="de-DE" dirty="0">
                <a:latin typeface="Courier New" pitchFamily="49" charset="0"/>
                <a:cs typeface="Courier New" pitchFamily="49" charset="0"/>
              </a:rPr>
              <a:t> –</a:t>
            </a:r>
            <a:r>
              <a:rPr lang="de-DE" dirty="0" err="1">
                <a:latin typeface="Courier New" pitchFamily="49" charset="0"/>
                <a:cs typeface="Courier New" pitchFamily="49" charset="0"/>
              </a:rPr>
              <a:t>hasfsmo</a:t>
            </a:r>
            <a:r>
              <a:rPr lang="de-DE" dirty="0">
                <a:latin typeface="Courier New" pitchFamily="49" charset="0"/>
                <a:cs typeface="Courier New" pitchFamily="49" charset="0"/>
              </a:rPr>
              <a:t> </a:t>
            </a:r>
            <a:r>
              <a:rPr lang="de-DE" dirty="0" err="1">
                <a:latin typeface="Courier New" pitchFamily="49" charset="0"/>
                <a:cs typeface="Courier New" pitchFamily="49" charset="0"/>
              </a:rPr>
              <a:t>infr</a:t>
            </a:r>
            <a:endParaRPr lang="de-DE" dirty="0">
              <a:latin typeface="Courier New" pitchFamily="49" charset="0"/>
              <a:cs typeface="Courier New" pitchFamily="49" charset="0"/>
            </a:endParaRPr>
          </a:p>
          <a:p>
            <a:r>
              <a:rPr lang="de-DE" dirty="0" err="1">
                <a:latin typeface="Courier New" pitchFamily="49" charset="0"/>
                <a:cs typeface="Courier New" pitchFamily="49" charset="0"/>
              </a:rPr>
              <a:t>Get-ADDomain</a:t>
            </a:r>
            <a:r>
              <a:rPr lang="de-DE" dirty="0">
                <a:latin typeface="Courier New" pitchFamily="49" charset="0"/>
                <a:cs typeface="Courier New" pitchFamily="49" charset="0"/>
              </a:rPr>
              <a:t> | </a:t>
            </a:r>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InfrastructureMaster</a:t>
            </a:r>
            <a:endParaRPr lang="de-DE" dirty="0">
              <a:latin typeface="Courier New" pitchFamily="49" charset="0"/>
              <a:cs typeface="Courier New" pitchFamily="49" charset="0"/>
            </a:endParaRPr>
          </a:p>
          <a:p>
            <a:pPr marL="68580" indent="0">
              <a:buNone/>
            </a:pPr>
            <a:endParaRPr lang="de-DE" dirty="0"/>
          </a:p>
        </p:txBody>
      </p:sp>
    </p:spTree>
    <p:extLst>
      <p:ext uri="{BB962C8B-B14F-4D97-AF65-F5344CB8AC3E}">
        <p14:creationId xmlns:p14="http://schemas.microsoft.com/office/powerpoint/2010/main" val="3146083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Schemamaster</a:t>
            </a:r>
          </a:p>
        </p:txBody>
      </p:sp>
      <p:sp>
        <p:nvSpPr>
          <p:cNvPr id="3" name="Inhaltsplatzhalter 2"/>
          <p:cNvSpPr>
            <a:spLocks noGrp="1"/>
          </p:cNvSpPr>
          <p:nvPr>
            <p:ph idx="1"/>
          </p:nvPr>
        </p:nvSpPr>
        <p:spPr/>
        <p:txBody>
          <a:bodyPr>
            <a:normAutofit lnSpcReduction="10000"/>
          </a:bodyPr>
          <a:lstStyle/>
          <a:p>
            <a:r>
              <a:rPr lang="de-DE" dirty="0"/>
              <a:t>Schema = Struktur des Verzeichnisses</a:t>
            </a:r>
          </a:p>
          <a:p>
            <a:r>
              <a:rPr lang="de-DE" dirty="0"/>
              <a:t>Schema ist erweiterbar</a:t>
            </a:r>
            <a:r>
              <a:rPr lang="de-DE" sz="2000" dirty="0"/>
              <a:t> </a:t>
            </a:r>
            <a:r>
              <a:rPr lang="de-DE" sz="1600" dirty="0"/>
              <a:t>(z.B. für Exchange)</a:t>
            </a:r>
            <a:endParaRPr lang="de-DE" sz="2000" dirty="0"/>
          </a:p>
          <a:p>
            <a:r>
              <a:rPr lang="de-DE" dirty="0"/>
              <a:t>Zuständig: Schemamaster</a:t>
            </a:r>
          </a:p>
          <a:p>
            <a:r>
              <a:rPr lang="de-DE" dirty="0"/>
              <a:t>Ausfall nicht kritisch, solange keine Änderungen erfolgen sollen</a:t>
            </a:r>
          </a:p>
          <a:p>
            <a:endParaRPr lang="de-DE" dirty="0"/>
          </a:p>
          <a:p>
            <a:r>
              <a:rPr lang="de-DE" dirty="0" err="1">
                <a:latin typeface="Courier New" pitchFamily="49" charset="0"/>
                <a:cs typeface="Courier New" pitchFamily="49" charset="0"/>
              </a:rPr>
              <a:t>dsquery</a:t>
            </a:r>
            <a:r>
              <a:rPr lang="de-DE" dirty="0">
                <a:latin typeface="Courier New" pitchFamily="49" charset="0"/>
                <a:cs typeface="Courier New" pitchFamily="49" charset="0"/>
              </a:rPr>
              <a:t> </a:t>
            </a:r>
            <a:r>
              <a:rPr lang="de-DE" dirty="0" err="1">
                <a:latin typeface="Courier New" pitchFamily="49" charset="0"/>
                <a:cs typeface="Courier New" pitchFamily="49" charset="0"/>
              </a:rPr>
              <a:t>server</a:t>
            </a:r>
            <a:r>
              <a:rPr lang="de-DE" dirty="0">
                <a:latin typeface="Courier New" pitchFamily="49" charset="0"/>
                <a:cs typeface="Courier New" pitchFamily="49" charset="0"/>
              </a:rPr>
              <a:t> –</a:t>
            </a:r>
            <a:r>
              <a:rPr lang="de-DE" dirty="0" err="1">
                <a:latin typeface="Courier New" pitchFamily="49" charset="0"/>
                <a:cs typeface="Courier New" pitchFamily="49" charset="0"/>
              </a:rPr>
              <a:t>hasfsmo</a:t>
            </a:r>
            <a:r>
              <a:rPr lang="de-DE" dirty="0">
                <a:latin typeface="Courier New" pitchFamily="49" charset="0"/>
                <a:cs typeface="Courier New" pitchFamily="49" charset="0"/>
              </a:rPr>
              <a:t> </a:t>
            </a:r>
            <a:r>
              <a:rPr lang="de-DE" dirty="0" err="1">
                <a:latin typeface="Courier New" pitchFamily="49" charset="0"/>
                <a:cs typeface="Courier New" pitchFamily="49" charset="0"/>
              </a:rPr>
              <a:t>schema</a:t>
            </a:r>
            <a:endParaRPr lang="de-DE" dirty="0">
              <a:latin typeface="Courier New" pitchFamily="49" charset="0"/>
              <a:cs typeface="Courier New" pitchFamily="49" charset="0"/>
            </a:endParaRPr>
          </a:p>
          <a:p>
            <a:r>
              <a:rPr lang="de-DE" dirty="0">
                <a:latin typeface="Courier New" pitchFamily="49" charset="0"/>
                <a:cs typeface="Courier New" pitchFamily="49" charset="0"/>
              </a:rPr>
              <a:t>PS: </a:t>
            </a:r>
            <a:r>
              <a:rPr lang="de-DE" dirty="0" err="1">
                <a:latin typeface="Courier New" pitchFamily="49" charset="0"/>
                <a:cs typeface="Courier New" pitchFamily="49" charset="0"/>
              </a:rPr>
              <a:t>Get-ADForest</a:t>
            </a:r>
            <a:r>
              <a:rPr lang="de-DE" dirty="0">
                <a:latin typeface="Courier New" pitchFamily="49" charset="0"/>
                <a:cs typeface="Courier New" pitchFamily="49" charset="0"/>
              </a:rPr>
              <a:t> | </a:t>
            </a:r>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SchemaMaster</a:t>
            </a:r>
            <a:endParaRPr lang="de-DE" dirty="0">
              <a:latin typeface="Courier New" pitchFamily="49" charset="0"/>
              <a:cs typeface="Courier New" pitchFamily="49" charset="0"/>
            </a:endParaRPr>
          </a:p>
          <a:p>
            <a:pPr marL="68580" indent="0">
              <a:buNone/>
            </a:pPr>
            <a:endParaRPr lang="de-DE" dirty="0"/>
          </a:p>
        </p:txBody>
      </p:sp>
    </p:spTree>
    <p:extLst>
      <p:ext uri="{BB962C8B-B14F-4D97-AF65-F5344CB8AC3E}">
        <p14:creationId xmlns:p14="http://schemas.microsoft.com/office/powerpoint/2010/main" val="1080296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Domänennamenmaster</a:t>
            </a:r>
          </a:p>
        </p:txBody>
      </p:sp>
      <p:sp>
        <p:nvSpPr>
          <p:cNvPr id="3" name="Inhaltsplatzhalter 2"/>
          <p:cNvSpPr>
            <a:spLocks noGrp="1"/>
          </p:cNvSpPr>
          <p:nvPr>
            <p:ph idx="1"/>
          </p:nvPr>
        </p:nvSpPr>
        <p:spPr/>
        <p:txBody>
          <a:bodyPr/>
          <a:lstStyle/>
          <a:p>
            <a:r>
              <a:rPr lang="de-DE" dirty="0"/>
              <a:t>Verwaltet Domänen und Strukturen innerhalb der Gesamtstruktur</a:t>
            </a:r>
          </a:p>
          <a:p>
            <a:r>
              <a:rPr lang="de-DE" dirty="0"/>
              <a:t>Nötig für Erstellung neuer Domänen</a:t>
            </a:r>
          </a:p>
          <a:p>
            <a:r>
              <a:rPr lang="de-DE" dirty="0"/>
              <a:t>Sonst keine Aufgabe</a:t>
            </a:r>
          </a:p>
          <a:p>
            <a:endParaRPr lang="de-DE" dirty="0"/>
          </a:p>
          <a:p>
            <a:r>
              <a:rPr lang="de-DE" dirty="0" err="1">
                <a:latin typeface="Courier New" pitchFamily="49" charset="0"/>
                <a:cs typeface="Courier New" pitchFamily="49" charset="0"/>
              </a:rPr>
              <a:t>dsquery</a:t>
            </a:r>
            <a:r>
              <a:rPr lang="de-DE" dirty="0">
                <a:latin typeface="Courier New" pitchFamily="49" charset="0"/>
                <a:cs typeface="Courier New" pitchFamily="49" charset="0"/>
              </a:rPr>
              <a:t> </a:t>
            </a:r>
            <a:r>
              <a:rPr lang="de-DE" dirty="0" err="1">
                <a:latin typeface="Courier New" pitchFamily="49" charset="0"/>
                <a:cs typeface="Courier New" pitchFamily="49" charset="0"/>
              </a:rPr>
              <a:t>server</a:t>
            </a:r>
            <a:r>
              <a:rPr lang="de-DE" dirty="0">
                <a:latin typeface="Courier New" pitchFamily="49" charset="0"/>
                <a:cs typeface="Courier New" pitchFamily="49" charset="0"/>
              </a:rPr>
              <a:t> –</a:t>
            </a:r>
            <a:r>
              <a:rPr lang="de-DE" dirty="0" err="1">
                <a:latin typeface="Courier New" pitchFamily="49" charset="0"/>
                <a:cs typeface="Courier New" pitchFamily="49" charset="0"/>
              </a:rPr>
              <a:t>hasfsmo</a:t>
            </a:r>
            <a:r>
              <a:rPr lang="de-DE" dirty="0">
                <a:latin typeface="Courier New" pitchFamily="49" charset="0"/>
                <a:cs typeface="Courier New" pitchFamily="49" charset="0"/>
              </a:rPr>
              <a:t> </a:t>
            </a:r>
            <a:r>
              <a:rPr lang="de-DE" dirty="0" err="1">
                <a:latin typeface="Courier New" pitchFamily="49" charset="0"/>
                <a:cs typeface="Courier New" pitchFamily="49" charset="0"/>
              </a:rPr>
              <a:t>name</a:t>
            </a:r>
            <a:endParaRPr lang="de-DE" dirty="0">
              <a:latin typeface="Courier New" pitchFamily="49" charset="0"/>
              <a:cs typeface="Courier New" pitchFamily="49" charset="0"/>
            </a:endParaRPr>
          </a:p>
          <a:p>
            <a:r>
              <a:rPr lang="de-DE" dirty="0">
                <a:latin typeface="Courier New" pitchFamily="49" charset="0"/>
                <a:cs typeface="Courier New" pitchFamily="49" charset="0"/>
              </a:rPr>
              <a:t>PS: </a:t>
            </a:r>
            <a:r>
              <a:rPr lang="de-DE" dirty="0" err="1">
                <a:latin typeface="Courier New" pitchFamily="49" charset="0"/>
                <a:cs typeface="Courier New" pitchFamily="49" charset="0"/>
              </a:rPr>
              <a:t>Get-ADForest</a:t>
            </a:r>
            <a:r>
              <a:rPr lang="de-DE" dirty="0">
                <a:latin typeface="Courier New" pitchFamily="49" charset="0"/>
                <a:cs typeface="Courier New" pitchFamily="49" charset="0"/>
              </a:rPr>
              <a:t> | </a:t>
            </a:r>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DomainNamingMaster</a:t>
            </a:r>
            <a:endParaRPr lang="de-DE" dirty="0">
              <a:latin typeface="Courier New" pitchFamily="49" charset="0"/>
              <a:cs typeface="Courier New" pitchFamily="49" charset="0"/>
            </a:endParaRPr>
          </a:p>
        </p:txBody>
      </p:sp>
    </p:spTree>
    <p:extLst>
      <p:ext uri="{BB962C8B-B14F-4D97-AF65-F5344CB8AC3E}">
        <p14:creationId xmlns:p14="http://schemas.microsoft.com/office/powerpoint/2010/main" val="3711548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Verteilung der FSMO-Rollen</a:t>
            </a:r>
          </a:p>
        </p:txBody>
      </p:sp>
      <p:sp>
        <p:nvSpPr>
          <p:cNvPr id="3" name="Inhaltsplatzhalter 2"/>
          <p:cNvSpPr>
            <a:spLocks noGrp="1"/>
          </p:cNvSpPr>
          <p:nvPr>
            <p:ph idx="1"/>
          </p:nvPr>
        </p:nvSpPr>
        <p:spPr/>
        <p:txBody>
          <a:bodyPr>
            <a:normAutofit fontScale="85000" lnSpcReduction="20000"/>
          </a:bodyPr>
          <a:lstStyle/>
          <a:p>
            <a:r>
              <a:rPr lang="de-DE" dirty="0"/>
              <a:t>Ab 2 Domänen: Infrastrukturmaster und GC trennen</a:t>
            </a:r>
          </a:p>
          <a:p>
            <a:r>
              <a:rPr lang="de-DE" dirty="0"/>
              <a:t>Domänennamenmaster und Schemamaster zusammen mit GC</a:t>
            </a:r>
          </a:p>
          <a:p>
            <a:r>
              <a:rPr lang="de-DE" dirty="0"/>
              <a:t>PDC-Emulator und RID-Master gemeinsam auf einen DC mit GC</a:t>
            </a:r>
          </a:p>
          <a:p>
            <a:endParaRPr lang="de-DE" dirty="0"/>
          </a:p>
          <a:p>
            <a:r>
              <a:rPr lang="de-DE" dirty="0" err="1">
                <a:latin typeface="Courier New" pitchFamily="49" charset="0"/>
                <a:cs typeface="Courier New" pitchFamily="49" charset="0"/>
              </a:rPr>
              <a:t>netdom</a:t>
            </a:r>
            <a:r>
              <a:rPr lang="de-DE" dirty="0">
                <a:latin typeface="Courier New" pitchFamily="49" charset="0"/>
                <a:cs typeface="Courier New" pitchFamily="49" charset="0"/>
              </a:rPr>
              <a:t> </a:t>
            </a:r>
            <a:r>
              <a:rPr lang="de-DE" dirty="0" err="1">
                <a:latin typeface="Courier New" pitchFamily="49" charset="0"/>
                <a:cs typeface="Courier New" pitchFamily="49" charset="0"/>
              </a:rPr>
              <a:t>query</a:t>
            </a:r>
            <a:r>
              <a:rPr lang="de-DE" dirty="0">
                <a:latin typeface="Courier New" pitchFamily="49" charset="0"/>
                <a:cs typeface="Courier New" pitchFamily="49" charset="0"/>
              </a:rPr>
              <a:t> </a:t>
            </a:r>
            <a:r>
              <a:rPr lang="de-DE" dirty="0" err="1">
                <a:latin typeface="Courier New" pitchFamily="49" charset="0"/>
                <a:cs typeface="Courier New" pitchFamily="49" charset="0"/>
              </a:rPr>
              <a:t>fsmo</a:t>
            </a:r>
            <a:endParaRPr lang="de-DE" dirty="0">
              <a:latin typeface="Courier New" pitchFamily="49" charset="0"/>
              <a:cs typeface="Courier New" pitchFamily="49" charset="0"/>
            </a:endParaRPr>
          </a:p>
          <a:p>
            <a:r>
              <a:rPr lang="de-DE" dirty="0">
                <a:latin typeface="Courier New" pitchFamily="49" charset="0"/>
                <a:cs typeface="Courier New" pitchFamily="49" charset="0"/>
              </a:rPr>
              <a:t>PS: </a:t>
            </a:r>
            <a:r>
              <a:rPr lang="de-DE" dirty="0" err="1">
                <a:latin typeface="Courier New" pitchFamily="49" charset="0"/>
                <a:cs typeface="Courier New" pitchFamily="49" charset="0"/>
              </a:rPr>
              <a:t>Get-ADForest</a:t>
            </a:r>
            <a:r>
              <a:rPr lang="de-DE" dirty="0">
                <a:latin typeface="Courier New" pitchFamily="49" charset="0"/>
                <a:cs typeface="Courier New" pitchFamily="49" charset="0"/>
              </a:rPr>
              <a:t> | </a:t>
            </a:r>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SchemaMaster,DomainNamingMaster</a:t>
            </a:r>
            <a:endParaRPr lang="de-DE" dirty="0">
              <a:latin typeface="Courier New" pitchFamily="49" charset="0"/>
              <a:cs typeface="Courier New" pitchFamily="49" charset="0"/>
            </a:endParaRPr>
          </a:p>
          <a:p>
            <a:r>
              <a:rPr lang="de-DE" dirty="0">
                <a:latin typeface="Courier New" pitchFamily="49" charset="0"/>
                <a:cs typeface="Courier New" pitchFamily="49" charset="0"/>
              </a:rPr>
              <a:t>PS: </a:t>
            </a:r>
            <a:r>
              <a:rPr lang="de-DE" dirty="0" err="1">
                <a:latin typeface="Courier New" pitchFamily="49" charset="0"/>
                <a:cs typeface="Courier New" pitchFamily="49" charset="0"/>
              </a:rPr>
              <a:t>Get-ADDomain</a:t>
            </a:r>
            <a:r>
              <a:rPr lang="de-DE" dirty="0">
                <a:latin typeface="Courier New" pitchFamily="49" charset="0"/>
                <a:cs typeface="Courier New" pitchFamily="49" charset="0"/>
              </a:rPr>
              <a:t> | </a:t>
            </a:r>
            <a:r>
              <a:rPr lang="de-DE" dirty="0" err="1">
                <a:latin typeface="Courier New" pitchFamily="49" charset="0"/>
                <a:cs typeface="Courier New" pitchFamily="49" charset="0"/>
              </a:rPr>
              <a:t>select</a:t>
            </a:r>
            <a:r>
              <a:rPr lang="de-DE" dirty="0">
                <a:latin typeface="Courier New" pitchFamily="49" charset="0"/>
                <a:cs typeface="Courier New" pitchFamily="49" charset="0"/>
              </a:rPr>
              <a:t> </a:t>
            </a:r>
            <a:r>
              <a:rPr lang="de-DE" dirty="0" err="1">
                <a:latin typeface="Courier New" pitchFamily="49" charset="0"/>
                <a:cs typeface="Courier New" pitchFamily="49" charset="0"/>
              </a:rPr>
              <a:t>PDCEmulator,RIDMaster,InfrastructureMaster</a:t>
            </a:r>
            <a:endParaRPr lang="de-DE" dirty="0">
              <a:latin typeface="Courier New" pitchFamily="49" charset="0"/>
              <a:cs typeface="Courier New" pitchFamily="49" charset="0"/>
            </a:endParaRPr>
          </a:p>
        </p:txBody>
      </p:sp>
    </p:spTree>
    <p:extLst>
      <p:ext uri="{BB962C8B-B14F-4D97-AF65-F5344CB8AC3E}">
        <p14:creationId xmlns:p14="http://schemas.microsoft.com/office/powerpoint/2010/main" val="4166825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Besitzübername FSMO-Rolle</a:t>
            </a:r>
          </a:p>
        </p:txBody>
      </p:sp>
      <p:sp>
        <p:nvSpPr>
          <p:cNvPr id="3" name="Inhaltsplatzhalter 2"/>
          <p:cNvSpPr>
            <a:spLocks noGrp="1"/>
          </p:cNvSpPr>
          <p:nvPr>
            <p:ph idx="1"/>
          </p:nvPr>
        </p:nvSpPr>
        <p:spPr/>
        <p:txBody>
          <a:bodyPr/>
          <a:lstStyle/>
          <a:p>
            <a:r>
              <a:rPr lang="de-DE" dirty="0"/>
              <a:t>Optimal: Sauber übertragen</a:t>
            </a:r>
          </a:p>
          <a:p>
            <a:r>
              <a:rPr lang="de-DE" dirty="0"/>
              <a:t>Bei dauerhaftem Ausfall: Übernahme der Rollen möglich</a:t>
            </a:r>
          </a:p>
          <a:p>
            <a:r>
              <a:rPr lang="de-DE" dirty="0"/>
              <a:t>Wichtig: Defekte Maschine nie wieder </a:t>
            </a:r>
            <a:r>
              <a:rPr lang="de-DE" dirty="0" err="1"/>
              <a:t>an‘s</a:t>
            </a:r>
            <a:r>
              <a:rPr lang="de-DE" dirty="0"/>
              <a:t> Netz!</a:t>
            </a:r>
          </a:p>
          <a:p>
            <a:pPr marL="365760" lvl="1" indent="0">
              <a:buNone/>
            </a:pPr>
            <a:endParaRPr lang="de-DE" dirty="0"/>
          </a:p>
          <a:p>
            <a:endParaRPr lang="de-DE"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6930" y="4077073"/>
            <a:ext cx="470535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5658" y="4293097"/>
            <a:ext cx="6448425" cy="142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6817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51"/>
                                        </p:tgtEl>
                                      </p:cBhvr>
                                    </p:animEffect>
                                    <p:set>
                                      <p:cBhvr>
                                        <p:cTn id="12" dur="1" fill="hold">
                                          <p:stCondLst>
                                            <p:cond delay="499"/>
                                          </p:stCondLst>
                                        </p:cTn>
                                        <p:tgtEl>
                                          <p:spTgt spid="205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FSMO-Rollen mit NTDSUTIL übertragen</a:t>
            </a:r>
          </a:p>
        </p:txBody>
      </p:sp>
      <p:sp>
        <p:nvSpPr>
          <p:cNvPr id="3" name="Inhaltsplatzhalter 2"/>
          <p:cNvSpPr>
            <a:spLocks noGrp="1"/>
          </p:cNvSpPr>
          <p:nvPr>
            <p:ph idx="1"/>
          </p:nvPr>
        </p:nvSpPr>
        <p:spPr>
          <a:xfrm>
            <a:off x="251520" y="1268761"/>
            <a:ext cx="8784976" cy="4032447"/>
          </a:xfrm>
        </p:spPr>
        <p:txBody>
          <a:bodyPr>
            <a:normAutofit fontScale="92500" lnSpcReduction="10000"/>
          </a:bodyPr>
          <a:lstStyle/>
          <a:p>
            <a:r>
              <a:rPr lang="de-DE" sz="2400" dirty="0"/>
              <a:t>NTDSUTIL  starten</a:t>
            </a:r>
          </a:p>
          <a:p>
            <a:pPr lvl="1"/>
            <a:r>
              <a:rPr lang="de-DE" sz="1800" dirty="0">
                <a:latin typeface="Courier New" pitchFamily="49" charset="0"/>
                <a:cs typeface="Courier New" pitchFamily="49" charset="0"/>
              </a:rPr>
              <a:t>ROLES -&gt; "</a:t>
            </a:r>
            <a:r>
              <a:rPr lang="de-DE" sz="1800" i="1" dirty="0" err="1">
                <a:latin typeface="Courier New" pitchFamily="49" charset="0"/>
                <a:cs typeface="Courier New" pitchFamily="49" charset="0"/>
              </a:rPr>
              <a:t>fsmo</a:t>
            </a:r>
            <a:r>
              <a:rPr lang="de-DE" sz="1800" i="1" dirty="0">
                <a:latin typeface="Courier New" pitchFamily="49" charset="0"/>
                <a:cs typeface="Courier New" pitchFamily="49" charset="0"/>
              </a:rPr>
              <a:t> </a:t>
            </a:r>
            <a:r>
              <a:rPr lang="de-DE" sz="1800" i="1" dirty="0" err="1">
                <a:latin typeface="Courier New" pitchFamily="49" charset="0"/>
                <a:cs typeface="Courier New" pitchFamily="49" charset="0"/>
              </a:rPr>
              <a:t>maintenance</a:t>
            </a:r>
            <a:r>
              <a:rPr lang="de-DE" sz="1800" i="1" dirty="0">
                <a:latin typeface="Courier New" pitchFamily="49" charset="0"/>
                <a:cs typeface="Courier New" pitchFamily="49" charset="0"/>
              </a:rPr>
              <a:t>„</a:t>
            </a:r>
          </a:p>
          <a:p>
            <a:pPr lvl="1"/>
            <a:r>
              <a:rPr lang="de-DE" sz="1800" dirty="0">
                <a:latin typeface="Courier New" pitchFamily="49" charset="0"/>
                <a:cs typeface="Courier New" pitchFamily="49" charset="0"/>
              </a:rPr>
              <a:t>CONNECTIONS</a:t>
            </a:r>
          </a:p>
          <a:p>
            <a:pPr lvl="1"/>
            <a:r>
              <a:rPr lang="de-DE" sz="1800" dirty="0">
                <a:latin typeface="Courier New" pitchFamily="49" charset="0"/>
                <a:cs typeface="Courier New" pitchFamily="49" charset="0"/>
              </a:rPr>
              <a:t>Connect </a:t>
            </a:r>
            <a:r>
              <a:rPr lang="de-DE" sz="1800" dirty="0" err="1">
                <a:latin typeface="Courier New" pitchFamily="49" charset="0"/>
                <a:cs typeface="Courier New" pitchFamily="49" charset="0"/>
              </a:rPr>
              <a:t>to</a:t>
            </a:r>
            <a:r>
              <a:rPr lang="de-DE" sz="1800" dirty="0">
                <a:latin typeface="Courier New" pitchFamily="49" charset="0"/>
                <a:cs typeface="Courier New" pitchFamily="49" charset="0"/>
              </a:rPr>
              <a:t> Server &lt;Servername&gt;</a:t>
            </a:r>
          </a:p>
          <a:p>
            <a:pPr lvl="1"/>
            <a:r>
              <a:rPr lang="de-DE" sz="1800" dirty="0" err="1">
                <a:latin typeface="Courier New" pitchFamily="49" charset="0"/>
                <a:cs typeface="Courier New" pitchFamily="49" charset="0"/>
              </a:rPr>
              <a:t>Quit</a:t>
            </a:r>
            <a:r>
              <a:rPr lang="de-DE" sz="1800" dirty="0">
                <a:latin typeface="Courier New" pitchFamily="49" charset="0"/>
                <a:cs typeface="Courier New" pitchFamily="49" charset="0"/>
              </a:rPr>
              <a:t> -&gt; „</a:t>
            </a:r>
            <a:r>
              <a:rPr lang="de-DE" sz="1800" dirty="0" err="1">
                <a:latin typeface="Courier New" pitchFamily="49" charset="0"/>
                <a:cs typeface="Courier New" pitchFamily="49" charset="0"/>
              </a:rPr>
              <a:t>fsmo</a:t>
            </a:r>
            <a:r>
              <a:rPr lang="de-DE" sz="1800" dirty="0">
                <a:latin typeface="Courier New" pitchFamily="49" charset="0"/>
                <a:cs typeface="Courier New" pitchFamily="49" charset="0"/>
              </a:rPr>
              <a:t> </a:t>
            </a:r>
            <a:r>
              <a:rPr lang="de-DE" sz="1800" dirty="0" err="1">
                <a:latin typeface="Courier New" pitchFamily="49" charset="0"/>
                <a:cs typeface="Courier New" pitchFamily="49" charset="0"/>
              </a:rPr>
              <a:t>maintenance</a:t>
            </a:r>
            <a:r>
              <a:rPr lang="de-DE" sz="1800" dirty="0">
                <a:latin typeface="Courier New" pitchFamily="49" charset="0"/>
                <a:cs typeface="Courier New" pitchFamily="49" charset="0"/>
              </a:rPr>
              <a:t>“</a:t>
            </a:r>
          </a:p>
          <a:p>
            <a:pPr lvl="1"/>
            <a:r>
              <a:rPr lang="de-DE" sz="1800" dirty="0">
                <a:latin typeface="Courier New" pitchFamily="49" charset="0"/>
                <a:cs typeface="Courier New" pitchFamily="49" charset="0"/>
              </a:rPr>
              <a:t>Transfer </a:t>
            </a:r>
            <a:r>
              <a:rPr lang="de-DE" sz="1800" dirty="0" err="1">
                <a:latin typeface="Courier New" pitchFamily="49" charset="0"/>
                <a:cs typeface="Courier New" pitchFamily="49" charset="0"/>
              </a:rPr>
              <a:t>schema</a:t>
            </a:r>
            <a:r>
              <a:rPr lang="de-DE" sz="1800" dirty="0">
                <a:latin typeface="Courier New" pitchFamily="49" charset="0"/>
                <a:cs typeface="Courier New" pitchFamily="49" charset="0"/>
              </a:rPr>
              <a:t> </a:t>
            </a:r>
            <a:r>
              <a:rPr lang="de-DE" sz="1800" dirty="0" err="1">
                <a:latin typeface="Courier New" pitchFamily="49" charset="0"/>
                <a:cs typeface="Courier New" pitchFamily="49" charset="0"/>
              </a:rPr>
              <a:t>master</a:t>
            </a:r>
            <a:endParaRPr lang="de-DE" sz="1800" dirty="0">
              <a:latin typeface="Courier New" pitchFamily="49" charset="0"/>
              <a:cs typeface="Courier New" pitchFamily="49" charset="0"/>
            </a:endParaRPr>
          </a:p>
          <a:p>
            <a:pPr lvl="1"/>
            <a:r>
              <a:rPr lang="de-DE" sz="1800" dirty="0">
                <a:latin typeface="Courier New" pitchFamily="49" charset="0"/>
                <a:cs typeface="Courier New" pitchFamily="49" charset="0"/>
              </a:rPr>
              <a:t>Transfer </a:t>
            </a:r>
            <a:r>
              <a:rPr lang="de-DE" sz="1800" dirty="0" err="1">
                <a:latin typeface="Courier New" pitchFamily="49" charset="0"/>
                <a:cs typeface="Courier New" pitchFamily="49" charset="0"/>
              </a:rPr>
              <a:t>domain</a:t>
            </a:r>
            <a:r>
              <a:rPr lang="de-DE" sz="1800" dirty="0">
                <a:latin typeface="Courier New" pitchFamily="49" charset="0"/>
                <a:cs typeface="Courier New" pitchFamily="49" charset="0"/>
              </a:rPr>
              <a:t> </a:t>
            </a:r>
            <a:r>
              <a:rPr lang="de-DE" sz="1800" dirty="0" err="1">
                <a:latin typeface="Courier New" pitchFamily="49" charset="0"/>
                <a:cs typeface="Courier New" pitchFamily="49" charset="0"/>
              </a:rPr>
              <a:t>naming</a:t>
            </a:r>
            <a:r>
              <a:rPr lang="de-DE" sz="1800" dirty="0">
                <a:latin typeface="Courier New" pitchFamily="49" charset="0"/>
                <a:cs typeface="Courier New" pitchFamily="49" charset="0"/>
              </a:rPr>
              <a:t> </a:t>
            </a:r>
            <a:r>
              <a:rPr lang="de-DE" sz="1800" dirty="0" err="1">
                <a:latin typeface="Courier New" pitchFamily="49" charset="0"/>
                <a:cs typeface="Courier New" pitchFamily="49" charset="0"/>
              </a:rPr>
              <a:t>master</a:t>
            </a:r>
            <a:r>
              <a:rPr lang="de-DE" sz="1800" dirty="0">
                <a:latin typeface="Courier New" pitchFamily="49" charset="0"/>
                <a:cs typeface="Courier New" pitchFamily="49" charset="0"/>
              </a:rPr>
              <a:t> </a:t>
            </a:r>
            <a:r>
              <a:rPr lang="de-DE" sz="1200" dirty="0">
                <a:latin typeface="Courier New" pitchFamily="49" charset="0"/>
                <a:cs typeface="Courier New" pitchFamily="49" charset="0"/>
              </a:rPr>
              <a:t>(gilt bis einschließlich Windows Server 2003!)</a:t>
            </a:r>
          </a:p>
          <a:p>
            <a:pPr lvl="1"/>
            <a:r>
              <a:rPr lang="de-DE" sz="1800" dirty="0">
                <a:latin typeface="Courier New" pitchFamily="49" charset="0"/>
                <a:cs typeface="Courier New" pitchFamily="49" charset="0"/>
              </a:rPr>
              <a:t>Transfer </a:t>
            </a:r>
            <a:r>
              <a:rPr lang="de-DE" sz="1800" dirty="0" err="1">
                <a:latin typeface="Courier New" pitchFamily="49" charset="0"/>
                <a:cs typeface="Courier New" pitchFamily="49" charset="0"/>
              </a:rPr>
              <a:t>naming</a:t>
            </a:r>
            <a:r>
              <a:rPr lang="de-DE" sz="1800" dirty="0">
                <a:latin typeface="Courier New" pitchFamily="49" charset="0"/>
                <a:cs typeface="Courier New" pitchFamily="49" charset="0"/>
              </a:rPr>
              <a:t> </a:t>
            </a:r>
            <a:r>
              <a:rPr lang="de-DE" sz="1800" dirty="0" err="1">
                <a:latin typeface="Courier New" pitchFamily="49" charset="0"/>
                <a:cs typeface="Courier New" pitchFamily="49" charset="0"/>
              </a:rPr>
              <a:t>master</a:t>
            </a:r>
            <a:r>
              <a:rPr lang="de-DE" sz="1800" dirty="0">
                <a:latin typeface="Courier New" pitchFamily="49" charset="0"/>
                <a:cs typeface="Courier New" pitchFamily="49" charset="0"/>
              </a:rPr>
              <a:t> </a:t>
            </a:r>
            <a:r>
              <a:rPr lang="de-DE" sz="1200" dirty="0">
                <a:latin typeface="Courier New" pitchFamily="49" charset="0"/>
                <a:cs typeface="Courier New" pitchFamily="49" charset="0"/>
              </a:rPr>
              <a:t>(gilt ab Windows Server 2008!)</a:t>
            </a:r>
          </a:p>
          <a:p>
            <a:pPr lvl="1"/>
            <a:r>
              <a:rPr lang="de-DE" sz="1800" dirty="0">
                <a:latin typeface="Courier New" pitchFamily="49" charset="0"/>
                <a:cs typeface="Courier New" pitchFamily="49" charset="0"/>
              </a:rPr>
              <a:t>Transfer RID </a:t>
            </a:r>
            <a:r>
              <a:rPr lang="de-DE" sz="1800" dirty="0" err="1">
                <a:latin typeface="Courier New" pitchFamily="49" charset="0"/>
                <a:cs typeface="Courier New" pitchFamily="49" charset="0"/>
              </a:rPr>
              <a:t>master</a:t>
            </a:r>
            <a:endParaRPr lang="de-DE" sz="1800" dirty="0">
              <a:latin typeface="Courier New" pitchFamily="49" charset="0"/>
              <a:cs typeface="Courier New" pitchFamily="49" charset="0"/>
            </a:endParaRPr>
          </a:p>
          <a:p>
            <a:pPr lvl="1"/>
            <a:r>
              <a:rPr lang="de-DE" sz="1800" dirty="0">
                <a:latin typeface="Courier New" pitchFamily="49" charset="0"/>
                <a:cs typeface="Courier New" pitchFamily="49" charset="0"/>
              </a:rPr>
              <a:t>Transfer PDC</a:t>
            </a:r>
          </a:p>
          <a:p>
            <a:pPr lvl="1"/>
            <a:r>
              <a:rPr lang="de-DE" sz="1800" dirty="0">
                <a:latin typeface="Courier New" pitchFamily="49" charset="0"/>
                <a:cs typeface="Courier New" pitchFamily="49" charset="0"/>
              </a:rPr>
              <a:t>Transfer </a:t>
            </a:r>
            <a:r>
              <a:rPr lang="de-DE" sz="1800" dirty="0" err="1">
                <a:latin typeface="Courier New" pitchFamily="49" charset="0"/>
                <a:cs typeface="Courier New" pitchFamily="49" charset="0"/>
              </a:rPr>
              <a:t>infrastructure</a:t>
            </a:r>
            <a:r>
              <a:rPr lang="de-DE" sz="1800" dirty="0">
                <a:latin typeface="Courier New" pitchFamily="49" charset="0"/>
                <a:cs typeface="Courier New" pitchFamily="49" charset="0"/>
              </a:rPr>
              <a:t> </a:t>
            </a:r>
            <a:r>
              <a:rPr lang="de-DE" sz="1800" dirty="0" err="1">
                <a:latin typeface="Courier New" pitchFamily="49" charset="0"/>
                <a:cs typeface="Courier New" pitchFamily="49" charset="0"/>
              </a:rPr>
              <a:t>master</a:t>
            </a:r>
            <a:endParaRPr lang="de-DE" sz="1800" dirty="0">
              <a:latin typeface="Courier New" pitchFamily="49" charset="0"/>
              <a:cs typeface="Courier New" pitchFamily="49" charset="0"/>
            </a:endParaRPr>
          </a:p>
          <a:p>
            <a:pPr lvl="1"/>
            <a:r>
              <a:rPr lang="de-DE" sz="1800" dirty="0" err="1">
                <a:latin typeface="Courier New" pitchFamily="49" charset="0"/>
                <a:cs typeface="Courier New" pitchFamily="49" charset="0"/>
              </a:rPr>
              <a:t>Quit</a:t>
            </a:r>
            <a:endParaRPr lang="de-DE" sz="1800" dirty="0">
              <a:latin typeface="Courier New" pitchFamily="49" charset="0"/>
              <a:cs typeface="Courier New" pitchFamily="49" charset="0"/>
            </a:endParaRPr>
          </a:p>
          <a:p>
            <a:pPr lvl="1"/>
            <a:r>
              <a:rPr lang="de-DE" sz="1800" dirty="0" err="1">
                <a:latin typeface="Courier New" pitchFamily="49" charset="0"/>
                <a:cs typeface="Courier New" pitchFamily="49" charset="0"/>
              </a:rPr>
              <a:t>Quit</a:t>
            </a:r>
            <a:endParaRPr lang="de-DE" sz="1800" dirty="0">
              <a:latin typeface="Courier New" pitchFamily="49" charset="0"/>
              <a:cs typeface="Courier New" pitchFamily="49" charset="0"/>
            </a:endParaRPr>
          </a:p>
          <a:p>
            <a:pPr marL="0" indent="0">
              <a:buNone/>
            </a:pPr>
            <a:endParaRPr lang="de-DE" sz="2400" dirty="0"/>
          </a:p>
        </p:txBody>
      </p:sp>
      <p:sp>
        <p:nvSpPr>
          <p:cNvPr id="4" name="Foliennummernplatzhalter 3"/>
          <p:cNvSpPr>
            <a:spLocks noGrp="1"/>
          </p:cNvSpPr>
          <p:nvPr>
            <p:ph type="sldNum" sz="quarter" idx="12"/>
          </p:nvPr>
        </p:nvSpPr>
        <p:spPr/>
        <p:txBody>
          <a:bodyPr/>
          <a:lstStyle/>
          <a:p>
            <a:fld id="{D0B68A9A-8F5D-4114-819E-CD9E627B0FFB}" type="slidenum">
              <a:rPr lang="de-DE" smtClean="0"/>
              <a:t>29</a:t>
            </a:fld>
            <a:endParaRPr lang="de-D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4509120"/>
            <a:ext cx="644842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4539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3619" t="28920" r="46850" b="8566"/>
          <a:stretch/>
        </p:blipFill>
        <p:spPr>
          <a:xfrm>
            <a:off x="5112060" y="1196752"/>
            <a:ext cx="3672408" cy="4211028"/>
          </a:xfrm>
          <a:prstGeom prst="rect">
            <a:avLst/>
          </a:prstGeom>
        </p:spPr>
      </p:pic>
      <p:sp>
        <p:nvSpPr>
          <p:cNvPr id="2" name="Titel 1"/>
          <p:cNvSpPr>
            <a:spLocks noGrp="1"/>
          </p:cNvSpPr>
          <p:nvPr>
            <p:ph type="title"/>
          </p:nvPr>
        </p:nvSpPr>
        <p:spPr/>
        <p:txBody>
          <a:bodyPr/>
          <a:lstStyle/>
          <a:p>
            <a:r>
              <a:rPr lang="de-DE" dirty="0"/>
              <a:t>Vorstellungsrunde / Die ppedv AG</a:t>
            </a:r>
          </a:p>
        </p:txBody>
      </p:sp>
      <p:sp>
        <p:nvSpPr>
          <p:cNvPr id="3" name="Inhaltsplatzhalter 2"/>
          <p:cNvSpPr>
            <a:spLocks noGrp="1"/>
          </p:cNvSpPr>
          <p:nvPr>
            <p:ph idx="1"/>
          </p:nvPr>
        </p:nvSpPr>
        <p:spPr>
          <a:xfrm>
            <a:off x="457200" y="1268760"/>
            <a:ext cx="5770984" cy="5184576"/>
          </a:xfrm>
        </p:spPr>
        <p:txBody>
          <a:bodyPr/>
          <a:lstStyle/>
          <a:p>
            <a:r>
              <a:rPr lang="de-DE" dirty="0"/>
              <a:t>Firmensitz in Burghausen</a:t>
            </a:r>
          </a:p>
          <a:p>
            <a:r>
              <a:rPr lang="de-DE" dirty="0"/>
              <a:t>Büros in verschiedenen Städten: </a:t>
            </a:r>
          </a:p>
          <a:p>
            <a:pPr marL="0" indent="0">
              <a:buNone/>
            </a:pPr>
            <a:endParaRPr lang="de-DE" dirty="0"/>
          </a:p>
          <a:p>
            <a:r>
              <a:rPr lang="de-DE" dirty="0"/>
              <a:t>Ca. 50 Mitarbeiter</a:t>
            </a:r>
          </a:p>
          <a:p>
            <a:r>
              <a:rPr lang="de-DE" dirty="0"/>
              <a:t>Schulungen für nahezu alle Microsoft-Technologien </a:t>
            </a:r>
          </a:p>
          <a:p>
            <a:r>
              <a:rPr lang="de-DE" dirty="0"/>
              <a:t>Konferenzen, Camps, Verlag (</a:t>
            </a:r>
            <a:r>
              <a:rPr lang="de-DE" dirty="0" err="1"/>
              <a:t>VisualStudioOne</a:t>
            </a:r>
            <a:r>
              <a:rPr lang="de-DE" dirty="0"/>
              <a:t> / </a:t>
            </a:r>
            <a:r>
              <a:rPr lang="de-DE" dirty="0" err="1"/>
              <a:t>VSOne</a:t>
            </a:r>
            <a:r>
              <a:rPr lang="de-DE" dirty="0"/>
              <a:t>)</a:t>
            </a:r>
          </a:p>
        </p:txBody>
      </p:sp>
    </p:spTree>
    <p:extLst>
      <p:ext uri="{BB962C8B-B14F-4D97-AF65-F5344CB8AC3E}">
        <p14:creationId xmlns:p14="http://schemas.microsoft.com/office/powerpoint/2010/main" val="2722800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Transfer / </a:t>
            </a:r>
            <a:r>
              <a:rPr lang="de-DE" dirty="0" err="1"/>
              <a:t>Seize</a:t>
            </a:r>
            <a:r>
              <a:rPr lang="de-DE" dirty="0"/>
              <a:t> von FSMO-Rollen per PS</a:t>
            </a:r>
          </a:p>
        </p:txBody>
      </p:sp>
      <p:sp>
        <p:nvSpPr>
          <p:cNvPr id="3" name="Inhaltsplatzhalter 2"/>
          <p:cNvSpPr>
            <a:spLocks noGrp="1"/>
          </p:cNvSpPr>
          <p:nvPr>
            <p:ph idx="1"/>
          </p:nvPr>
        </p:nvSpPr>
        <p:spPr>
          <a:xfrm>
            <a:off x="457200" y="1268760"/>
            <a:ext cx="8507288" cy="5112568"/>
          </a:xfrm>
        </p:spPr>
        <p:txBody>
          <a:bodyPr>
            <a:normAutofit fontScale="70000" lnSpcReduction="20000"/>
          </a:bodyPr>
          <a:lstStyle/>
          <a:p>
            <a:r>
              <a:rPr lang="de-DE" dirty="0" err="1"/>
              <a:t>Transfering</a:t>
            </a:r>
            <a:r>
              <a:rPr lang="de-DE" dirty="0"/>
              <a:t> Command </a:t>
            </a:r>
            <a:r>
              <a:rPr lang="de-DE" dirty="0" err="1"/>
              <a:t>syntax</a:t>
            </a:r>
            <a:r>
              <a:rPr lang="de-DE" dirty="0"/>
              <a:t>:</a:t>
            </a:r>
            <a:br>
              <a:rPr lang="de-DE" dirty="0"/>
            </a:br>
            <a:br>
              <a:rPr lang="de-DE" dirty="0"/>
            </a:br>
            <a:r>
              <a:rPr lang="de-DE" dirty="0">
                <a:latin typeface="Courier New" pitchFamily="49" charset="0"/>
                <a:cs typeface="Courier New" pitchFamily="49" charset="0"/>
              </a:rPr>
              <a:t>Move-</a:t>
            </a:r>
            <a:r>
              <a:rPr lang="de-DE" dirty="0" err="1">
                <a:latin typeface="Courier New" pitchFamily="49" charset="0"/>
                <a:cs typeface="Courier New" pitchFamily="49" charset="0"/>
              </a:rPr>
              <a:t>ADDirectoryServerOperationMasterRole</a:t>
            </a:r>
            <a:r>
              <a:rPr lang="de-DE" dirty="0">
                <a:latin typeface="Courier New" pitchFamily="49" charset="0"/>
                <a:cs typeface="Courier New" pitchFamily="49" charset="0"/>
              </a:rPr>
              <a:t>       -Identity "Target-DC" -</a:t>
            </a:r>
            <a:r>
              <a:rPr lang="de-DE" dirty="0" err="1">
                <a:latin typeface="Courier New" pitchFamily="49" charset="0"/>
                <a:cs typeface="Courier New" pitchFamily="49" charset="0"/>
              </a:rPr>
              <a:t>OperationMasterRole</a:t>
            </a:r>
            <a:r>
              <a:rPr lang="de-DE" dirty="0">
                <a:latin typeface="Courier New" pitchFamily="49" charset="0"/>
                <a:cs typeface="Courier New" pitchFamily="49" charset="0"/>
              </a:rPr>
              <a:t> </a:t>
            </a:r>
            <a:r>
              <a:rPr lang="de-DE" dirty="0" err="1">
                <a:latin typeface="Courier New" pitchFamily="49" charset="0"/>
                <a:cs typeface="Courier New" pitchFamily="49" charset="0"/>
              </a:rPr>
              <a:t>PDCEmulator</a:t>
            </a:r>
            <a:br>
              <a:rPr lang="de-DE" dirty="0"/>
            </a:br>
            <a:r>
              <a:rPr lang="de-DE" dirty="0"/>
              <a:t>OR</a:t>
            </a:r>
            <a:br>
              <a:rPr lang="de-DE" dirty="0"/>
            </a:br>
            <a:r>
              <a:rPr lang="de-DE" dirty="0">
                <a:latin typeface="Courier New" pitchFamily="49" charset="0"/>
                <a:cs typeface="Courier New" pitchFamily="49" charset="0"/>
              </a:rPr>
              <a:t>Move-</a:t>
            </a:r>
            <a:r>
              <a:rPr lang="de-DE" dirty="0" err="1">
                <a:latin typeface="Courier New" pitchFamily="49" charset="0"/>
                <a:cs typeface="Courier New" pitchFamily="49" charset="0"/>
              </a:rPr>
              <a:t>ADDirectoryServerOperationMasterRole</a:t>
            </a:r>
            <a:r>
              <a:rPr lang="de-DE" dirty="0">
                <a:latin typeface="Courier New" pitchFamily="49" charset="0"/>
                <a:cs typeface="Courier New" pitchFamily="49" charset="0"/>
              </a:rPr>
              <a:t>      -Identity "Target-DC" -</a:t>
            </a:r>
            <a:r>
              <a:rPr lang="de-DE" dirty="0" err="1">
                <a:latin typeface="Courier New" pitchFamily="49" charset="0"/>
                <a:cs typeface="Courier New" pitchFamily="49" charset="0"/>
              </a:rPr>
              <a:t>OperationMasterRole</a:t>
            </a:r>
            <a:r>
              <a:rPr lang="de-DE" dirty="0">
                <a:latin typeface="Courier New" pitchFamily="49" charset="0"/>
                <a:cs typeface="Courier New" pitchFamily="49" charset="0"/>
              </a:rPr>
              <a:t> 0</a:t>
            </a:r>
            <a:br>
              <a:rPr lang="de-DE" dirty="0">
                <a:latin typeface="Courier New" pitchFamily="49" charset="0"/>
                <a:cs typeface="Courier New" pitchFamily="49" charset="0"/>
              </a:rPr>
            </a:br>
            <a:br>
              <a:rPr lang="de-DE" dirty="0"/>
            </a:br>
            <a:r>
              <a:rPr lang="de-DE" dirty="0" err="1"/>
              <a:t>Seizing</a:t>
            </a:r>
            <a:r>
              <a:rPr lang="de-DE" dirty="0"/>
              <a:t> Command </a:t>
            </a:r>
            <a:r>
              <a:rPr lang="de-DE" dirty="0" err="1"/>
              <a:t>syntax</a:t>
            </a:r>
            <a:r>
              <a:rPr lang="de-DE" dirty="0"/>
              <a:t>:</a:t>
            </a:r>
            <a:br>
              <a:rPr lang="de-DE" dirty="0"/>
            </a:br>
            <a:br>
              <a:rPr lang="de-DE" dirty="0"/>
            </a:br>
            <a:r>
              <a:rPr lang="de-DE" dirty="0">
                <a:latin typeface="Courier New" pitchFamily="49" charset="0"/>
                <a:cs typeface="Courier New" pitchFamily="49" charset="0"/>
              </a:rPr>
              <a:t>Move-</a:t>
            </a:r>
            <a:r>
              <a:rPr lang="de-DE" dirty="0" err="1">
                <a:latin typeface="Courier New" pitchFamily="49" charset="0"/>
                <a:cs typeface="Courier New" pitchFamily="49" charset="0"/>
              </a:rPr>
              <a:t>ADDirectoryServerOperationMasterRole</a:t>
            </a:r>
            <a:r>
              <a:rPr lang="de-DE" dirty="0">
                <a:latin typeface="Courier New" pitchFamily="49" charset="0"/>
                <a:cs typeface="Courier New" pitchFamily="49" charset="0"/>
              </a:rPr>
              <a:t>      -Identity "Target-DC"                          -</a:t>
            </a:r>
            <a:r>
              <a:rPr lang="de-DE" dirty="0" err="1">
                <a:latin typeface="Courier New" pitchFamily="49" charset="0"/>
                <a:cs typeface="Courier New" pitchFamily="49" charset="0"/>
              </a:rPr>
              <a:t>OperationMasterRole</a:t>
            </a:r>
            <a:r>
              <a:rPr lang="de-DE" dirty="0">
                <a:latin typeface="Courier New" pitchFamily="49" charset="0"/>
                <a:cs typeface="Courier New" pitchFamily="49" charset="0"/>
              </a:rPr>
              <a:t> </a:t>
            </a:r>
            <a:r>
              <a:rPr lang="de-DE" dirty="0" err="1">
                <a:latin typeface="Courier New" pitchFamily="49" charset="0"/>
                <a:cs typeface="Courier New" pitchFamily="49" charset="0"/>
              </a:rPr>
              <a:t>PDCEmulator</a:t>
            </a:r>
            <a:r>
              <a:rPr lang="de-DE" dirty="0">
                <a:latin typeface="Courier New" pitchFamily="49" charset="0"/>
                <a:cs typeface="Courier New" pitchFamily="49" charset="0"/>
              </a:rPr>
              <a:t> -Force</a:t>
            </a:r>
            <a:br>
              <a:rPr lang="de-DE" dirty="0">
                <a:latin typeface="Courier New" pitchFamily="49" charset="0"/>
                <a:cs typeface="Courier New" pitchFamily="49" charset="0"/>
              </a:rPr>
            </a:br>
            <a:r>
              <a:rPr lang="de-DE" dirty="0"/>
              <a:t>OR</a:t>
            </a:r>
            <a:br>
              <a:rPr lang="de-DE" dirty="0"/>
            </a:br>
            <a:r>
              <a:rPr lang="de-DE" dirty="0">
                <a:latin typeface="Courier New" pitchFamily="49" charset="0"/>
                <a:cs typeface="Courier New" pitchFamily="49" charset="0"/>
              </a:rPr>
              <a:t>Move-</a:t>
            </a:r>
            <a:r>
              <a:rPr lang="de-DE" dirty="0" err="1">
                <a:latin typeface="Courier New" pitchFamily="49" charset="0"/>
                <a:cs typeface="Courier New" pitchFamily="49" charset="0"/>
              </a:rPr>
              <a:t>ADDirectoryServerOperationMasterRole</a:t>
            </a:r>
            <a:r>
              <a:rPr lang="de-DE" dirty="0">
                <a:latin typeface="Courier New" pitchFamily="49" charset="0"/>
                <a:cs typeface="Courier New" pitchFamily="49" charset="0"/>
              </a:rPr>
              <a:t>      -Identity "Target-DC" -</a:t>
            </a:r>
            <a:r>
              <a:rPr lang="de-DE" dirty="0" err="1">
                <a:latin typeface="Courier New" pitchFamily="49" charset="0"/>
                <a:cs typeface="Courier New" pitchFamily="49" charset="0"/>
              </a:rPr>
              <a:t>OperationMasterRole</a:t>
            </a:r>
            <a:r>
              <a:rPr lang="de-DE" dirty="0">
                <a:latin typeface="Courier New" pitchFamily="49" charset="0"/>
                <a:cs typeface="Courier New" pitchFamily="49" charset="0"/>
              </a:rPr>
              <a:t> 0   -Force</a:t>
            </a:r>
          </a:p>
        </p:txBody>
      </p:sp>
      <p:sp>
        <p:nvSpPr>
          <p:cNvPr id="4" name="Foliennummernplatzhalter 3"/>
          <p:cNvSpPr>
            <a:spLocks noGrp="1"/>
          </p:cNvSpPr>
          <p:nvPr>
            <p:ph type="sldNum" sz="quarter" idx="12"/>
          </p:nvPr>
        </p:nvSpPr>
        <p:spPr/>
        <p:txBody>
          <a:bodyPr/>
          <a:lstStyle/>
          <a:p>
            <a:fld id="{D0B68A9A-8F5D-4114-819E-CD9E627B0FFB}" type="slidenum">
              <a:rPr lang="de-DE" smtClean="0"/>
              <a:t>30</a:t>
            </a:fld>
            <a:endParaRPr lang="de-DE"/>
          </a:p>
        </p:txBody>
      </p:sp>
    </p:spTree>
    <p:extLst>
      <p:ext uri="{BB962C8B-B14F-4D97-AF65-F5344CB8AC3E}">
        <p14:creationId xmlns:p14="http://schemas.microsoft.com/office/powerpoint/2010/main" val="3338741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de-DE" dirty="0"/>
              <a:t>Rollen-Namen / Nummern:</a:t>
            </a:r>
          </a:p>
          <a:p>
            <a:endParaRPr lang="de-DE" dirty="0"/>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31</a:t>
            </a:fld>
            <a:endParaRPr lang="de-DE"/>
          </a:p>
        </p:txBody>
      </p:sp>
      <p:sp>
        <p:nvSpPr>
          <p:cNvPr id="5" name="Titel 1"/>
          <p:cNvSpPr>
            <a:spLocks noGrp="1"/>
          </p:cNvSpPr>
          <p:nvPr>
            <p:ph type="title"/>
          </p:nvPr>
        </p:nvSpPr>
        <p:spPr>
          <a:xfrm>
            <a:off x="467544" y="35352"/>
            <a:ext cx="6480720" cy="801360"/>
          </a:xfrm>
        </p:spPr>
        <p:txBody>
          <a:bodyPr/>
          <a:lstStyle/>
          <a:p>
            <a:r>
              <a:rPr lang="de-DE" dirty="0"/>
              <a:t>Transfer / </a:t>
            </a:r>
            <a:r>
              <a:rPr lang="de-DE" dirty="0" err="1"/>
              <a:t>Seize</a:t>
            </a:r>
            <a:r>
              <a:rPr lang="de-DE" dirty="0"/>
              <a:t> von FSMO-Rollen per PS</a:t>
            </a:r>
          </a:p>
        </p:txBody>
      </p:sp>
      <p:graphicFrame>
        <p:nvGraphicFramePr>
          <p:cNvPr id="6" name="Tabelle 5"/>
          <p:cNvGraphicFramePr>
            <a:graphicFrameLocks noGrp="1"/>
          </p:cNvGraphicFramePr>
          <p:nvPr>
            <p:extLst>
              <p:ext uri="{D42A27DB-BD31-4B8C-83A1-F6EECF244321}">
                <p14:modId xmlns:p14="http://schemas.microsoft.com/office/powerpoint/2010/main" val="359033968"/>
              </p:ext>
            </p:extLst>
          </p:nvPr>
        </p:nvGraphicFramePr>
        <p:xfrm>
          <a:off x="1331640" y="2276872"/>
          <a:ext cx="6418535" cy="2525303"/>
        </p:xfrm>
        <a:graphic>
          <a:graphicData uri="http://schemas.openxmlformats.org/drawingml/2006/table">
            <a:tbl>
              <a:tblPr/>
              <a:tblGrid>
                <a:gridCol w="5130763">
                  <a:extLst>
                    <a:ext uri="{9D8B030D-6E8A-4147-A177-3AD203B41FA5}">
                      <a16:colId xmlns:a16="http://schemas.microsoft.com/office/drawing/2014/main" val="20000"/>
                    </a:ext>
                  </a:extLst>
                </a:gridCol>
                <a:gridCol w="1287772">
                  <a:extLst>
                    <a:ext uri="{9D8B030D-6E8A-4147-A177-3AD203B41FA5}">
                      <a16:colId xmlns:a16="http://schemas.microsoft.com/office/drawing/2014/main" val="20001"/>
                    </a:ext>
                  </a:extLst>
                </a:gridCol>
              </a:tblGrid>
              <a:tr h="432048">
                <a:tc>
                  <a:txBody>
                    <a:bodyPr/>
                    <a:lstStyle/>
                    <a:p>
                      <a:pPr algn="ctr"/>
                      <a:r>
                        <a:rPr lang="de-DE" sz="2400" b="0" dirty="0" err="1">
                          <a:effectLst/>
                          <a:latin typeface="+mn-lt"/>
                        </a:rPr>
                        <a:t>Role</a:t>
                      </a:r>
                      <a:r>
                        <a:rPr lang="de-DE" sz="2400" b="0" dirty="0">
                          <a:effectLst/>
                          <a:latin typeface="+mn-lt"/>
                        </a:rPr>
                        <a: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tc>
                  <a:txBody>
                    <a:bodyPr/>
                    <a:lstStyle/>
                    <a:p>
                      <a:pPr algn="ctr"/>
                      <a:r>
                        <a:rPr lang="de-DE" sz="2400" b="0" dirty="0" err="1">
                          <a:effectLst/>
                          <a:latin typeface="+mn-lt"/>
                        </a:rPr>
                        <a:t>Number</a:t>
                      </a:r>
                      <a:endParaRPr lang="de-DE" sz="2400" b="0" dirty="0">
                        <a:effectLst/>
                        <a:latin typeface="+mn-l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ECE1"/>
                    </a:solidFill>
                  </a:tcPr>
                </a:tc>
                <a:extLst>
                  <a:ext uri="{0D108BD9-81ED-4DB2-BD59-A6C34878D82A}">
                    <a16:rowId xmlns:a16="http://schemas.microsoft.com/office/drawing/2014/main" val="10000"/>
                  </a:ext>
                </a:extLst>
              </a:tr>
              <a:tr h="418651">
                <a:tc>
                  <a:txBody>
                    <a:bodyPr/>
                    <a:lstStyle/>
                    <a:p>
                      <a:pPr algn="l"/>
                      <a:r>
                        <a:rPr lang="de-DE" sz="2400" b="0">
                          <a:solidFill>
                            <a:srgbClr val="000000"/>
                          </a:solidFill>
                          <a:effectLst/>
                          <a:latin typeface="+mn-lt"/>
                        </a:rPr>
                        <a:t>PDCEmulator</a:t>
                      </a:r>
                      <a:endParaRPr lang="de-DE" sz="2400" b="0">
                        <a:effectLst/>
                        <a:latin typeface="+mn-l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de-DE" sz="2400" b="0" dirty="0">
                          <a:effectLst/>
                          <a:latin typeface="+mn-lt"/>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8651">
                <a:tc>
                  <a:txBody>
                    <a:bodyPr/>
                    <a:lstStyle/>
                    <a:p>
                      <a:pPr algn="l"/>
                      <a:r>
                        <a:rPr lang="de-DE" sz="2400" b="0">
                          <a:solidFill>
                            <a:srgbClr val="000000"/>
                          </a:solidFill>
                          <a:effectLst/>
                          <a:latin typeface="+mn-lt"/>
                        </a:rPr>
                        <a:t>RIDMaster</a:t>
                      </a:r>
                      <a:endParaRPr lang="de-DE" sz="2400" b="0">
                        <a:effectLst/>
                        <a:latin typeface="+mn-l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de-DE" sz="2400" b="0" dirty="0">
                          <a:effectLst/>
                          <a:latin typeface="+mn-lt"/>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18651">
                <a:tc>
                  <a:txBody>
                    <a:bodyPr/>
                    <a:lstStyle/>
                    <a:p>
                      <a:pPr algn="l"/>
                      <a:r>
                        <a:rPr lang="de-DE" sz="2400" b="0">
                          <a:solidFill>
                            <a:srgbClr val="000000"/>
                          </a:solidFill>
                          <a:effectLst/>
                          <a:latin typeface="+mn-lt"/>
                        </a:rPr>
                        <a:t>InfrastructureMaster</a:t>
                      </a:r>
                      <a:endParaRPr lang="de-DE" sz="2400" b="0">
                        <a:effectLst/>
                        <a:latin typeface="+mn-l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de-DE" sz="2400" b="0" dirty="0">
                          <a:effectLst/>
                          <a:latin typeface="+mn-lt"/>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18651">
                <a:tc>
                  <a:txBody>
                    <a:bodyPr/>
                    <a:lstStyle/>
                    <a:p>
                      <a:pPr algn="l"/>
                      <a:r>
                        <a:rPr lang="de-DE" sz="2400" b="0">
                          <a:solidFill>
                            <a:srgbClr val="000000"/>
                          </a:solidFill>
                          <a:effectLst/>
                          <a:latin typeface="+mn-lt"/>
                        </a:rPr>
                        <a:t>SchemaMaster</a:t>
                      </a:r>
                      <a:endParaRPr lang="de-DE" sz="2400" b="0">
                        <a:effectLst/>
                        <a:latin typeface="+mn-l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de-DE" sz="2400" b="0" dirty="0">
                          <a:effectLst/>
                          <a:latin typeface="+mn-lt"/>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18651">
                <a:tc>
                  <a:txBody>
                    <a:bodyPr/>
                    <a:lstStyle/>
                    <a:p>
                      <a:pPr algn="l"/>
                      <a:r>
                        <a:rPr lang="de-DE" sz="2400" b="0">
                          <a:solidFill>
                            <a:srgbClr val="000000"/>
                          </a:solidFill>
                          <a:effectLst/>
                          <a:latin typeface="+mn-lt"/>
                        </a:rPr>
                        <a:t>DomainNamingMaster</a:t>
                      </a:r>
                      <a:endParaRPr lang="de-DE" sz="2400" b="0">
                        <a:effectLst/>
                        <a:latin typeface="+mn-l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de-DE" sz="2400" b="0" dirty="0">
                          <a:effectLst/>
                          <a:latin typeface="+mn-lt"/>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7" name="Rectangle 1"/>
          <p:cNvSpPr>
            <a:spLocks noChangeArrowheads="1"/>
          </p:cNvSpPr>
          <p:nvPr/>
        </p:nvSpPr>
        <p:spPr bwMode="auto">
          <a:xfrm>
            <a:off x="3178175" y="3617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de-DE" sz="1800" b="0" i="0" u="none" strike="noStrike" cap="none" normalizeH="0" baseline="0">
                <a:ln>
                  <a:noFill/>
                </a:ln>
                <a:solidFill>
                  <a:schemeClr val="tx1"/>
                </a:solidFill>
                <a:effectLst/>
                <a:latin typeface="Arial" pitchFamily="34" charset="0"/>
                <a:cs typeface="Arial" pitchFamily="34" charset="0"/>
              </a:rPr>
            </a:br>
            <a:br>
              <a:rPr kumimoji="0" lang="de-DE" sz="1800" b="0" i="0" u="none" strike="noStrike" cap="none" normalizeH="0" baseline="0">
                <a:ln>
                  <a:noFill/>
                </a:ln>
                <a:solidFill>
                  <a:schemeClr val="tx1"/>
                </a:solidFill>
                <a:effectLst/>
                <a:latin typeface="Arial" pitchFamily="34" charset="0"/>
                <a:cs typeface="Arial" pitchFamily="34" charset="0"/>
              </a:rPr>
            </a:br>
            <a:endParaRPr kumimoji="0" lang="de-DE"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sz="900" b="0" i="0" u="none" strike="noStrike" cap="none" normalizeH="0" baseline="0">
                <a:ln>
                  <a:noFill/>
                </a:ln>
                <a:solidFill>
                  <a:srgbClr val="2A2A2A"/>
                </a:solidFill>
                <a:effectLst/>
                <a:latin typeface="Courier New" pitchFamily="49" charset="0"/>
                <a:cs typeface="Courier New" pitchFamily="49" charset="0"/>
              </a:rPr>
            </a:br>
            <a:r>
              <a:rPr kumimoji="0" lang="de-DE" sz="900" b="0" i="0" u="none" strike="noStrike" cap="none" normalizeH="0" baseline="0">
                <a:ln>
                  <a:noFill/>
                </a:ln>
                <a:solidFill>
                  <a:srgbClr val="2A2A2A"/>
                </a:solidFill>
                <a:effectLst/>
                <a:latin typeface="Courier New" pitchFamily="49" charset="0"/>
                <a:cs typeface="Courier New" pitchFamily="49" charset="0"/>
              </a:rPr>
              <a:t> </a:t>
            </a:r>
            <a:br>
              <a:rPr kumimoji="0" lang="de-DE" sz="900" b="0" i="0" u="none" strike="noStrike" cap="none" normalizeH="0" baseline="0">
                <a:ln>
                  <a:noFill/>
                </a:ln>
                <a:solidFill>
                  <a:srgbClr val="2A2A2A"/>
                </a:solidFill>
                <a:effectLst/>
                <a:latin typeface="Courier New" pitchFamily="49" charset="0"/>
                <a:cs typeface="Courier New" pitchFamily="49" charset="0"/>
              </a:rPr>
            </a:br>
            <a:endParaRPr kumimoji="0" lang="de-DE"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736232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Weitere Begriffe und Zusammenhänge</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32</a:t>
            </a:fld>
            <a:endParaRPr lang="de-DE"/>
          </a:p>
        </p:txBody>
      </p:sp>
    </p:spTree>
    <p:extLst>
      <p:ext uri="{BB962C8B-B14F-4D97-AF65-F5344CB8AC3E}">
        <p14:creationId xmlns:p14="http://schemas.microsoft.com/office/powerpoint/2010/main" val="3420366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Begriffe und Funktionen</a:t>
            </a:r>
          </a:p>
        </p:txBody>
      </p:sp>
      <p:sp>
        <p:nvSpPr>
          <p:cNvPr id="3" name="Inhaltsplatzhalter 2"/>
          <p:cNvSpPr>
            <a:spLocks noGrp="1"/>
          </p:cNvSpPr>
          <p:nvPr>
            <p:ph idx="1"/>
          </p:nvPr>
        </p:nvSpPr>
        <p:spPr/>
        <p:txBody>
          <a:bodyPr/>
          <a:lstStyle/>
          <a:p>
            <a:r>
              <a:rPr lang="de-DE" dirty="0"/>
              <a:t>Multi-Master-Replikation</a:t>
            </a:r>
          </a:p>
          <a:p>
            <a:r>
              <a:rPr lang="de-DE" dirty="0"/>
              <a:t>Globaler Katalog (GC)</a:t>
            </a:r>
          </a:p>
          <a:p>
            <a:r>
              <a:rPr lang="de-DE" dirty="0"/>
              <a:t>Read-</a:t>
            </a:r>
            <a:r>
              <a:rPr lang="de-DE" dirty="0" err="1"/>
              <a:t>Only</a:t>
            </a:r>
            <a:r>
              <a:rPr lang="de-DE" dirty="0"/>
              <a:t>-DC</a:t>
            </a:r>
          </a:p>
          <a:p>
            <a:r>
              <a:rPr lang="de-DE" dirty="0"/>
              <a:t>Container &amp; Organisationseinheit (OU)</a:t>
            </a:r>
          </a:p>
          <a:p>
            <a:r>
              <a:rPr lang="de-DE" dirty="0"/>
              <a:t>AD-Standorte (Sites)</a:t>
            </a:r>
          </a:p>
          <a:p>
            <a:endParaRPr lang="de-DE" dirty="0"/>
          </a:p>
        </p:txBody>
      </p:sp>
    </p:spTree>
    <p:extLst>
      <p:ext uri="{BB962C8B-B14F-4D97-AF65-F5344CB8AC3E}">
        <p14:creationId xmlns:p14="http://schemas.microsoft.com/office/powerpoint/2010/main" val="1822047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ltLang="zh-CN" dirty="0">
                <a:solidFill>
                  <a:srgbClr val="000000"/>
                </a:solidFill>
                <a:ea typeface="MS PGothic" panose="020B0600070205080204" pitchFamily="34" charset="-128"/>
              </a:rPr>
              <a:t>Was</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sind</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globale</a:t>
            </a:r>
            <a:r>
              <a:rPr lang="en-US" altLang="zh-CN" dirty="0">
                <a:ea typeface="宋体" panose="02010600030101010101" pitchFamily="2" charset="-122"/>
              </a:rPr>
              <a:t> </a:t>
            </a:r>
            <a:r>
              <a:rPr lang="en-US" altLang="zh-CN" dirty="0" err="1">
                <a:solidFill>
                  <a:srgbClr val="000000"/>
                </a:solidFill>
                <a:ea typeface="MS PGothic" panose="020B0600070205080204" pitchFamily="34" charset="-128"/>
              </a:rPr>
              <a:t>Katalogserver</a:t>
            </a:r>
            <a:r>
              <a:rPr lang="en-US" altLang="zh-CN" dirty="0">
                <a:solidFill>
                  <a:srgbClr val="000000"/>
                </a:solidFill>
                <a:ea typeface="MS PGothic" panose="020B0600070205080204" pitchFamily="34" charset="-128"/>
              </a:rPr>
              <a:t>?</a:t>
            </a:r>
          </a:p>
        </p:txBody>
      </p:sp>
      <p:sp>
        <p:nvSpPr>
          <p:cNvPr id="24579" name="Rounded Rectangle 812098"/>
          <p:cNvSpPr>
            <a:spLocks noGrp="1" noChangeArrowheads="1"/>
          </p:cNvSpPr>
          <p:nvPr>
            <p:ph type="body" idx="4294967295"/>
          </p:nvPr>
        </p:nvSpPr>
        <p:spPr>
          <a:xfrm>
            <a:off x="433388" y="2352675"/>
            <a:ext cx="8396287" cy="3402013"/>
          </a:xfrm>
          <a:prstGeom prst="roundRect">
            <a:avLst>
              <a:gd name="adj" fmla="val 4167"/>
            </a:avLst>
          </a:prstGeom>
          <a:solidFill>
            <a:srgbClr val="DEE7F1"/>
          </a:solidFill>
          <a:ln cap="flat" algn="ctr">
            <a:solidFill>
              <a:srgbClr val="333333"/>
            </a:solidFill>
            <a:round/>
            <a:headEnd type="none" w="med" len="med"/>
            <a:tailEnd type="none" w="med" len="med"/>
          </a:ln>
        </p:spPr>
        <p:txBody>
          <a:bodyPr lIns="91440" tIns="45720" rIns="91440" bIns="45720"/>
          <a:lstStyle/>
          <a:p>
            <a:pPr marL="0" indent="0" eaLnBrk="1" hangingPunct="1">
              <a:lnSpc>
                <a:spcPct val="100000"/>
              </a:lnSpc>
              <a:spcBef>
                <a:spcPct val="0"/>
              </a:spcBef>
              <a:buFontTx/>
              <a:buNone/>
            </a:pPr>
            <a:r>
              <a:rPr lang="en-US" altLang="zh-CN" b="1">
                <a:solidFill>
                  <a:srgbClr val="000000"/>
                </a:solidFill>
                <a:ea typeface="MS PGothic" panose="020B0600070205080204" pitchFamily="34" charset="-128"/>
              </a:rPr>
              <a:t>Der</a:t>
            </a:r>
            <a:r>
              <a:rPr lang="en-US" altLang="zh-CN" b="1">
                <a:ea typeface="宋体" panose="02010600030101010101" pitchFamily="2" charset="-122"/>
              </a:rPr>
              <a:t> </a:t>
            </a:r>
            <a:r>
              <a:rPr lang="en-US" altLang="zh-CN" b="1">
                <a:solidFill>
                  <a:srgbClr val="000000"/>
                </a:solidFill>
                <a:ea typeface="MS PGothic" panose="020B0600070205080204" pitchFamily="34" charset="-128"/>
              </a:rPr>
              <a:t>globale</a:t>
            </a:r>
            <a:r>
              <a:rPr lang="en-US" altLang="zh-CN" b="1">
                <a:ea typeface="宋体" panose="02010600030101010101" pitchFamily="2" charset="-122"/>
              </a:rPr>
              <a:t> </a:t>
            </a:r>
            <a:r>
              <a:rPr lang="en-US" altLang="zh-CN" b="1">
                <a:solidFill>
                  <a:srgbClr val="000000"/>
                </a:solidFill>
                <a:ea typeface="MS PGothic" panose="020B0600070205080204" pitchFamily="34" charset="-128"/>
              </a:rPr>
              <a:t>Katalog:</a:t>
            </a:r>
          </a:p>
        </p:txBody>
      </p:sp>
      <p:sp>
        <p:nvSpPr>
          <p:cNvPr id="24580" name="Rounded Rectangle 844806"/>
          <p:cNvSpPr>
            <a:spLocks noChangeArrowheads="1"/>
          </p:cNvSpPr>
          <p:nvPr/>
        </p:nvSpPr>
        <p:spPr bwMode="auto">
          <a:xfrm>
            <a:off x="638175" y="2992438"/>
            <a:ext cx="7932738" cy="863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Enthält</a:t>
            </a:r>
            <a:r>
              <a:rPr lang="de-DE"/>
              <a:t> </a:t>
            </a:r>
            <a:r>
              <a:rPr lang="de-DE">
                <a:solidFill>
                  <a:srgbClr val="000000"/>
                </a:solidFill>
                <a:ea typeface="MS PGothic" panose="020B0600070205080204" pitchFamily="34" charset="-128"/>
              </a:rPr>
              <a:t>eine</a:t>
            </a:r>
            <a:r>
              <a:rPr lang="de-DE"/>
              <a:t> </a:t>
            </a:r>
            <a:r>
              <a:rPr lang="de-DE">
                <a:solidFill>
                  <a:srgbClr val="000000"/>
                </a:solidFill>
                <a:ea typeface="MS PGothic" panose="020B0600070205080204" pitchFamily="34" charset="-128"/>
              </a:rPr>
              <a:t>Kopie</a:t>
            </a:r>
            <a:r>
              <a:rPr lang="de-DE"/>
              <a:t> </a:t>
            </a:r>
            <a:r>
              <a:rPr lang="de-DE">
                <a:solidFill>
                  <a:srgbClr val="000000"/>
                </a:solidFill>
                <a:ea typeface="MS PGothic" panose="020B0600070205080204" pitchFamily="34" charset="-128"/>
              </a:rPr>
              <a:t>aller</a:t>
            </a:r>
            <a:r>
              <a:rPr lang="de-DE"/>
              <a:t> </a:t>
            </a:r>
            <a:r>
              <a:rPr lang="de-DE">
                <a:solidFill>
                  <a:srgbClr val="000000"/>
                </a:solidFill>
                <a:ea typeface="MS PGothic" panose="020B0600070205080204" pitchFamily="34" charset="-128"/>
              </a:rPr>
              <a:t>AD</a:t>
            </a:r>
            <a:r>
              <a:rPr lang="de-DE"/>
              <a:t> </a:t>
            </a:r>
            <a:r>
              <a:rPr lang="de-DE">
                <a:solidFill>
                  <a:srgbClr val="000000"/>
                </a:solidFill>
                <a:ea typeface="MS PGothic" panose="020B0600070205080204" pitchFamily="34" charset="-128"/>
              </a:rPr>
              <a:t>DS-Objekte</a:t>
            </a:r>
            <a:r>
              <a:rPr lang="de-DE"/>
              <a:t> </a:t>
            </a:r>
            <a:r>
              <a:rPr lang="de-DE">
                <a:solidFill>
                  <a:srgbClr val="000000"/>
                </a:solidFill>
                <a:ea typeface="MS PGothic" panose="020B0600070205080204" pitchFamily="34" charset="-128"/>
              </a:rPr>
              <a:t>einer</a:t>
            </a:r>
            <a:r>
              <a:rPr lang="de-DE"/>
              <a:t> </a:t>
            </a:r>
            <a:r>
              <a:rPr lang="de-DE">
                <a:solidFill>
                  <a:srgbClr val="000000"/>
                </a:solidFill>
                <a:ea typeface="MS PGothic" panose="020B0600070205080204" pitchFamily="34" charset="-128"/>
              </a:rPr>
              <a:t>Gesamtstruktur,</a:t>
            </a:r>
            <a:r>
              <a:rPr lang="de-DE"/>
              <a:t> </a:t>
            </a:r>
            <a:r>
              <a:rPr lang="de-DE">
                <a:solidFill>
                  <a:srgbClr val="000000"/>
                </a:solidFill>
                <a:ea typeface="MS PGothic" panose="020B0600070205080204" pitchFamily="34" charset="-128"/>
              </a:rPr>
              <a:t>die</a:t>
            </a:r>
            <a:r>
              <a:rPr lang="de-DE"/>
              <a:t> </a:t>
            </a:r>
            <a:r>
              <a:rPr lang="de-DE">
                <a:solidFill>
                  <a:srgbClr val="000000"/>
                </a:solidFill>
                <a:ea typeface="MS PGothic" panose="020B0600070205080204" pitchFamily="34" charset="-128"/>
              </a:rPr>
              <a:t>nur</a:t>
            </a:r>
            <a:r>
              <a:rPr lang="de-DE"/>
              <a:t> </a:t>
            </a:r>
            <a:r>
              <a:rPr lang="de-DE">
                <a:solidFill>
                  <a:srgbClr val="000000"/>
                </a:solidFill>
                <a:ea typeface="MS PGothic" panose="020B0600070205080204" pitchFamily="34" charset="-128"/>
              </a:rPr>
              <a:t>einige</a:t>
            </a:r>
            <a:r>
              <a:rPr lang="de-DE"/>
              <a:t> </a:t>
            </a:r>
            <a:r>
              <a:rPr lang="de-DE">
                <a:solidFill>
                  <a:srgbClr val="000000"/>
                </a:solidFill>
                <a:ea typeface="MS PGothic" panose="020B0600070205080204" pitchFamily="34" charset="-128"/>
              </a:rPr>
              <a:t>der</a:t>
            </a:r>
            <a:r>
              <a:rPr lang="de-DE"/>
              <a:t> </a:t>
            </a:r>
            <a:r>
              <a:rPr lang="de-DE">
                <a:solidFill>
                  <a:srgbClr val="000000"/>
                </a:solidFill>
                <a:ea typeface="MS PGothic" panose="020B0600070205080204" pitchFamily="34" charset="-128"/>
              </a:rPr>
              <a:t>Attribute</a:t>
            </a:r>
            <a:r>
              <a:rPr lang="de-DE"/>
              <a:t> </a:t>
            </a:r>
            <a:r>
              <a:rPr lang="de-DE">
                <a:solidFill>
                  <a:srgbClr val="000000"/>
                </a:solidFill>
                <a:ea typeface="MS PGothic" panose="020B0600070205080204" pitchFamily="34" charset="-128"/>
              </a:rPr>
              <a:t>für</a:t>
            </a:r>
            <a:r>
              <a:rPr lang="de-DE"/>
              <a:t> </a:t>
            </a:r>
            <a:r>
              <a:rPr lang="de-DE">
                <a:solidFill>
                  <a:srgbClr val="000000"/>
                </a:solidFill>
                <a:ea typeface="MS PGothic" panose="020B0600070205080204" pitchFamily="34" charset="-128"/>
              </a:rPr>
              <a:t>jedes</a:t>
            </a:r>
            <a:r>
              <a:rPr lang="de-DE"/>
              <a:t> </a:t>
            </a:r>
            <a:r>
              <a:rPr lang="de-DE">
                <a:solidFill>
                  <a:srgbClr val="000000"/>
                </a:solidFill>
                <a:ea typeface="MS PGothic" panose="020B0600070205080204" pitchFamily="34" charset="-128"/>
              </a:rPr>
              <a:t>Objekt</a:t>
            </a:r>
            <a:r>
              <a:rPr lang="de-DE"/>
              <a:t> </a:t>
            </a:r>
            <a:r>
              <a:rPr lang="de-DE">
                <a:solidFill>
                  <a:srgbClr val="000000"/>
                </a:solidFill>
                <a:ea typeface="MS PGothic" panose="020B0600070205080204" pitchFamily="34" charset="-128"/>
              </a:rPr>
              <a:t>in</a:t>
            </a:r>
            <a:r>
              <a:rPr lang="de-DE"/>
              <a:t> </a:t>
            </a:r>
            <a:r>
              <a:rPr lang="de-DE">
                <a:solidFill>
                  <a:srgbClr val="000000"/>
                </a:solidFill>
                <a:ea typeface="MS PGothic" panose="020B0600070205080204" pitchFamily="34" charset="-128"/>
              </a:rPr>
              <a:t>der</a:t>
            </a:r>
            <a:r>
              <a:rPr lang="de-DE"/>
              <a:t> </a:t>
            </a:r>
            <a:r>
              <a:rPr lang="de-DE">
                <a:solidFill>
                  <a:srgbClr val="000000"/>
                </a:solidFill>
                <a:ea typeface="MS PGothic" panose="020B0600070205080204" pitchFamily="34" charset="-128"/>
              </a:rPr>
              <a:t>Gesamtstruktur</a:t>
            </a:r>
            <a:r>
              <a:rPr lang="de-DE"/>
              <a:t> </a:t>
            </a:r>
            <a:r>
              <a:rPr lang="de-DE">
                <a:solidFill>
                  <a:srgbClr val="000000"/>
                </a:solidFill>
                <a:ea typeface="MS PGothic" panose="020B0600070205080204" pitchFamily="34" charset="-128"/>
              </a:rPr>
              <a:t>enthält</a:t>
            </a:r>
            <a:endParaRPr lang="en-US" altLang="zh-CN">
              <a:solidFill>
                <a:srgbClr val="000000"/>
              </a:solidFill>
              <a:ea typeface="MS PGothic" panose="020B0600070205080204" pitchFamily="34" charset="-128"/>
            </a:endParaRPr>
          </a:p>
        </p:txBody>
      </p:sp>
      <p:sp>
        <p:nvSpPr>
          <p:cNvPr id="24581" name="Rounded Rectangle 844808"/>
          <p:cNvSpPr>
            <a:spLocks noChangeArrowheads="1"/>
          </p:cNvSpPr>
          <p:nvPr/>
        </p:nvSpPr>
        <p:spPr bwMode="auto">
          <a:xfrm>
            <a:off x="638175" y="3963988"/>
            <a:ext cx="7951788" cy="863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Verbessert</a:t>
            </a:r>
            <a:r>
              <a:rPr lang="de-DE"/>
              <a:t> </a:t>
            </a:r>
            <a:r>
              <a:rPr lang="de-DE">
                <a:solidFill>
                  <a:srgbClr val="000000"/>
                </a:solidFill>
                <a:ea typeface="MS PGothic" panose="020B0600070205080204" pitchFamily="34" charset="-128"/>
              </a:rPr>
              <a:t>die</a:t>
            </a:r>
            <a:r>
              <a:rPr lang="de-DE"/>
              <a:t> </a:t>
            </a:r>
            <a:r>
              <a:rPr lang="de-DE">
                <a:solidFill>
                  <a:srgbClr val="000000"/>
                </a:solidFill>
                <a:ea typeface="MS PGothic" panose="020B0600070205080204" pitchFamily="34" charset="-128"/>
              </a:rPr>
              <a:t>Effizienz</a:t>
            </a:r>
            <a:r>
              <a:rPr lang="de-DE"/>
              <a:t> </a:t>
            </a:r>
            <a:r>
              <a:rPr lang="de-DE">
                <a:solidFill>
                  <a:srgbClr val="000000"/>
                </a:solidFill>
                <a:ea typeface="MS PGothic" panose="020B0600070205080204" pitchFamily="34" charset="-128"/>
              </a:rPr>
              <a:t>von</a:t>
            </a:r>
            <a:r>
              <a:rPr lang="de-DE"/>
              <a:t> </a:t>
            </a:r>
            <a:r>
              <a:rPr lang="de-DE">
                <a:solidFill>
                  <a:srgbClr val="000000"/>
                </a:solidFill>
                <a:ea typeface="MS PGothic" panose="020B0600070205080204" pitchFamily="34" charset="-128"/>
              </a:rPr>
              <a:t>Objektsuchläufen,</a:t>
            </a:r>
            <a:r>
              <a:rPr lang="de-DE"/>
              <a:t> </a:t>
            </a:r>
            <a:r>
              <a:rPr lang="de-DE">
                <a:solidFill>
                  <a:srgbClr val="000000"/>
                </a:solidFill>
                <a:ea typeface="MS PGothic" panose="020B0600070205080204" pitchFamily="34" charset="-128"/>
              </a:rPr>
              <a:t>indem</a:t>
            </a:r>
            <a:r>
              <a:rPr lang="de-DE"/>
              <a:t> </a:t>
            </a:r>
            <a:r>
              <a:rPr lang="de-DE">
                <a:solidFill>
                  <a:srgbClr val="000000"/>
                </a:solidFill>
                <a:ea typeface="MS PGothic" panose="020B0600070205080204" pitchFamily="34" charset="-128"/>
              </a:rPr>
              <a:t>unnötige</a:t>
            </a:r>
            <a:r>
              <a:rPr lang="de-DE"/>
              <a:t> </a:t>
            </a:r>
            <a:r>
              <a:rPr lang="de-DE">
                <a:solidFill>
                  <a:srgbClr val="000000"/>
                </a:solidFill>
                <a:ea typeface="MS PGothic" panose="020B0600070205080204" pitchFamily="34" charset="-128"/>
              </a:rPr>
              <a:t>Verweise</a:t>
            </a:r>
            <a:r>
              <a:rPr lang="de-DE"/>
              <a:t> </a:t>
            </a:r>
            <a:r>
              <a:rPr lang="de-DE">
                <a:solidFill>
                  <a:srgbClr val="000000"/>
                </a:solidFill>
                <a:ea typeface="MS PGothic" panose="020B0600070205080204" pitchFamily="34" charset="-128"/>
              </a:rPr>
              <a:t>auf</a:t>
            </a:r>
            <a:r>
              <a:rPr lang="de-DE"/>
              <a:t> </a:t>
            </a:r>
            <a:r>
              <a:rPr lang="de-DE">
                <a:solidFill>
                  <a:srgbClr val="000000"/>
                </a:solidFill>
                <a:ea typeface="MS PGothic" panose="020B0600070205080204" pitchFamily="34" charset="-128"/>
              </a:rPr>
              <a:t>Domänencontrollern</a:t>
            </a:r>
            <a:r>
              <a:rPr lang="de-DE"/>
              <a:t> </a:t>
            </a:r>
            <a:r>
              <a:rPr lang="de-DE">
                <a:solidFill>
                  <a:srgbClr val="000000"/>
                </a:solidFill>
                <a:ea typeface="MS PGothic" panose="020B0600070205080204" pitchFamily="34" charset="-128"/>
              </a:rPr>
              <a:t>vermieden</a:t>
            </a:r>
            <a:r>
              <a:rPr lang="de-DE"/>
              <a:t> </a:t>
            </a:r>
            <a:r>
              <a:rPr lang="de-DE">
                <a:solidFill>
                  <a:srgbClr val="000000"/>
                </a:solidFill>
                <a:ea typeface="MS PGothic" panose="020B0600070205080204" pitchFamily="34" charset="-128"/>
              </a:rPr>
              <a:t>werden</a:t>
            </a:r>
            <a:endParaRPr lang="en-US" altLang="zh-CN">
              <a:solidFill>
                <a:srgbClr val="000000"/>
              </a:solidFill>
              <a:ea typeface="MS PGothic" panose="020B0600070205080204" pitchFamily="34" charset="-128"/>
            </a:endParaRPr>
          </a:p>
        </p:txBody>
      </p:sp>
      <p:sp>
        <p:nvSpPr>
          <p:cNvPr id="24582" name="Rounded Rectangle 844808"/>
          <p:cNvSpPr>
            <a:spLocks noChangeArrowheads="1"/>
          </p:cNvSpPr>
          <p:nvPr/>
        </p:nvSpPr>
        <p:spPr bwMode="auto">
          <a:xfrm>
            <a:off x="652463" y="4949825"/>
            <a:ext cx="7907337" cy="609600"/>
          </a:xfrm>
          <a:prstGeom prst="roundRect">
            <a:avLst>
              <a:gd name="adj" fmla="val 4167"/>
            </a:avLst>
          </a:prstGeom>
          <a:solidFill>
            <a:srgbClr val="F2E7CE"/>
          </a:solidFill>
          <a:ln w="9525" algn="ctr">
            <a:solidFill>
              <a:srgbClr val="333333"/>
            </a:solidFill>
            <a:round/>
            <a:headEnd/>
            <a:tailEnd/>
          </a:ln>
        </p:spPr>
        <p:txBody>
          <a:bodyPr anchor="ctr">
            <a:spAutoFit/>
          </a:bodyPr>
          <a:lstStyle>
            <a:lvl1pPr marL="228600" indent="-228600">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lnSpc>
                <a:spcPct val="90000"/>
              </a:lnSpc>
              <a:spcBef>
                <a:spcPct val="40000"/>
              </a:spcBef>
              <a:buClr>
                <a:srgbClr val="006699"/>
              </a:buClr>
              <a:buFontTx/>
              <a:buChar char="•"/>
            </a:pPr>
            <a:r>
              <a:rPr lang="de-DE">
                <a:solidFill>
                  <a:srgbClr val="000000"/>
                </a:solidFill>
                <a:ea typeface="MS PGothic" panose="020B0600070205080204" pitchFamily="34" charset="-128"/>
              </a:rPr>
              <a:t>Ist</a:t>
            </a:r>
            <a:r>
              <a:rPr lang="de-DE"/>
              <a:t> </a:t>
            </a:r>
            <a:r>
              <a:rPr lang="de-DE">
                <a:solidFill>
                  <a:srgbClr val="000000"/>
                </a:solidFill>
                <a:ea typeface="MS PGothic" panose="020B0600070205080204" pitchFamily="34" charset="-128"/>
              </a:rPr>
              <a:t>erforderlich</a:t>
            </a:r>
            <a:r>
              <a:rPr lang="de-DE"/>
              <a:t> </a:t>
            </a:r>
            <a:r>
              <a:rPr lang="de-DE">
                <a:solidFill>
                  <a:srgbClr val="000000"/>
                </a:solidFill>
                <a:ea typeface="MS PGothic" panose="020B0600070205080204" pitchFamily="34" charset="-128"/>
              </a:rPr>
              <a:t>für</a:t>
            </a:r>
            <a:r>
              <a:rPr lang="de-DE"/>
              <a:t> </a:t>
            </a:r>
            <a:r>
              <a:rPr lang="de-DE">
                <a:solidFill>
                  <a:srgbClr val="000000"/>
                </a:solidFill>
                <a:ea typeface="MS PGothic" panose="020B0600070205080204" pitchFamily="34" charset="-128"/>
              </a:rPr>
              <a:t>Benutzer,</a:t>
            </a:r>
            <a:r>
              <a:rPr lang="de-DE"/>
              <a:t> </a:t>
            </a:r>
            <a:r>
              <a:rPr lang="de-DE">
                <a:solidFill>
                  <a:srgbClr val="000000"/>
                </a:solidFill>
                <a:ea typeface="MS PGothic" panose="020B0600070205080204" pitchFamily="34" charset="-128"/>
              </a:rPr>
              <a:t>die</a:t>
            </a:r>
            <a:r>
              <a:rPr lang="de-DE"/>
              <a:t> </a:t>
            </a:r>
            <a:r>
              <a:rPr lang="de-DE">
                <a:solidFill>
                  <a:srgbClr val="000000"/>
                </a:solidFill>
                <a:ea typeface="MS PGothic" panose="020B0600070205080204" pitchFamily="34" charset="-128"/>
              </a:rPr>
              <a:t>sich</a:t>
            </a:r>
            <a:r>
              <a:rPr lang="de-DE"/>
              <a:t> </a:t>
            </a:r>
            <a:r>
              <a:rPr lang="de-DE">
                <a:solidFill>
                  <a:srgbClr val="000000"/>
                </a:solidFill>
                <a:ea typeface="MS PGothic" panose="020B0600070205080204" pitchFamily="34" charset="-128"/>
              </a:rPr>
              <a:t>bei</a:t>
            </a:r>
            <a:r>
              <a:rPr lang="de-DE"/>
              <a:t> </a:t>
            </a:r>
            <a:r>
              <a:rPr lang="de-DE">
                <a:solidFill>
                  <a:srgbClr val="000000"/>
                </a:solidFill>
                <a:ea typeface="MS PGothic" panose="020B0600070205080204" pitchFamily="34" charset="-128"/>
              </a:rPr>
              <a:t>einer</a:t>
            </a:r>
            <a:r>
              <a:rPr lang="de-DE"/>
              <a:t> </a:t>
            </a:r>
            <a:r>
              <a:rPr lang="de-DE">
                <a:solidFill>
                  <a:srgbClr val="000000"/>
                </a:solidFill>
                <a:ea typeface="MS PGothic" panose="020B0600070205080204" pitchFamily="34" charset="-128"/>
              </a:rPr>
              <a:t>Domäne</a:t>
            </a:r>
            <a:r>
              <a:rPr lang="de-DE"/>
              <a:t> </a:t>
            </a:r>
            <a:r>
              <a:rPr lang="de-DE">
                <a:solidFill>
                  <a:srgbClr val="000000"/>
                </a:solidFill>
                <a:ea typeface="MS PGothic" panose="020B0600070205080204" pitchFamily="34" charset="-128"/>
              </a:rPr>
              <a:t>anmelden</a:t>
            </a:r>
            <a:endParaRPr lang="en-US" altLang="zh-CN">
              <a:solidFill>
                <a:srgbClr val="000000"/>
              </a:solidFill>
              <a:ea typeface="MS PGothic" panose="020B0600070205080204" pitchFamily="34" charset="-128"/>
            </a:endParaRPr>
          </a:p>
        </p:txBody>
      </p:sp>
      <p:sp>
        <p:nvSpPr>
          <p:cNvPr id="963591" name="AutoShape 7"/>
          <p:cNvSpPr>
            <a:spLocks noChangeArrowheads="1"/>
          </p:cNvSpPr>
          <p:nvPr/>
        </p:nvSpPr>
        <p:spPr bwMode="auto">
          <a:xfrm>
            <a:off x="438150" y="1114128"/>
            <a:ext cx="8397875" cy="874712"/>
          </a:xfrm>
          <a:prstGeom prst="roundRect">
            <a:avLst>
              <a:gd name="adj" fmla="val 14815"/>
            </a:avLst>
          </a:prstGeom>
          <a:gradFill rotWithShape="1">
            <a:gsLst>
              <a:gs pos="0">
                <a:srgbClr val="EAABA0"/>
              </a:gs>
              <a:gs pos="100000">
                <a:srgbClr val="F6D9D4"/>
              </a:gs>
            </a:gsLst>
            <a:lin ang="2700000" scaled="1"/>
          </a:gradFill>
          <a:ln w="9525" algn="ctr">
            <a:solidFill>
              <a:srgbClr val="808080"/>
            </a:solidFill>
            <a:round/>
            <a:headEnd/>
            <a:tailEnd/>
          </a:ln>
          <a:effectLst>
            <a:outerShdw dist="35921" dir="2700000" algn="ctr" rotWithShape="0">
              <a:srgbClr val="C0C0C0"/>
            </a:outerShdw>
          </a:effectLst>
        </p:spPr>
        <p:txBody>
          <a:bodyPr anchor="ctr"/>
          <a:lstStyle>
            <a:lvl1pPr>
              <a:defRPr b="1">
                <a:solidFill>
                  <a:schemeClr val="tx1"/>
                </a:solidFill>
                <a:latin typeface="Verdana" panose="020B0604030504040204" pitchFamily="34" charset="0"/>
              </a:defRPr>
            </a:lvl1pPr>
            <a:lvl2pPr marL="742950" indent="-285750">
              <a:defRPr b="1">
                <a:solidFill>
                  <a:schemeClr val="tx1"/>
                </a:solidFill>
                <a:latin typeface="Verdana" panose="020B0604030504040204" pitchFamily="34" charset="0"/>
              </a:defRPr>
            </a:lvl2pPr>
            <a:lvl3pPr marL="1143000" indent="-228600">
              <a:defRPr b="1">
                <a:solidFill>
                  <a:schemeClr val="tx1"/>
                </a:solidFill>
                <a:latin typeface="Verdana" panose="020B0604030504040204" pitchFamily="34" charset="0"/>
              </a:defRPr>
            </a:lvl3pPr>
            <a:lvl4pPr marL="1600200" indent="-228600">
              <a:defRPr b="1">
                <a:solidFill>
                  <a:schemeClr val="tx1"/>
                </a:solidFill>
                <a:latin typeface="Verdana" panose="020B0604030504040204" pitchFamily="34" charset="0"/>
              </a:defRPr>
            </a:lvl4pPr>
            <a:lvl5pPr marL="2057400" indent="-228600">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eaLnBrk="1" hangingPunct="1">
              <a:lnSpc>
                <a:spcPct val="90000"/>
              </a:lnSpc>
              <a:spcBef>
                <a:spcPct val="40000"/>
              </a:spcBef>
            </a:pPr>
            <a:r>
              <a:rPr lang="de-DE">
                <a:solidFill>
                  <a:srgbClr val="000000"/>
                </a:solidFill>
                <a:ea typeface="MS PGothic" panose="020B0600070205080204" pitchFamily="34" charset="-128"/>
              </a:rPr>
              <a:t>Globale</a:t>
            </a:r>
            <a:r>
              <a:rPr lang="de-DE"/>
              <a:t> </a:t>
            </a:r>
            <a:r>
              <a:rPr lang="de-DE">
                <a:solidFill>
                  <a:srgbClr val="000000"/>
                </a:solidFill>
                <a:ea typeface="MS PGothic" panose="020B0600070205080204" pitchFamily="34" charset="-128"/>
              </a:rPr>
              <a:t>Katalogserver</a:t>
            </a:r>
            <a:r>
              <a:rPr lang="de-DE"/>
              <a:t> </a:t>
            </a:r>
            <a:r>
              <a:rPr lang="de-DE">
                <a:solidFill>
                  <a:srgbClr val="000000"/>
                </a:solidFill>
                <a:ea typeface="MS PGothic" panose="020B0600070205080204" pitchFamily="34" charset="-128"/>
              </a:rPr>
              <a:t>sind</a:t>
            </a:r>
            <a:r>
              <a:rPr lang="de-DE"/>
              <a:t> </a:t>
            </a:r>
            <a:r>
              <a:rPr lang="de-DE">
                <a:solidFill>
                  <a:srgbClr val="000000"/>
                </a:solidFill>
                <a:ea typeface="MS PGothic" panose="020B0600070205080204" pitchFamily="34" charset="-128"/>
              </a:rPr>
              <a:t>Domänencontroller,</a:t>
            </a:r>
            <a:r>
              <a:rPr lang="de-DE"/>
              <a:t> </a:t>
            </a:r>
            <a:r>
              <a:rPr lang="de-DE">
                <a:solidFill>
                  <a:srgbClr val="000000"/>
                </a:solidFill>
                <a:ea typeface="MS PGothic" panose="020B0600070205080204" pitchFamily="34" charset="-128"/>
              </a:rPr>
              <a:t>in</a:t>
            </a:r>
            <a:r>
              <a:rPr lang="de-DE"/>
              <a:t> </a:t>
            </a:r>
            <a:r>
              <a:rPr lang="de-DE">
                <a:solidFill>
                  <a:srgbClr val="000000"/>
                </a:solidFill>
                <a:ea typeface="MS PGothic" panose="020B0600070205080204" pitchFamily="34" charset="-128"/>
              </a:rPr>
              <a:t>denen</a:t>
            </a:r>
            <a:r>
              <a:rPr lang="de-DE"/>
              <a:t> </a:t>
            </a:r>
            <a:r>
              <a:rPr lang="de-DE">
                <a:solidFill>
                  <a:srgbClr val="000000"/>
                </a:solidFill>
                <a:ea typeface="MS PGothic" panose="020B0600070205080204" pitchFamily="34" charset="-128"/>
              </a:rPr>
              <a:t>auch</a:t>
            </a:r>
            <a:r>
              <a:rPr lang="de-DE"/>
              <a:t> </a:t>
            </a:r>
            <a:r>
              <a:rPr lang="de-DE">
                <a:solidFill>
                  <a:srgbClr val="000000"/>
                </a:solidFill>
                <a:ea typeface="MS PGothic" panose="020B0600070205080204" pitchFamily="34" charset="-128"/>
              </a:rPr>
              <a:t>eine</a:t>
            </a:r>
            <a:r>
              <a:rPr lang="de-DE"/>
              <a:t> </a:t>
            </a:r>
            <a:r>
              <a:rPr lang="de-DE">
                <a:solidFill>
                  <a:srgbClr val="000000"/>
                </a:solidFill>
                <a:ea typeface="MS PGothic" panose="020B0600070205080204" pitchFamily="34" charset="-128"/>
              </a:rPr>
              <a:t>Kopie</a:t>
            </a:r>
            <a:r>
              <a:rPr lang="de-DE"/>
              <a:t> </a:t>
            </a:r>
            <a:r>
              <a:rPr lang="de-DE">
                <a:solidFill>
                  <a:srgbClr val="000000"/>
                </a:solidFill>
                <a:ea typeface="MS PGothic" panose="020B0600070205080204" pitchFamily="34" charset="-128"/>
              </a:rPr>
              <a:t>des</a:t>
            </a:r>
            <a:r>
              <a:rPr lang="de-DE"/>
              <a:t> </a:t>
            </a:r>
            <a:r>
              <a:rPr lang="de-DE">
                <a:solidFill>
                  <a:srgbClr val="000000"/>
                </a:solidFill>
                <a:ea typeface="MS PGothic" panose="020B0600070205080204" pitchFamily="34" charset="-128"/>
              </a:rPr>
              <a:t>globalen</a:t>
            </a:r>
            <a:r>
              <a:rPr lang="de-DE"/>
              <a:t> </a:t>
            </a:r>
            <a:r>
              <a:rPr lang="de-DE">
                <a:solidFill>
                  <a:srgbClr val="000000"/>
                </a:solidFill>
                <a:ea typeface="MS PGothic" panose="020B0600070205080204" pitchFamily="34" charset="-128"/>
              </a:rPr>
              <a:t>Katalogs</a:t>
            </a:r>
            <a:r>
              <a:rPr lang="de-DE"/>
              <a:t> </a:t>
            </a:r>
            <a:r>
              <a:rPr lang="de-DE">
                <a:solidFill>
                  <a:srgbClr val="000000"/>
                </a:solidFill>
                <a:ea typeface="MS PGothic" panose="020B0600070205080204" pitchFamily="34" charset="-128"/>
              </a:rPr>
              <a:t>gespeichert</a:t>
            </a:r>
            <a:r>
              <a:rPr lang="de-DE"/>
              <a:t> </a:t>
            </a:r>
            <a:r>
              <a:rPr lang="de-DE">
                <a:solidFill>
                  <a:srgbClr val="000000"/>
                </a:solidFill>
                <a:ea typeface="MS PGothic" panose="020B0600070205080204" pitchFamily="34" charset="-128"/>
              </a:rPr>
              <a:t>wird</a:t>
            </a:r>
            <a:endParaRPr lang="en-US" altLang="zh-CN">
              <a:solidFill>
                <a:srgbClr val="000000"/>
              </a:solidFill>
              <a:ea typeface="MS PGothic" panose="020B0600070205080204" pitchFamily="34" charset="-128"/>
            </a:endParaRPr>
          </a:p>
        </p:txBody>
      </p:sp>
      <p:pic>
        <p:nvPicPr>
          <p:cNvPr id="963594" name="Picture 10"/>
          <p:cNvPicPr>
            <a:picLocks noChangeAspect="1" noChangeArrowheads="1"/>
          </p:cNvPicPr>
          <p:nvPr/>
        </p:nvPicPr>
        <p:blipFill>
          <a:blip r:embed="rId3"/>
          <a:srcRect/>
          <a:stretch>
            <a:fillRect/>
          </a:stretch>
        </p:blipFill>
        <p:spPr bwMode="auto">
          <a:xfrm>
            <a:off x="6826250" y="1639888"/>
            <a:ext cx="1004888" cy="1181100"/>
          </a:xfrm>
          <a:prstGeom prst="rect">
            <a:avLst/>
          </a:prstGeom>
          <a:noFill/>
          <a:ln w="9525" algn="ctr">
            <a:noFill/>
            <a:miter lim="800000"/>
            <a:headEnd/>
            <a:tailEnd/>
          </a:ln>
          <a:effectLst>
            <a:outerShdw dist="35921" dir="2700000" algn="ctr" rotWithShape="0">
              <a:srgbClr val="AFAFAF"/>
            </a:outerShdw>
          </a:effectLst>
        </p:spPr>
      </p:pic>
      <p:pic>
        <p:nvPicPr>
          <p:cNvPr id="963600" name="Picture 16"/>
          <p:cNvPicPr>
            <a:picLocks noChangeAspect="1" noChangeArrowheads="1"/>
          </p:cNvPicPr>
          <p:nvPr/>
        </p:nvPicPr>
        <p:blipFill>
          <a:blip r:embed="rId4"/>
          <a:srcRect/>
          <a:stretch>
            <a:fillRect/>
          </a:stretch>
        </p:blipFill>
        <p:spPr bwMode="auto">
          <a:xfrm>
            <a:off x="7373938" y="2060575"/>
            <a:ext cx="895350" cy="650875"/>
          </a:xfrm>
          <a:prstGeom prst="rect">
            <a:avLst/>
          </a:prstGeom>
          <a:noFill/>
          <a:ln w="9525" algn="ctr">
            <a:noFill/>
            <a:miter lim="800000"/>
            <a:headEnd/>
            <a:tailEnd/>
          </a:ln>
          <a:effectLst>
            <a:outerShdw dist="35921" dir="2700000" algn="ctr" rotWithShape="0">
              <a:srgbClr val="AFAFAF"/>
            </a:outerShdw>
          </a:effectLst>
        </p:spPr>
      </p:pic>
    </p:spTree>
    <p:extLst>
      <p:ext uri="{BB962C8B-B14F-4D97-AF65-F5344CB8AC3E}">
        <p14:creationId xmlns:p14="http://schemas.microsoft.com/office/powerpoint/2010/main" val="277497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zh-CN" dirty="0">
                <a:solidFill>
                  <a:srgbClr val="000000"/>
                </a:solidFill>
                <a:ea typeface="MS PGothic" panose="020B0600070205080204" pitchFamily="34" charset="-128"/>
              </a:rPr>
              <a:t>Was</a:t>
            </a:r>
            <a:r>
              <a:rPr lang="en-US" altLang="zh-CN" dirty="0"/>
              <a:t> </a:t>
            </a:r>
            <a:r>
              <a:rPr lang="en-US" altLang="zh-CN" dirty="0" err="1">
                <a:solidFill>
                  <a:srgbClr val="000000"/>
                </a:solidFill>
                <a:ea typeface="MS PGothic" panose="020B0600070205080204" pitchFamily="34" charset="-128"/>
              </a:rPr>
              <a:t>sind</a:t>
            </a:r>
            <a:r>
              <a:rPr lang="en-US" altLang="zh-CN" dirty="0"/>
              <a:t> </a:t>
            </a:r>
            <a:r>
              <a:rPr lang="en-US" altLang="zh-CN" dirty="0" err="1">
                <a:solidFill>
                  <a:srgbClr val="000000"/>
                </a:solidFill>
                <a:ea typeface="MS PGothic" panose="020B0600070205080204" pitchFamily="34" charset="-128"/>
              </a:rPr>
              <a:t>globale</a:t>
            </a:r>
            <a:r>
              <a:rPr lang="en-US" altLang="zh-CN" dirty="0"/>
              <a:t> </a:t>
            </a:r>
            <a:r>
              <a:rPr lang="en-US" altLang="zh-CN" dirty="0" err="1">
                <a:solidFill>
                  <a:srgbClr val="000000"/>
                </a:solidFill>
                <a:ea typeface="MS PGothic" panose="020B0600070205080204" pitchFamily="34" charset="-128"/>
              </a:rPr>
              <a:t>Katalogserver</a:t>
            </a:r>
            <a:r>
              <a:rPr lang="en-US" altLang="zh-CN" dirty="0">
                <a:solidFill>
                  <a:srgbClr val="000000"/>
                </a:solidFill>
                <a:ea typeface="MS PGothic" panose="020B0600070205080204" pitchFamily="34" charset="-128"/>
              </a:rPr>
              <a:t>?</a:t>
            </a:r>
            <a:endParaRPr lang="de-DE" dirty="0">
              <a:solidFill>
                <a:srgbClr val="000000"/>
              </a:solidFill>
              <a:sym typeface="Verdana" panose="020B0604030504040204" pitchFamily="34" charset="0"/>
            </a:endParaRPr>
          </a:p>
        </p:txBody>
      </p:sp>
      <p:sp>
        <p:nvSpPr>
          <p:cNvPr id="29699" name="Content Placeholder 2"/>
          <p:cNvSpPr>
            <a:spLocks noGrp="1"/>
          </p:cNvSpPr>
          <p:nvPr>
            <p:ph idx="1"/>
          </p:nvPr>
        </p:nvSpPr>
        <p:spPr>
          <a:xfrm>
            <a:off x="457200" y="1268760"/>
            <a:ext cx="3470275" cy="4857403"/>
          </a:xfrm>
        </p:spPr>
        <p:txBody>
          <a:bodyPr>
            <a:normAutofit fontScale="77500" lnSpcReduction="20000"/>
          </a:bodyPr>
          <a:lstStyle/>
          <a:p>
            <a:pPr>
              <a:buClr>
                <a:srgbClr val="006699"/>
              </a:buClr>
            </a:pPr>
            <a:r>
              <a:rPr lang="de-DE" dirty="0">
                <a:solidFill>
                  <a:srgbClr val="000000"/>
                </a:solidFill>
                <a:sym typeface="Verdana" panose="020B0604030504040204" pitchFamily="34" charset="0"/>
              </a:rPr>
              <a:t>Teilattributsatz oder globaler Katalog</a:t>
            </a:r>
          </a:p>
          <a:p>
            <a:pPr>
              <a:buClr>
                <a:srgbClr val="006699"/>
              </a:buClr>
            </a:pPr>
            <a:r>
              <a:rPr lang="de-DE" dirty="0">
                <a:solidFill>
                  <a:srgbClr val="000000"/>
                </a:solidFill>
                <a:sym typeface="Verdana" panose="020B0604030504040204" pitchFamily="34" charset="0"/>
              </a:rPr>
              <a:t>Enthält alle Objekte in allen Domänen in der Gesamtstruktur</a:t>
            </a:r>
          </a:p>
          <a:p>
            <a:pPr>
              <a:buClr>
                <a:srgbClr val="006699"/>
              </a:buClr>
            </a:pPr>
            <a:r>
              <a:rPr lang="de-DE" dirty="0">
                <a:solidFill>
                  <a:srgbClr val="000000"/>
                </a:solidFill>
                <a:sym typeface="Verdana" panose="020B0604030504040204" pitchFamily="34" charset="0"/>
              </a:rPr>
              <a:t>Enthält nur ausgewählte Attribute</a:t>
            </a:r>
          </a:p>
          <a:p>
            <a:pPr>
              <a:buClr>
                <a:srgbClr val="006699"/>
              </a:buClr>
            </a:pPr>
            <a:r>
              <a:rPr lang="de-DE" dirty="0">
                <a:solidFill>
                  <a:srgbClr val="000000"/>
                </a:solidFill>
                <a:sym typeface="Verdana" panose="020B0604030504040204" pitchFamily="34" charset="0"/>
              </a:rPr>
              <a:t>Eine Art Index</a:t>
            </a:r>
          </a:p>
          <a:p>
            <a:pPr>
              <a:buClr>
                <a:srgbClr val="006699"/>
              </a:buClr>
            </a:pPr>
            <a:r>
              <a:rPr lang="de-DE" dirty="0">
                <a:solidFill>
                  <a:srgbClr val="000000"/>
                </a:solidFill>
                <a:sym typeface="Verdana" panose="020B0604030504040204" pitchFamily="34" charset="0"/>
              </a:rPr>
              <a:t>Kann von jeder Domäne aus durchsucht werden</a:t>
            </a:r>
          </a:p>
          <a:p>
            <a:pPr>
              <a:buClr>
                <a:srgbClr val="006699"/>
              </a:buClr>
            </a:pPr>
            <a:r>
              <a:rPr lang="de-DE" dirty="0">
                <a:solidFill>
                  <a:srgbClr val="000000"/>
                </a:solidFill>
                <a:sym typeface="Verdana" panose="020B0604030504040204" pitchFamily="34" charset="0"/>
              </a:rPr>
              <a:t>Sehr wichtig für viele Anwendungen</a:t>
            </a:r>
          </a:p>
        </p:txBody>
      </p:sp>
      <p:pic>
        <p:nvPicPr>
          <p:cNvPr id="29700" name="Picture 7" descr="E:\Documents\Projects\MS 6425\VRT Downloads\Graphics\2_Doma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7313" y="1733550"/>
            <a:ext cx="16637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11" descr="E:\Documents\Projects\MS 6425\VRT Downloads\Graphic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875" y="1789113"/>
            <a:ext cx="4762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descr="E:\Documents\Projects\MS 6425\VRT Downloads\Graphics\ActiveDirectory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7563" y="2108200"/>
            <a:ext cx="3825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3" name="Group 73"/>
          <p:cNvGrpSpPr>
            <a:grpSpLocks/>
          </p:cNvGrpSpPr>
          <p:nvPr/>
        </p:nvGrpSpPr>
        <p:grpSpPr bwMode="auto">
          <a:xfrm>
            <a:off x="7210425" y="1708150"/>
            <a:ext cx="293688" cy="444500"/>
            <a:chOff x="6799410" y="1361300"/>
            <a:chExt cx="1430337" cy="2225527"/>
          </a:xfrm>
        </p:grpSpPr>
        <p:sp>
          <p:nvSpPr>
            <p:cNvPr id="75" name="Can 74"/>
            <p:cNvSpPr>
              <a:spLocks noChangeArrowheads="1"/>
            </p:cNvSpPr>
            <p:nvPr/>
          </p:nvSpPr>
          <p:spPr bwMode="auto">
            <a:xfrm>
              <a:off x="6814873" y="3022499"/>
              <a:ext cx="1414874" cy="564328"/>
            </a:xfrm>
            <a:prstGeom prst="can">
              <a:avLst>
                <a:gd name="adj" fmla="val 37500"/>
              </a:avLst>
            </a:prstGeom>
            <a:pattFill prst="lgConfetti">
              <a:fgClr>
                <a:srgbClr val="33CC33"/>
              </a:fgClr>
              <a:bgClr>
                <a:schemeClr val="bg1"/>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76" name="Can 75"/>
            <p:cNvSpPr>
              <a:spLocks noChangeArrowheads="1"/>
            </p:cNvSpPr>
            <p:nvPr/>
          </p:nvSpPr>
          <p:spPr bwMode="auto">
            <a:xfrm>
              <a:off x="6814873" y="2601236"/>
              <a:ext cx="1414874" cy="556382"/>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29751" name="Group 35"/>
            <p:cNvGrpSpPr>
              <a:grpSpLocks/>
            </p:cNvGrpSpPr>
            <p:nvPr/>
          </p:nvGrpSpPr>
          <p:grpSpPr bwMode="auto">
            <a:xfrm>
              <a:off x="6799410" y="1361300"/>
              <a:ext cx="1419225" cy="1371600"/>
              <a:chOff x="5372099" y="1271573"/>
              <a:chExt cx="1685925" cy="1628789"/>
            </a:xfrm>
          </p:grpSpPr>
          <p:sp>
            <p:nvSpPr>
              <p:cNvPr id="78" name="Can 77"/>
              <p:cNvSpPr>
                <a:spLocks noChangeArrowheads="1"/>
              </p:cNvSpPr>
              <p:nvPr/>
            </p:nvSpPr>
            <p:spPr bwMode="auto">
              <a:xfrm>
                <a:off x="5372099" y="2234320"/>
                <a:ext cx="1689940" cy="670150"/>
              </a:xfrm>
              <a:prstGeom prst="can">
                <a:avLst>
                  <a:gd name="adj" fmla="val 37500"/>
                </a:avLst>
              </a:prstGeom>
              <a:solidFill>
                <a:srgbClr val="FF6600"/>
              </a:soli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79" name="Can 78"/>
              <p:cNvSpPr>
                <a:spLocks noChangeArrowheads="1"/>
              </p:cNvSpPr>
              <p:nvPr/>
            </p:nvSpPr>
            <p:spPr bwMode="auto">
              <a:xfrm>
                <a:off x="5372099" y="1752949"/>
                <a:ext cx="1689940" cy="660709"/>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80" name="Can 79"/>
              <p:cNvSpPr>
                <a:spLocks noChangeArrowheads="1"/>
              </p:cNvSpPr>
              <p:nvPr/>
            </p:nvSpPr>
            <p:spPr bwMode="auto">
              <a:xfrm>
                <a:off x="5372099" y="1271573"/>
                <a:ext cx="1689940" cy="660709"/>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sp>
        <p:nvSpPr>
          <p:cNvPr id="135" name="Can 134"/>
          <p:cNvSpPr>
            <a:spLocks noChangeArrowheads="1"/>
          </p:cNvSpPr>
          <p:nvPr/>
        </p:nvSpPr>
        <p:spPr bwMode="auto">
          <a:xfrm>
            <a:off x="4973638" y="1657350"/>
            <a:ext cx="1868487" cy="608013"/>
          </a:xfrm>
          <a:prstGeom prst="can">
            <a:avLst>
              <a:gd name="adj" fmla="val 37500"/>
            </a:avLst>
          </a:prstGeom>
          <a:pattFill prst="lgConfetti">
            <a:fgClr>
              <a:srgbClr val="33CC33"/>
            </a:fgClr>
            <a:bgClr>
              <a:schemeClr val="bg1"/>
            </a:bgClr>
          </a:pattFill>
          <a:ln w="9525" algn="ctr">
            <a:noFill/>
            <a:round/>
            <a:headEnd/>
            <a:tailEnd/>
          </a:ln>
          <a:effectLst>
            <a:outerShdw dist="35921" dir="2700000" algn="ctr" rotWithShape="0">
              <a:srgbClr val="AFAFAF"/>
            </a:outerShdw>
          </a:effectLst>
        </p:spPr>
        <p:txBody>
          <a:bodyPr lIns="182880" rIns="182880" anchor="b" anchorCtr="1"/>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a:buSzPct val="100000"/>
            </a:pPr>
            <a:r>
              <a:rPr lang="de-DE" sz="2000">
                <a:solidFill>
                  <a:srgbClr val="002060"/>
                </a:solidFill>
                <a:sym typeface="Verdana" panose="020B0604030504040204" pitchFamily="34" charset="0"/>
              </a:rPr>
              <a:t>PAS</a:t>
            </a:r>
          </a:p>
        </p:txBody>
      </p:sp>
      <p:sp>
        <p:nvSpPr>
          <p:cNvPr id="136" name="Can 135"/>
          <p:cNvSpPr>
            <a:spLocks noChangeArrowheads="1"/>
          </p:cNvSpPr>
          <p:nvPr/>
        </p:nvSpPr>
        <p:spPr bwMode="auto">
          <a:xfrm>
            <a:off x="4994275" y="1225550"/>
            <a:ext cx="1854200" cy="612775"/>
          </a:xfrm>
          <a:prstGeom prst="can">
            <a:avLst>
              <a:gd name="adj" fmla="val 37500"/>
            </a:avLst>
          </a:prstGeom>
          <a:solidFill>
            <a:srgbClr val="FF6600"/>
          </a:solidFill>
          <a:ln w="9525" algn="ctr">
            <a:noFill/>
            <a:round/>
            <a:headEnd/>
            <a:tailEnd/>
          </a:ln>
          <a:effectLst>
            <a:outerShdw dist="35921" dir="2700000" algn="ctr" rotWithShape="0">
              <a:srgbClr val="AFAFAF"/>
            </a:outerShdw>
          </a:effectLst>
        </p:spPr>
        <p:txBody>
          <a:bodyPr lIns="182880" rIns="182880" anchor="b" anchorCtr="1"/>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a:buSzPct val="100000"/>
            </a:pPr>
            <a:r>
              <a:rPr lang="de-DE" sz="2000">
                <a:solidFill>
                  <a:srgbClr val="FFFFFF"/>
                </a:solidFill>
                <a:sym typeface="Verdana" panose="020B0604030504040204" pitchFamily="34" charset="0"/>
              </a:rPr>
              <a:t>Domäne A</a:t>
            </a:r>
          </a:p>
        </p:txBody>
      </p:sp>
      <p:pic>
        <p:nvPicPr>
          <p:cNvPr id="29706" name="Picture 6" descr="E:\Documents\Projects\MS 6425\VRT Downloads\Graphics\UserAccountAuthenticated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7313" y="877888"/>
            <a:ext cx="706437"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5" descr="E:\Documents\Projects\MS 6425\VRT Downloads\Graphics\UserAccountAuthenticatedGree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2850" y="1889125"/>
            <a:ext cx="423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a:cxnSpLocks noChangeShapeType="1"/>
            <a:stCxn id="75" idx="2"/>
            <a:endCxn id="135" idx="4"/>
          </p:cNvCxnSpPr>
          <p:nvPr/>
        </p:nvCxnSpPr>
        <p:spPr bwMode="auto">
          <a:xfrm flipH="1" flipV="1">
            <a:off x="6842125" y="1962150"/>
            <a:ext cx="371475" cy="134938"/>
          </a:xfrm>
          <a:prstGeom prst="straightConnector1">
            <a:avLst/>
          </a:prstGeom>
          <a:noFill/>
          <a:ln w="28575" algn="ctr">
            <a:solidFill>
              <a:srgbClr val="FF0000"/>
            </a:solidFill>
            <a:round/>
            <a:headEnd/>
            <a:tailEnd type="arrow" w="med" len="med"/>
          </a:ln>
          <a:effectLst>
            <a:outerShdw dist="35921" dir="2700000" algn="ctr" rotWithShape="0">
              <a:srgbClr val="AFAFAF"/>
            </a:outerShdw>
          </a:effectLst>
        </p:spPr>
      </p:cxnSp>
      <p:cxnSp>
        <p:nvCxnSpPr>
          <p:cNvPr id="61" name="Straight Arrow Connector 60"/>
          <p:cNvCxnSpPr>
            <a:cxnSpLocks noChangeShapeType="1"/>
            <a:stCxn id="78" idx="2"/>
            <a:endCxn id="136" idx="4"/>
          </p:cNvCxnSpPr>
          <p:nvPr/>
        </p:nvCxnSpPr>
        <p:spPr bwMode="auto">
          <a:xfrm flipH="1" flipV="1">
            <a:off x="6848475" y="1531938"/>
            <a:ext cx="361950" cy="395287"/>
          </a:xfrm>
          <a:prstGeom prst="straightConnector1">
            <a:avLst/>
          </a:prstGeom>
          <a:noFill/>
          <a:ln w="28575" algn="ctr">
            <a:solidFill>
              <a:srgbClr val="FF0000"/>
            </a:solidFill>
            <a:round/>
            <a:headEnd/>
            <a:tailEnd type="arrow" w="med" len="med"/>
          </a:ln>
          <a:effectLst>
            <a:outerShdw dist="35921" dir="2700000" algn="ctr" rotWithShape="0">
              <a:srgbClr val="AFAFAF"/>
            </a:outerShdw>
          </a:effectLst>
        </p:spPr>
      </p:cxnSp>
      <p:grpSp>
        <p:nvGrpSpPr>
          <p:cNvPr id="29710" name="Group 1"/>
          <p:cNvGrpSpPr>
            <a:grpSpLocks/>
          </p:cNvGrpSpPr>
          <p:nvPr/>
        </p:nvGrpSpPr>
        <p:grpSpPr bwMode="auto">
          <a:xfrm>
            <a:off x="4965700" y="3938588"/>
            <a:ext cx="3373438" cy="2535237"/>
            <a:chOff x="3398485" y="2890780"/>
            <a:chExt cx="5268711" cy="3916547"/>
          </a:xfrm>
        </p:grpSpPr>
        <p:pic>
          <p:nvPicPr>
            <p:cNvPr id="29717" name="Picture 2" descr="E:\Documents\Projects\MS 6425\VRT Downloads\Graphics\2_Domai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7196" y="3208244"/>
              <a:ext cx="38100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18" name="Group 28"/>
            <p:cNvGrpSpPr>
              <a:grpSpLocks/>
            </p:cNvGrpSpPr>
            <p:nvPr/>
          </p:nvGrpSpPr>
          <p:grpSpPr bwMode="auto">
            <a:xfrm>
              <a:off x="4753124" y="3844166"/>
              <a:ext cx="1560204" cy="1339888"/>
              <a:chOff x="6085803" y="1031248"/>
              <a:chExt cx="3058197" cy="2626353"/>
            </a:xfrm>
          </p:grpSpPr>
          <p:pic>
            <p:nvPicPr>
              <p:cNvPr id="29740" name="Picture 29" descr="E:\Documents\Projects\MS 6425\VRT Downloads\Graphics\Serv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251" y="1342602"/>
                <a:ext cx="1967749" cy="23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41" name="Picture 6" descr="E:\Documents\Projects\MS 6425\VRT Downloads\Graphics\ActiveDirectory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5803" y="1921465"/>
                <a:ext cx="1709080" cy="111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42" name="Group 31"/>
              <p:cNvGrpSpPr>
                <a:grpSpLocks/>
              </p:cNvGrpSpPr>
              <p:nvPr/>
            </p:nvGrpSpPr>
            <p:grpSpPr bwMode="auto">
              <a:xfrm>
                <a:off x="6613451" y="1031248"/>
                <a:ext cx="680484" cy="1058796"/>
                <a:chOff x="6799410" y="1361300"/>
                <a:chExt cx="1430337" cy="2225527"/>
              </a:xfrm>
            </p:grpSpPr>
            <p:sp>
              <p:nvSpPr>
                <p:cNvPr id="33" name="Can 32"/>
                <p:cNvSpPr>
                  <a:spLocks noChangeArrowheads="1"/>
                </p:cNvSpPr>
                <p:nvPr/>
              </p:nvSpPr>
              <p:spPr bwMode="auto">
                <a:xfrm>
                  <a:off x="6810336" y="3020920"/>
                  <a:ext cx="1419925" cy="565837"/>
                </a:xfrm>
                <a:prstGeom prst="can">
                  <a:avLst>
                    <a:gd name="adj" fmla="val 37500"/>
                  </a:avLst>
                </a:prstGeom>
                <a:pattFill prst="lgConfetti">
                  <a:fgClr>
                    <a:srgbClr val="FF6600"/>
                  </a:fgClr>
                  <a:bgClr>
                    <a:srgbClr val="FFFFFF"/>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34" name="Can 33"/>
                <p:cNvSpPr>
                  <a:spLocks noChangeArrowheads="1"/>
                </p:cNvSpPr>
                <p:nvPr/>
              </p:nvSpPr>
              <p:spPr bwMode="auto">
                <a:xfrm>
                  <a:off x="6810336" y="2606650"/>
                  <a:ext cx="1419925" cy="555729"/>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29745" name="Group 35"/>
                <p:cNvGrpSpPr>
                  <a:grpSpLocks/>
                </p:cNvGrpSpPr>
                <p:nvPr/>
              </p:nvGrpSpPr>
              <p:grpSpPr bwMode="auto">
                <a:xfrm>
                  <a:off x="6799410" y="1361300"/>
                  <a:ext cx="1419225" cy="1371600"/>
                  <a:chOff x="5372099" y="1271573"/>
                  <a:chExt cx="1685925" cy="1628789"/>
                </a:xfrm>
              </p:grpSpPr>
              <p:sp>
                <p:nvSpPr>
                  <p:cNvPr id="36" name="Can 35"/>
                  <p:cNvSpPr>
                    <a:spLocks noChangeArrowheads="1"/>
                  </p:cNvSpPr>
                  <p:nvPr/>
                </p:nvSpPr>
                <p:spPr bwMode="auto">
                  <a:xfrm>
                    <a:off x="5372947" y="2234486"/>
                    <a:ext cx="1686751" cy="719934"/>
                  </a:xfrm>
                  <a:prstGeom prst="can">
                    <a:avLst>
                      <a:gd name="adj" fmla="val 37500"/>
                    </a:avLst>
                  </a:prstGeom>
                  <a:solidFill>
                    <a:srgbClr val="33CC33"/>
                  </a:soli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37" name="Can 36"/>
                  <p:cNvSpPr>
                    <a:spLocks noChangeArrowheads="1"/>
                  </p:cNvSpPr>
                  <p:nvPr/>
                </p:nvSpPr>
                <p:spPr bwMode="auto">
                  <a:xfrm>
                    <a:off x="5372947" y="1754530"/>
                    <a:ext cx="1686751" cy="671938"/>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38" name="Can 37"/>
                  <p:cNvSpPr>
                    <a:spLocks noChangeArrowheads="1"/>
                  </p:cNvSpPr>
                  <p:nvPr/>
                </p:nvSpPr>
                <p:spPr bwMode="auto">
                  <a:xfrm>
                    <a:off x="5372947" y="1274574"/>
                    <a:ext cx="1686751" cy="671938"/>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grpSp>
        <p:grpSp>
          <p:nvGrpSpPr>
            <p:cNvPr id="29719" name="Group 38"/>
            <p:cNvGrpSpPr>
              <a:grpSpLocks/>
            </p:cNvGrpSpPr>
            <p:nvPr/>
          </p:nvGrpSpPr>
          <p:grpSpPr bwMode="auto">
            <a:xfrm>
              <a:off x="5713598" y="2890780"/>
              <a:ext cx="1560204" cy="1339888"/>
              <a:chOff x="6085803" y="1031248"/>
              <a:chExt cx="3058197" cy="2626353"/>
            </a:xfrm>
          </p:grpSpPr>
          <p:pic>
            <p:nvPicPr>
              <p:cNvPr id="29731" name="Picture 39" descr="E:\Documents\Projects\MS 6425\VRT Downloads\Graphics\Serv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251" y="1342602"/>
                <a:ext cx="1967749" cy="23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2" name="Picture 6" descr="E:\Documents\Projects\MS 6425\VRT Downloads\Graphics\ActiveDirectory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5803" y="1921465"/>
                <a:ext cx="1709080" cy="111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33" name="Group 41"/>
              <p:cNvGrpSpPr>
                <a:grpSpLocks/>
              </p:cNvGrpSpPr>
              <p:nvPr/>
            </p:nvGrpSpPr>
            <p:grpSpPr bwMode="auto">
              <a:xfrm>
                <a:off x="6613451" y="1031248"/>
                <a:ext cx="680484" cy="1058796"/>
                <a:chOff x="6799410" y="1361300"/>
                <a:chExt cx="1430337" cy="2225527"/>
              </a:xfrm>
            </p:grpSpPr>
            <p:sp>
              <p:nvSpPr>
                <p:cNvPr id="43" name="Can 42"/>
                <p:cNvSpPr>
                  <a:spLocks noChangeArrowheads="1"/>
                </p:cNvSpPr>
                <p:nvPr/>
              </p:nvSpPr>
              <p:spPr bwMode="auto">
                <a:xfrm>
                  <a:off x="6857504" y="3018393"/>
                  <a:ext cx="1236051" cy="565837"/>
                </a:xfrm>
                <a:prstGeom prst="can">
                  <a:avLst>
                    <a:gd name="adj" fmla="val 37500"/>
                  </a:avLst>
                </a:prstGeom>
                <a:pattFill prst="lgConfetti">
                  <a:fgClr>
                    <a:srgbClr val="FF6600"/>
                  </a:fgClr>
                  <a:bgClr>
                    <a:schemeClr val="bg1"/>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44" name="Can 43"/>
                <p:cNvSpPr>
                  <a:spLocks noChangeArrowheads="1"/>
                </p:cNvSpPr>
                <p:nvPr/>
              </p:nvSpPr>
              <p:spPr bwMode="auto">
                <a:xfrm>
                  <a:off x="6857504" y="2604117"/>
                  <a:ext cx="1236051" cy="555736"/>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29736" name="Group 35"/>
                <p:cNvGrpSpPr>
                  <a:grpSpLocks/>
                </p:cNvGrpSpPr>
                <p:nvPr/>
              </p:nvGrpSpPr>
              <p:grpSpPr bwMode="auto">
                <a:xfrm>
                  <a:off x="6799410" y="1361300"/>
                  <a:ext cx="1419225" cy="1371600"/>
                  <a:chOff x="5372099" y="1271573"/>
                  <a:chExt cx="1685925" cy="1628789"/>
                </a:xfrm>
              </p:grpSpPr>
              <p:sp>
                <p:nvSpPr>
                  <p:cNvPr id="46" name="Can 45"/>
                  <p:cNvSpPr>
                    <a:spLocks noChangeArrowheads="1"/>
                  </p:cNvSpPr>
                  <p:nvPr/>
                </p:nvSpPr>
                <p:spPr bwMode="auto">
                  <a:xfrm>
                    <a:off x="5428978" y="2231485"/>
                    <a:ext cx="1626080" cy="671938"/>
                  </a:xfrm>
                  <a:prstGeom prst="can">
                    <a:avLst>
                      <a:gd name="adj" fmla="val 37500"/>
                    </a:avLst>
                  </a:prstGeom>
                  <a:solidFill>
                    <a:srgbClr val="33CC33"/>
                  </a:soli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47" name="Can 46"/>
                  <p:cNvSpPr>
                    <a:spLocks noChangeArrowheads="1"/>
                  </p:cNvSpPr>
                  <p:nvPr/>
                </p:nvSpPr>
                <p:spPr bwMode="auto">
                  <a:xfrm>
                    <a:off x="5428978" y="1751529"/>
                    <a:ext cx="1626080" cy="671938"/>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48" name="Can 47"/>
                  <p:cNvSpPr>
                    <a:spLocks noChangeArrowheads="1"/>
                  </p:cNvSpPr>
                  <p:nvPr/>
                </p:nvSpPr>
                <p:spPr bwMode="auto">
                  <a:xfrm>
                    <a:off x="5428978" y="1271573"/>
                    <a:ext cx="1626080" cy="671938"/>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grpSp>
        <p:pic>
          <p:nvPicPr>
            <p:cNvPr id="29720" name="Picture 3" descr="E:\Documents\Projects\MS 6425\VRT Downloads\Graphics\UserWithDesktopComputer.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98485" y="4847003"/>
              <a:ext cx="1686297" cy="196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21" name="Group 50"/>
            <p:cNvGrpSpPr>
              <a:grpSpLocks/>
            </p:cNvGrpSpPr>
            <p:nvPr/>
          </p:nvGrpSpPr>
          <p:grpSpPr bwMode="auto">
            <a:xfrm>
              <a:off x="7007226" y="3844166"/>
              <a:ext cx="1560204" cy="1339888"/>
              <a:chOff x="6085803" y="1031248"/>
              <a:chExt cx="3058197" cy="2626353"/>
            </a:xfrm>
          </p:grpSpPr>
          <p:pic>
            <p:nvPicPr>
              <p:cNvPr id="29722" name="Picture 51" descr="E:\Documents\Projects\MS 6425\VRT Downloads\Graphics\Server.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251" y="1342602"/>
                <a:ext cx="1967749" cy="231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23" name="Picture 6" descr="E:\Documents\Projects\MS 6425\VRT Downloads\Graphics\ActiveDirectory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5803" y="1921465"/>
                <a:ext cx="1709080" cy="111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24" name="Group 53"/>
              <p:cNvGrpSpPr>
                <a:grpSpLocks/>
              </p:cNvGrpSpPr>
              <p:nvPr/>
            </p:nvGrpSpPr>
            <p:grpSpPr bwMode="auto">
              <a:xfrm>
                <a:off x="6613451" y="1031248"/>
                <a:ext cx="680484" cy="1058796"/>
                <a:chOff x="6799410" y="1361300"/>
                <a:chExt cx="1430337" cy="2225527"/>
              </a:xfrm>
            </p:grpSpPr>
            <p:sp>
              <p:nvSpPr>
                <p:cNvPr id="55" name="Can 54"/>
                <p:cNvSpPr>
                  <a:spLocks noChangeArrowheads="1"/>
                </p:cNvSpPr>
                <p:nvPr/>
              </p:nvSpPr>
              <p:spPr bwMode="auto">
                <a:xfrm>
                  <a:off x="6808966" y="3020920"/>
                  <a:ext cx="1419919" cy="565837"/>
                </a:xfrm>
                <a:prstGeom prst="can">
                  <a:avLst>
                    <a:gd name="adj" fmla="val 37500"/>
                  </a:avLst>
                </a:prstGeom>
                <a:pattFill prst="lgConfetti">
                  <a:fgClr>
                    <a:srgbClr val="FF6600"/>
                  </a:fgClr>
                  <a:bgClr>
                    <a:srgbClr val="FFFFFF"/>
                  </a:bgClr>
                </a:patt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sp>
              <p:nvSpPr>
                <p:cNvPr id="56" name="Can 55"/>
                <p:cNvSpPr>
                  <a:spLocks noChangeArrowheads="1"/>
                </p:cNvSpPr>
                <p:nvPr/>
              </p:nvSpPr>
              <p:spPr bwMode="auto">
                <a:xfrm>
                  <a:off x="6808966" y="2606650"/>
                  <a:ext cx="1419919" cy="555729"/>
                </a:xfrm>
                <a:prstGeom prst="can">
                  <a:avLst>
                    <a:gd name="adj" fmla="val 37500"/>
                  </a:avLst>
                </a:prstGeom>
                <a:gradFill rotWithShape="1">
                  <a:gsLst>
                    <a:gs pos="0">
                      <a:srgbClr val="9A9A52"/>
                    </a:gs>
                    <a:gs pos="50000">
                      <a:srgbClr val="DDDD79"/>
                    </a:gs>
                    <a:gs pos="100000">
                      <a:srgbClr val="FFFF91"/>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rgbClr val="002060"/>
                    </a:solidFill>
                    <a:cs typeface="Arial" charset="0"/>
                  </a:endParaRPr>
                </a:p>
              </p:txBody>
            </p:sp>
            <p:grpSp>
              <p:nvGrpSpPr>
                <p:cNvPr id="29727" name="Group 35"/>
                <p:cNvGrpSpPr>
                  <a:grpSpLocks/>
                </p:cNvGrpSpPr>
                <p:nvPr/>
              </p:nvGrpSpPr>
              <p:grpSpPr bwMode="auto">
                <a:xfrm>
                  <a:off x="6799410" y="1361300"/>
                  <a:ext cx="1419225" cy="1371600"/>
                  <a:chOff x="5372099" y="1271573"/>
                  <a:chExt cx="1685925" cy="1628789"/>
                </a:xfrm>
              </p:grpSpPr>
              <p:sp>
                <p:nvSpPr>
                  <p:cNvPr id="58" name="Can 57"/>
                  <p:cNvSpPr>
                    <a:spLocks noChangeArrowheads="1"/>
                  </p:cNvSpPr>
                  <p:nvPr/>
                </p:nvSpPr>
                <p:spPr bwMode="auto">
                  <a:xfrm>
                    <a:off x="5371312" y="2234486"/>
                    <a:ext cx="1686758" cy="719934"/>
                  </a:xfrm>
                  <a:prstGeom prst="can">
                    <a:avLst>
                      <a:gd name="adj" fmla="val 37500"/>
                    </a:avLst>
                  </a:prstGeom>
                  <a:solidFill>
                    <a:srgbClr val="33CC33"/>
                  </a:soli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59" name="Can 58"/>
                  <p:cNvSpPr>
                    <a:spLocks noChangeArrowheads="1"/>
                  </p:cNvSpPr>
                  <p:nvPr/>
                </p:nvSpPr>
                <p:spPr bwMode="auto">
                  <a:xfrm>
                    <a:off x="5371312" y="1754530"/>
                    <a:ext cx="1686758" cy="671938"/>
                  </a:xfrm>
                  <a:prstGeom prst="can">
                    <a:avLst>
                      <a:gd name="adj" fmla="val 37500"/>
                    </a:avLst>
                  </a:prstGeom>
                  <a:gradFill rotWithShape="1">
                    <a:gsLst>
                      <a:gs pos="0">
                        <a:srgbClr val="004D00"/>
                      </a:gs>
                      <a:gs pos="50000">
                        <a:srgbClr val="007300"/>
                      </a:gs>
                      <a:gs pos="100000">
                        <a:srgbClr val="008A00"/>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sp>
                <p:nvSpPr>
                  <p:cNvPr id="60" name="Can 59"/>
                  <p:cNvSpPr>
                    <a:spLocks noChangeArrowheads="1"/>
                  </p:cNvSpPr>
                  <p:nvPr/>
                </p:nvSpPr>
                <p:spPr bwMode="auto">
                  <a:xfrm>
                    <a:off x="5371312" y="1274574"/>
                    <a:ext cx="1686758" cy="671938"/>
                  </a:xfrm>
                  <a:prstGeom prst="can">
                    <a:avLst>
                      <a:gd name="adj" fmla="val 37500"/>
                    </a:avLst>
                  </a:prstGeom>
                  <a:gradFill rotWithShape="1">
                    <a:gsLst>
                      <a:gs pos="0">
                        <a:srgbClr val="003F77"/>
                      </a:gs>
                      <a:gs pos="50000">
                        <a:srgbClr val="005FAD"/>
                      </a:gs>
                      <a:gs pos="100000">
                        <a:srgbClr val="0072CE"/>
                      </a:gs>
                    </a:gsLst>
                    <a:lin ang="2700000" scaled="1"/>
                  </a:gradFill>
                  <a:ln w="9525" algn="ctr">
                    <a:noFill/>
                    <a:round/>
                    <a:headEnd/>
                    <a:tailEnd/>
                  </a:ln>
                  <a:effectLst>
                    <a:outerShdw dist="35921" dir="2700000" algn="ctr" rotWithShape="0">
                      <a:srgbClr val="AFAFAF"/>
                    </a:outerShdw>
                  </a:effectLst>
                </p:spPr>
                <p:txBody>
                  <a:bodyPr lIns="182880" rIns="182880" anchor="b" anchorCtr="1"/>
                  <a:lstStyle/>
                  <a:p>
                    <a:pPr algn="ctr" eaLnBrk="0" hangingPunct="0">
                      <a:defRPr/>
                    </a:pPr>
                    <a:endParaRPr lang="en-US" sz="2000">
                      <a:solidFill>
                        <a:schemeClr val="bg1"/>
                      </a:solidFill>
                      <a:cs typeface="Arial" charset="0"/>
                    </a:endParaRPr>
                  </a:p>
                </p:txBody>
              </p:sp>
            </p:grpSp>
          </p:grpSp>
        </p:grpSp>
      </p:grpSp>
      <p:sp>
        <p:nvSpPr>
          <p:cNvPr id="65" name="Can 64"/>
          <p:cNvSpPr>
            <a:spLocks noChangeArrowheads="1"/>
          </p:cNvSpPr>
          <p:nvPr/>
        </p:nvSpPr>
        <p:spPr bwMode="auto">
          <a:xfrm>
            <a:off x="4043363" y="4044950"/>
            <a:ext cx="1785937" cy="600075"/>
          </a:xfrm>
          <a:prstGeom prst="can">
            <a:avLst>
              <a:gd name="adj" fmla="val 37500"/>
            </a:avLst>
          </a:prstGeom>
          <a:pattFill prst="lgConfetti">
            <a:fgClr>
              <a:srgbClr val="FF6600"/>
            </a:fgClr>
            <a:bgClr>
              <a:schemeClr val="bg1"/>
            </a:bgClr>
          </a:pattFill>
          <a:ln w="9525" algn="ctr">
            <a:noFill/>
            <a:round/>
            <a:headEnd/>
            <a:tailEnd/>
          </a:ln>
          <a:effectLst>
            <a:outerShdw dist="35921" dir="2700000" algn="ctr" rotWithShape="0">
              <a:srgbClr val="AFAFAF"/>
            </a:outerShdw>
          </a:effectLst>
        </p:spPr>
        <p:txBody>
          <a:bodyPr lIns="182880" rIns="182880" anchor="b" anchorCtr="1"/>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a:buSzPct val="100000"/>
            </a:pPr>
            <a:r>
              <a:rPr lang="de-DE" sz="2000">
                <a:solidFill>
                  <a:srgbClr val="002060"/>
                </a:solidFill>
                <a:sym typeface="Verdana" panose="020B0604030504040204" pitchFamily="34" charset="0"/>
              </a:rPr>
              <a:t>PAS</a:t>
            </a:r>
          </a:p>
        </p:txBody>
      </p:sp>
      <p:pic>
        <p:nvPicPr>
          <p:cNvPr id="29712" name="Picture 6" descr="E:\Documents\Projects\MS 6425\VRT Downloads\Graphics\UserAccountAuthenticatedRe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54650" y="4249738"/>
            <a:ext cx="404813"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Can 131"/>
          <p:cNvSpPr>
            <a:spLocks noChangeArrowheads="1"/>
          </p:cNvSpPr>
          <p:nvPr/>
        </p:nvSpPr>
        <p:spPr bwMode="auto">
          <a:xfrm>
            <a:off x="4037013" y="3592513"/>
            <a:ext cx="1822450" cy="608012"/>
          </a:xfrm>
          <a:prstGeom prst="can">
            <a:avLst>
              <a:gd name="adj" fmla="val 37500"/>
            </a:avLst>
          </a:prstGeom>
          <a:solidFill>
            <a:srgbClr val="33CC33"/>
          </a:solidFill>
          <a:ln w="9525" algn="ctr">
            <a:noFill/>
            <a:round/>
            <a:headEnd/>
            <a:tailEnd/>
          </a:ln>
          <a:effectLst>
            <a:outerShdw dist="35921" dir="2700000" algn="ctr" rotWithShape="0">
              <a:srgbClr val="AFAFAF"/>
            </a:outerShdw>
          </a:effectLst>
        </p:spPr>
        <p:txBody>
          <a:bodyPr lIns="182880" rIns="182880" anchor="b" anchorCtr="1"/>
          <a:lstStyle>
            <a:lvl1pPr eaLnBrk="0" hangingPunct="0">
              <a:defRPr b="1">
                <a:solidFill>
                  <a:schemeClr val="tx1"/>
                </a:solidFill>
                <a:latin typeface="Verdana" panose="020B0604030504040204" pitchFamily="34" charset="0"/>
                <a:cs typeface="Arial" panose="020B0604020202020204" pitchFamily="34" charset="0"/>
              </a:defRPr>
            </a:lvl1pPr>
            <a:lvl2pPr marL="742950" indent="-285750" eaLnBrk="0" hangingPunct="0">
              <a:defRPr b="1">
                <a:solidFill>
                  <a:schemeClr val="tx1"/>
                </a:solidFill>
                <a:latin typeface="Verdana" panose="020B0604030504040204" pitchFamily="34" charset="0"/>
                <a:cs typeface="Arial" panose="020B0604020202020204" pitchFamily="34" charset="0"/>
              </a:defRPr>
            </a:lvl2pPr>
            <a:lvl3pPr marL="1143000" indent="-228600" eaLnBrk="0" hangingPunct="0">
              <a:defRPr b="1">
                <a:solidFill>
                  <a:schemeClr val="tx1"/>
                </a:solidFill>
                <a:latin typeface="Verdana" panose="020B0604030504040204" pitchFamily="34" charset="0"/>
                <a:cs typeface="Arial" panose="020B0604020202020204" pitchFamily="34" charset="0"/>
              </a:defRPr>
            </a:lvl3pPr>
            <a:lvl4pPr marL="1600200" indent="-228600" eaLnBrk="0" hangingPunct="0">
              <a:defRPr b="1">
                <a:solidFill>
                  <a:schemeClr val="tx1"/>
                </a:solidFill>
                <a:latin typeface="Verdana" panose="020B0604030504040204" pitchFamily="34" charset="0"/>
                <a:cs typeface="Arial" panose="020B0604020202020204" pitchFamily="34" charset="0"/>
              </a:defRPr>
            </a:lvl4pPr>
            <a:lvl5pPr marL="2057400" indent="-228600" eaLnBrk="0" hangingPunct="0">
              <a:defRPr b="1">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Verdana" panose="020B0604030504040204" pitchFamily="34" charset="0"/>
                <a:cs typeface="Arial" panose="020B0604020202020204" pitchFamily="34" charset="0"/>
              </a:defRPr>
            </a:lvl9pPr>
          </a:lstStyle>
          <a:p>
            <a:pPr algn="ctr">
              <a:buSzPct val="100000"/>
            </a:pPr>
            <a:r>
              <a:rPr lang="de-DE" sz="2000">
                <a:solidFill>
                  <a:srgbClr val="FFFFFF"/>
                </a:solidFill>
                <a:sym typeface="Verdana" panose="020B0604030504040204" pitchFamily="34" charset="0"/>
              </a:rPr>
              <a:t>Domäne B</a:t>
            </a:r>
          </a:p>
        </p:txBody>
      </p:sp>
      <p:pic>
        <p:nvPicPr>
          <p:cNvPr id="29714" name="Picture 5" descr="E:\Documents\Projects\MS 6425\VRT Downloads\Graphics\UserAccountAuthenticatedGree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15000" y="3594100"/>
            <a:ext cx="566738"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Straight Arrow Connector 61"/>
          <p:cNvCxnSpPr>
            <a:cxnSpLocks noChangeShapeType="1"/>
            <a:stCxn id="33" idx="2"/>
          </p:cNvCxnSpPr>
          <p:nvPr/>
        </p:nvCxnSpPr>
        <p:spPr bwMode="auto">
          <a:xfrm rot="10800000">
            <a:off x="5191125" y="4697413"/>
            <a:ext cx="815975" cy="163512"/>
          </a:xfrm>
          <a:prstGeom prst="straightConnector1">
            <a:avLst/>
          </a:prstGeom>
          <a:noFill/>
          <a:ln w="28575" algn="ctr">
            <a:solidFill>
              <a:srgbClr val="FF0000"/>
            </a:solidFill>
            <a:round/>
            <a:headEnd/>
            <a:tailEnd type="arrow" w="med" len="med"/>
          </a:ln>
          <a:effectLst>
            <a:outerShdw dist="35921" dir="2700000" algn="ctr" rotWithShape="0">
              <a:srgbClr val="AFAFAF"/>
            </a:outerShdw>
          </a:effectLst>
        </p:spPr>
      </p:cxnSp>
      <p:cxnSp>
        <p:nvCxnSpPr>
          <p:cNvPr id="66" name="Straight Arrow Connector 65"/>
          <p:cNvCxnSpPr>
            <a:cxnSpLocks noChangeShapeType="1"/>
            <a:stCxn id="36" idx="2"/>
          </p:cNvCxnSpPr>
          <p:nvPr/>
        </p:nvCxnSpPr>
        <p:spPr bwMode="auto">
          <a:xfrm rot="10800000">
            <a:off x="5803900" y="4065588"/>
            <a:ext cx="201613" cy="661987"/>
          </a:xfrm>
          <a:prstGeom prst="straightConnector1">
            <a:avLst/>
          </a:prstGeom>
          <a:noFill/>
          <a:ln w="28575" algn="ctr">
            <a:solidFill>
              <a:srgbClr val="FF0000"/>
            </a:solidFill>
            <a:round/>
            <a:headEnd/>
            <a:tailEnd type="arrow" w="med" len="med"/>
          </a:ln>
          <a:effectLst>
            <a:outerShdw dist="35921" dir="2700000" algn="ctr" rotWithShape="0">
              <a:srgbClr val="AFAFAF"/>
            </a:outerShdw>
          </a:effectLst>
        </p:spPr>
      </p:cxnSp>
      <p:sp>
        <p:nvSpPr>
          <p:cNvPr id="2" name="Textfeld 1"/>
          <p:cNvSpPr txBox="1"/>
          <p:nvPr/>
        </p:nvSpPr>
        <p:spPr>
          <a:xfrm>
            <a:off x="2377183" y="6320568"/>
            <a:ext cx="2592288" cy="369332"/>
          </a:xfrm>
          <a:prstGeom prst="rect">
            <a:avLst/>
          </a:prstGeom>
          <a:noFill/>
        </p:spPr>
        <p:txBody>
          <a:bodyPr wrap="square" rtlCol="0">
            <a:spAutoFit/>
          </a:bodyPr>
          <a:lstStyle/>
          <a:p>
            <a:r>
              <a:rPr lang="de-DE" dirty="0"/>
              <a:t>PAS: Partial Attribute Set</a:t>
            </a:r>
          </a:p>
        </p:txBody>
      </p:sp>
    </p:spTree>
    <p:extLst>
      <p:ext uri="{BB962C8B-B14F-4D97-AF65-F5344CB8AC3E}">
        <p14:creationId xmlns:p14="http://schemas.microsoft.com/office/powerpoint/2010/main" val="3411227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Global </a:t>
            </a:r>
            <a:r>
              <a:rPr lang="de-DE" dirty="0" err="1"/>
              <a:t>Catalog</a:t>
            </a:r>
            <a:endParaRPr lang="de-DE" dirty="0"/>
          </a:p>
        </p:txBody>
      </p:sp>
      <p:sp>
        <p:nvSpPr>
          <p:cNvPr id="3" name="Inhaltsplatzhalter 2"/>
          <p:cNvSpPr>
            <a:spLocks noGrp="1"/>
          </p:cNvSpPr>
          <p:nvPr>
            <p:ph idx="1"/>
          </p:nvPr>
        </p:nvSpPr>
        <p:spPr/>
        <p:txBody>
          <a:bodyPr>
            <a:normAutofit/>
          </a:bodyPr>
          <a:lstStyle/>
          <a:p>
            <a:r>
              <a:rPr lang="de-DE" dirty="0"/>
              <a:t>Kann parallel auf mehreren DCs laufen</a:t>
            </a:r>
          </a:p>
          <a:p>
            <a:r>
              <a:rPr lang="de-DE" dirty="0"/>
              <a:t>Enthält Index aller Domänen</a:t>
            </a:r>
          </a:p>
          <a:p>
            <a:r>
              <a:rPr lang="de-DE" dirty="0"/>
              <a:t>Min. 1x pro Standort, besser mehr</a:t>
            </a:r>
          </a:p>
          <a:p>
            <a:r>
              <a:rPr lang="de-DE" dirty="0"/>
              <a:t>Mehr GC = Mehr Replikationen = Traffic</a:t>
            </a:r>
          </a:p>
          <a:p>
            <a:r>
              <a:rPr lang="de-DE" dirty="0"/>
              <a:t>Kein GC verfügbar =&gt; Keine Anmeldung möglich!</a:t>
            </a:r>
          </a:p>
          <a:p>
            <a:pPr marL="0" indent="0">
              <a:buNone/>
            </a:pPr>
            <a:endParaRPr lang="de-DE" dirty="0"/>
          </a:p>
          <a:p>
            <a:endParaRPr lang="de-DE" dirty="0"/>
          </a:p>
          <a:p>
            <a:endParaRPr lang="de-DE" dirty="0"/>
          </a:p>
        </p:txBody>
      </p:sp>
    </p:spTree>
    <p:extLst>
      <p:ext uri="{BB962C8B-B14F-4D97-AF65-F5344CB8AC3E}">
        <p14:creationId xmlns:p14="http://schemas.microsoft.com/office/powerpoint/2010/main" val="500435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Container &amp; OUs</a:t>
            </a:r>
          </a:p>
        </p:txBody>
      </p:sp>
      <p:sp>
        <p:nvSpPr>
          <p:cNvPr id="3" name="Content Placeholder 2"/>
          <p:cNvSpPr>
            <a:spLocks noGrp="1"/>
          </p:cNvSpPr>
          <p:nvPr>
            <p:ph idx="1"/>
          </p:nvPr>
        </p:nvSpPr>
        <p:spPr/>
        <p:txBody>
          <a:bodyPr/>
          <a:lstStyle/>
          <a:p>
            <a:r>
              <a:rPr lang="de-DE" dirty="0"/>
              <a:t>Werden zur logischen und                funktionellen Gliederung im AD                         genutzt</a:t>
            </a:r>
          </a:p>
          <a:p>
            <a:r>
              <a:rPr lang="de-DE" dirty="0"/>
              <a:t>Lassen sich „schachteln“</a:t>
            </a:r>
          </a:p>
          <a:p>
            <a:r>
              <a:rPr lang="de-DE" dirty="0" err="1"/>
              <a:t>Ous</a:t>
            </a:r>
            <a:r>
              <a:rPr lang="de-DE" dirty="0"/>
              <a:t> u.a. für </a:t>
            </a:r>
            <a:r>
              <a:rPr lang="de-DE" dirty="0" err="1"/>
              <a:t>Policies</a:t>
            </a:r>
            <a:r>
              <a:rPr lang="de-DE" dirty="0"/>
              <a:t> (GPO)</a:t>
            </a:r>
          </a:p>
        </p:txBody>
      </p:sp>
      <p:sp>
        <p:nvSpPr>
          <p:cNvPr id="4" name="Slide Number Placeholder 3"/>
          <p:cNvSpPr>
            <a:spLocks noGrp="1"/>
          </p:cNvSpPr>
          <p:nvPr>
            <p:ph type="sldNum" sz="quarter" idx="12"/>
          </p:nvPr>
        </p:nvSpPr>
        <p:spPr/>
        <p:txBody>
          <a:bodyPr/>
          <a:lstStyle/>
          <a:p>
            <a:fld id="{D0B68A9A-8F5D-4114-819E-CD9E627B0FFB}" type="slidenum">
              <a:rPr lang="de-DE" smtClean="0"/>
              <a:t>37</a:t>
            </a:fld>
            <a:endParaRPr lang="de-DE"/>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1147763"/>
            <a:ext cx="1755775" cy="571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8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Zeit</a:t>
            </a:r>
          </a:p>
        </p:txBody>
      </p:sp>
      <p:sp>
        <p:nvSpPr>
          <p:cNvPr id="3" name="Inhaltsplatzhalter 2"/>
          <p:cNvSpPr>
            <a:spLocks noGrp="1"/>
          </p:cNvSpPr>
          <p:nvPr>
            <p:ph idx="1"/>
          </p:nvPr>
        </p:nvSpPr>
        <p:spPr/>
        <p:txBody>
          <a:bodyPr>
            <a:normAutofit/>
          </a:bodyPr>
          <a:lstStyle/>
          <a:p>
            <a:r>
              <a:rPr lang="de-DE" dirty="0"/>
              <a:t>Zeitdifferenz (Server/Clients) ungünstig</a:t>
            </a:r>
          </a:p>
          <a:p>
            <a:pPr lvl="1"/>
            <a:r>
              <a:rPr lang="de-DE" dirty="0"/>
              <a:t>Kennwörter werden nicht übertragen</a:t>
            </a:r>
          </a:p>
          <a:p>
            <a:pPr lvl="1"/>
            <a:r>
              <a:rPr lang="de-DE" dirty="0"/>
              <a:t>Kerberos arbeitet mit Tickets</a:t>
            </a:r>
          </a:p>
          <a:p>
            <a:r>
              <a:rPr lang="de-DE" dirty="0"/>
              <a:t>PDC-Emulator verteilt Zeit</a:t>
            </a:r>
          </a:p>
          <a:p>
            <a:r>
              <a:rPr lang="de-DE" dirty="0">
                <a:latin typeface="Courier New" pitchFamily="49" charset="0"/>
                <a:cs typeface="Courier New" pitchFamily="49" charset="0"/>
              </a:rPr>
              <a:t>w32tm /</a:t>
            </a:r>
            <a:r>
              <a:rPr lang="de-DE" dirty="0" err="1">
                <a:latin typeface="Courier New" pitchFamily="49" charset="0"/>
                <a:cs typeface="Courier New" pitchFamily="49" charset="0"/>
              </a:rPr>
              <a:t>config</a:t>
            </a:r>
            <a:r>
              <a:rPr lang="de-DE" dirty="0">
                <a:latin typeface="Courier New" pitchFamily="49" charset="0"/>
                <a:cs typeface="Courier New" pitchFamily="49" charset="0"/>
              </a:rPr>
              <a:t> /</a:t>
            </a:r>
            <a:r>
              <a:rPr lang="de-DE" dirty="0" err="1">
                <a:latin typeface="Courier New" pitchFamily="49" charset="0"/>
                <a:cs typeface="Courier New" pitchFamily="49" charset="0"/>
              </a:rPr>
              <a:t>syncfromflags:manual</a:t>
            </a:r>
            <a:r>
              <a:rPr lang="de-DE" dirty="0">
                <a:latin typeface="Courier New" pitchFamily="49" charset="0"/>
                <a:cs typeface="Courier New" pitchFamily="49" charset="0"/>
              </a:rPr>
              <a:t> /manualpeerlist:ptbtime1.ptb.de /update /</a:t>
            </a:r>
            <a:r>
              <a:rPr lang="de-DE" dirty="0" err="1">
                <a:latin typeface="Courier New" pitchFamily="49" charset="0"/>
                <a:cs typeface="Courier New" pitchFamily="49" charset="0"/>
              </a:rPr>
              <a:t>reliable:YES</a:t>
            </a:r>
            <a:endParaRPr lang="de-DE" dirty="0">
              <a:latin typeface="Courier New" pitchFamily="49" charset="0"/>
              <a:cs typeface="Courier New" pitchFamily="49" charset="0"/>
            </a:endParaRPr>
          </a:p>
          <a:p>
            <a:r>
              <a:rPr lang="de-DE" dirty="0">
                <a:latin typeface="Courier New" pitchFamily="49" charset="0"/>
                <a:cs typeface="Courier New" pitchFamily="49" charset="0"/>
              </a:rPr>
              <a:t>w32tm /</a:t>
            </a:r>
            <a:r>
              <a:rPr lang="de-DE" dirty="0" err="1">
                <a:latin typeface="Courier New" pitchFamily="49" charset="0"/>
                <a:cs typeface="Courier New" pitchFamily="49" charset="0"/>
              </a:rPr>
              <a:t>resync</a:t>
            </a:r>
            <a:endParaRPr lang="de-DE" dirty="0">
              <a:latin typeface="Courier New" pitchFamily="49" charset="0"/>
              <a:cs typeface="Courier New" pitchFamily="49" charset="0"/>
            </a:endParaRPr>
          </a:p>
        </p:txBody>
      </p:sp>
    </p:spTree>
    <p:extLst>
      <p:ext uri="{BB962C8B-B14F-4D97-AF65-F5344CB8AC3E}">
        <p14:creationId xmlns:p14="http://schemas.microsoft.com/office/powerpoint/2010/main" val="574888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Installation AD / DC</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39</a:t>
            </a:fld>
            <a:endParaRPr lang="de-DE"/>
          </a:p>
        </p:txBody>
      </p:sp>
    </p:spTree>
    <p:extLst>
      <p:ext uri="{BB962C8B-B14F-4D97-AF65-F5344CB8AC3E}">
        <p14:creationId xmlns:p14="http://schemas.microsoft.com/office/powerpoint/2010/main" val="174497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a:xfrm>
            <a:off x="395536" y="1379909"/>
            <a:ext cx="8229600" cy="5577483"/>
          </a:xfrm>
        </p:spPr>
        <p:txBody>
          <a:bodyPr>
            <a:normAutofit/>
          </a:bodyPr>
          <a:lstStyle/>
          <a:p>
            <a:r>
              <a:rPr lang="de-DE" sz="2800" dirty="0"/>
              <a:t>Einführung</a:t>
            </a:r>
          </a:p>
          <a:p>
            <a:r>
              <a:rPr lang="de-DE" sz="2800" dirty="0"/>
              <a:t>Betriebsmaster</a:t>
            </a:r>
          </a:p>
          <a:p>
            <a:r>
              <a:rPr lang="de-DE" sz="2800" dirty="0"/>
              <a:t>Weitere Begriffe</a:t>
            </a:r>
          </a:p>
          <a:p>
            <a:r>
              <a:rPr lang="de-DE" sz="2800" dirty="0"/>
              <a:t>Installation</a:t>
            </a:r>
          </a:p>
          <a:p>
            <a:r>
              <a:rPr lang="de-DE" sz="2800" dirty="0"/>
              <a:t>Kerberos</a:t>
            </a:r>
          </a:p>
          <a:p>
            <a:r>
              <a:rPr lang="de-DE" sz="2800" dirty="0"/>
              <a:t>Sites &amp; Replikation</a:t>
            </a:r>
          </a:p>
          <a:p>
            <a:r>
              <a:rPr lang="de-DE" sz="2800" dirty="0"/>
              <a:t>RODC</a:t>
            </a:r>
          </a:p>
          <a:p>
            <a:r>
              <a:rPr lang="de-DE" sz="2800" dirty="0"/>
              <a:t>Best Practice</a:t>
            </a:r>
          </a:p>
        </p:txBody>
      </p:sp>
      <p:sp>
        <p:nvSpPr>
          <p:cNvPr id="4" name="Inhaltsplatzhalter 2"/>
          <p:cNvSpPr txBox="1">
            <a:spLocks/>
          </p:cNvSpPr>
          <p:nvPr/>
        </p:nvSpPr>
        <p:spPr>
          <a:xfrm>
            <a:off x="4067944" y="2296289"/>
            <a:ext cx="4536504" cy="3725001"/>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endParaRPr lang="de-DE" dirty="0">
              <a:solidFill>
                <a:schemeClr val="tx1"/>
              </a:solidFill>
            </a:endParaRPr>
          </a:p>
        </p:txBody>
      </p:sp>
      <p:sp>
        <p:nvSpPr>
          <p:cNvPr id="5" name="Inhaltsplatzhalter 2"/>
          <p:cNvSpPr txBox="1">
            <a:spLocks/>
          </p:cNvSpPr>
          <p:nvPr/>
        </p:nvSpPr>
        <p:spPr>
          <a:xfrm>
            <a:off x="4355976" y="1412776"/>
            <a:ext cx="4896544" cy="55446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800" dirty="0"/>
              <a:t>AD-Konten</a:t>
            </a:r>
          </a:p>
          <a:p>
            <a:r>
              <a:rPr lang="de-DE" sz="2800" dirty="0" err="1"/>
              <a:t>Policies</a:t>
            </a:r>
            <a:r>
              <a:rPr lang="de-DE" sz="2800" dirty="0"/>
              <a:t> / GPOs</a:t>
            </a:r>
          </a:p>
          <a:p>
            <a:r>
              <a:rPr lang="de-DE" sz="2800" dirty="0"/>
              <a:t>Dynamic Access </a:t>
            </a:r>
            <a:r>
              <a:rPr lang="de-DE" sz="2800" dirty="0" err="1"/>
              <a:t>Control</a:t>
            </a:r>
            <a:endParaRPr lang="de-DE" sz="2800" dirty="0"/>
          </a:p>
          <a:p>
            <a:r>
              <a:rPr lang="de-DE" sz="2800" dirty="0"/>
              <a:t>Klonen eines DCs</a:t>
            </a:r>
          </a:p>
          <a:p>
            <a:r>
              <a:rPr lang="de-DE" sz="2800" dirty="0"/>
              <a:t>Vertrauensstellungen</a:t>
            </a:r>
          </a:p>
          <a:p>
            <a:r>
              <a:rPr lang="de-DE" sz="2800" dirty="0"/>
              <a:t>AD wiederherstellen</a:t>
            </a:r>
          </a:p>
          <a:p>
            <a:r>
              <a:rPr lang="de-DE" sz="2800" dirty="0"/>
              <a:t>PSO</a:t>
            </a:r>
          </a:p>
          <a:p>
            <a:r>
              <a:rPr lang="de-DE" sz="2800" dirty="0"/>
              <a:t>Weiteres</a:t>
            </a:r>
          </a:p>
          <a:p>
            <a:endParaRPr lang="de-DE" sz="2800" dirty="0"/>
          </a:p>
        </p:txBody>
      </p:sp>
    </p:spTree>
    <p:extLst>
      <p:ext uri="{BB962C8B-B14F-4D97-AF65-F5344CB8AC3E}">
        <p14:creationId xmlns:p14="http://schemas.microsoft.com/office/powerpoint/2010/main" val="2293608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Installation neue Domäne</a:t>
            </a:r>
          </a:p>
        </p:txBody>
      </p:sp>
      <p:sp>
        <p:nvSpPr>
          <p:cNvPr id="3" name="Inhaltsplatzhalter 2"/>
          <p:cNvSpPr>
            <a:spLocks noGrp="1"/>
          </p:cNvSpPr>
          <p:nvPr>
            <p:ph idx="1"/>
          </p:nvPr>
        </p:nvSpPr>
        <p:spPr>
          <a:xfrm>
            <a:off x="457200" y="1268760"/>
            <a:ext cx="8229600" cy="5040560"/>
          </a:xfrm>
        </p:spPr>
        <p:txBody>
          <a:bodyPr>
            <a:normAutofit/>
          </a:bodyPr>
          <a:lstStyle/>
          <a:p>
            <a:r>
              <a:rPr lang="de-DE" dirty="0"/>
              <a:t>Bestehende Domäne evtl. anpassen (</a:t>
            </a:r>
            <a:r>
              <a:rPr lang="de-DE" dirty="0" err="1"/>
              <a:t>ADPrep</a:t>
            </a:r>
            <a:r>
              <a:rPr lang="de-DE" dirty="0"/>
              <a:t>)</a:t>
            </a:r>
          </a:p>
          <a:p>
            <a:pPr lvl="1"/>
            <a:r>
              <a:rPr lang="de-DE" dirty="0" err="1">
                <a:latin typeface="Courier New" pitchFamily="49" charset="0"/>
                <a:cs typeface="Courier New" pitchFamily="49" charset="0"/>
              </a:rPr>
              <a:t>adprep</a:t>
            </a:r>
            <a:r>
              <a:rPr lang="de-DE" dirty="0">
                <a:latin typeface="Courier New" pitchFamily="49" charset="0"/>
                <a:cs typeface="Courier New" pitchFamily="49" charset="0"/>
              </a:rPr>
              <a:t> /</a:t>
            </a:r>
            <a:r>
              <a:rPr lang="de-DE" dirty="0" err="1">
                <a:latin typeface="Courier New" pitchFamily="49" charset="0"/>
                <a:cs typeface="Courier New" pitchFamily="49" charset="0"/>
              </a:rPr>
              <a:t>forestprep</a:t>
            </a:r>
            <a:endParaRPr lang="de-DE" dirty="0">
              <a:latin typeface="Courier New" pitchFamily="49" charset="0"/>
              <a:cs typeface="Courier New" pitchFamily="49" charset="0"/>
            </a:endParaRPr>
          </a:p>
          <a:p>
            <a:pPr lvl="1"/>
            <a:r>
              <a:rPr lang="de-DE" dirty="0" err="1">
                <a:latin typeface="Courier New" pitchFamily="49" charset="0"/>
                <a:cs typeface="Courier New" pitchFamily="49" charset="0"/>
              </a:rPr>
              <a:t>adprep</a:t>
            </a:r>
            <a:r>
              <a:rPr lang="de-DE" dirty="0">
                <a:latin typeface="Courier New" pitchFamily="49" charset="0"/>
                <a:cs typeface="Courier New" pitchFamily="49" charset="0"/>
              </a:rPr>
              <a:t> /</a:t>
            </a:r>
            <a:r>
              <a:rPr lang="de-DE" dirty="0" err="1">
                <a:latin typeface="Courier New" pitchFamily="49" charset="0"/>
                <a:cs typeface="Courier New" pitchFamily="49" charset="0"/>
              </a:rPr>
              <a:t>domainprep</a:t>
            </a:r>
            <a:r>
              <a:rPr lang="de-DE" dirty="0">
                <a:latin typeface="Courier New" pitchFamily="49" charset="0"/>
                <a:cs typeface="Courier New" pitchFamily="49" charset="0"/>
              </a:rPr>
              <a:t> /</a:t>
            </a:r>
            <a:r>
              <a:rPr lang="de-DE" dirty="0" err="1">
                <a:latin typeface="Courier New" pitchFamily="49" charset="0"/>
                <a:cs typeface="Courier New" pitchFamily="49" charset="0"/>
              </a:rPr>
              <a:t>gpprep</a:t>
            </a:r>
            <a:endParaRPr lang="de-DE" dirty="0">
              <a:latin typeface="Courier New" pitchFamily="49" charset="0"/>
              <a:cs typeface="Courier New" pitchFamily="49" charset="0"/>
            </a:endParaRPr>
          </a:p>
          <a:p>
            <a:pPr lvl="2"/>
            <a:r>
              <a:rPr lang="de-DE" dirty="0">
                <a:cs typeface="Courier New" pitchFamily="49" charset="0"/>
              </a:rPr>
              <a:t>Adprep.exe auf DVD:\Support\</a:t>
            </a:r>
            <a:r>
              <a:rPr lang="de-DE" dirty="0" err="1">
                <a:cs typeface="Courier New" pitchFamily="49" charset="0"/>
              </a:rPr>
              <a:t>Adprep</a:t>
            </a:r>
            <a:endParaRPr lang="de-DE" dirty="0">
              <a:cs typeface="Courier New" pitchFamily="49" charset="0"/>
            </a:endParaRPr>
          </a:p>
          <a:p>
            <a:pPr lvl="2"/>
            <a:r>
              <a:rPr lang="de-DE" dirty="0">
                <a:cs typeface="Courier New" pitchFamily="49" charset="0"/>
              </a:rPr>
              <a:t>Auf Schemamaster ausführen!</a:t>
            </a:r>
          </a:p>
          <a:p>
            <a:pPr lvl="2"/>
            <a:r>
              <a:rPr lang="de-DE" dirty="0">
                <a:cs typeface="Courier New" pitchFamily="49" charset="0"/>
              </a:rPr>
              <a:t>Alternativ während Promotions-Prozess durch neuen Servermanager</a:t>
            </a:r>
            <a:endParaRPr lang="de-DE" dirty="0"/>
          </a:p>
          <a:p>
            <a:r>
              <a:rPr lang="de-DE" dirty="0"/>
              <a:t>IP-Adresse und DNS</a:t>
            </a:r>
          </a:p>
          <a:p>
            <a:r>
              <a:rPr lang="de-DE" dirty="0"/>
              <a:t>Rolle hinzufügen </a:t>
            </a:r>
          </a:p>
          <a:p>
            <a:pPr lvl="1"/>
            <a:r>
              <a:rPr lang="de-DE" dirty="0"/>
              <a:t>Seit Server 2012 kein </a:t>
            </a:r>
            <a:r>
              <a:rPr lang="de-DE" dirty="0" err="1">
                <a:latin typeface="Courier New" pitchFamily="49" charset="0"/>
                <a:cs typeface="Courier New" pitchFamily="49" charset="0"/>
              </a:rPr>
              <a:t>dcpromo</a:t>
            </a:r>
            <a:r>
              <a:rPr lang="de-DE" dirty="0">
                <a:latin typeface="Courier New" pitchFamily="49" charset="0"/>
                <a:cs typeface="Courier New" pitchFamily="49" charset="0"/>
              </a:rPr>
              <a:t> </a:t>
            </a:r>
            <a:r>
              <a:rPr lang="de-DE" dirty="0">
                <a:cs typeface="Courier New" pitchFamily="49" charset="0"/>
              </a:rPr>
              <a:t>mehr!</a:t>
            </a:r>
          </a:p>
          <a:p>
            <a:pPr>
              <a:buFont typeface="Symbol"/>
              <a:buChar char="Þ"/>
            </a:pPr>
            <a:endParaRPr lang="de-DE" dirty="0">
              <a:cs typeface="Courier New" pitchFamily="49" charset="0"/>
            </a:endParaRPr>
          </a:p>
        </p:txBody>
      </p:sp>
    </p:spTree>
    <p:extLst>
      <p:ext uri="{BB962C8B-B14F-4D97-AF65-F5344CB8AC3E}">
        <p14:creationId xmlns:p14="http://schemas.microsoft.com/office/powerpoint/2010/main" val="2904471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dirty="0"/>
              <a:t>Installation</a:t>
            </a:r>
            <a:endParaRPr lang="en-US" dirty="0"/>
          </a:p>
        </p:txBody>
      </p:sp>
      <p:pic>
        <p:nvPicPr>
          <p:cNvPr id="4" name="Picture 2" descr="C:\Users\Administrator\Pictures\Server2012-Mod2\To-Use\A1-Course 10986A_02-Server-Manager-Select-Domain-DCPromo.JP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15616" y="1124744"/>
            <a:ext cx="6972733" cy="514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653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Installation AD</a:t>
            </a:r>
          </a:p>
        </p:txBody>
      </p:sp>
      <p:sp>
        <p:nvSpPr>
          <p:cNvPr id="3" name="Inhaltsplatzhalter 2"/>
          <p:cNvSpPr>
            <a:spLocks noGrp="1"/>
          </p:cNvSpPr>
          <p:nvPr>
            <p:ph idx="1"/>
          </p:nvPr>
        </p:nvSpPr>
        <p:spPr/>
        <p:txBody>
          <a:bodyPr/>
          <a:lstStyle/>
          <a:p>
            <a:r>
              <a:rPr lang="de-DE" dirty="0"/>
              <a:t>Hostname &amp; IP-Adressen</a:t>
            </a:r>
          </a:p>
          <a:p>
            <a:r>
              <a:rPr lang="de-DE" dirty="0"/>
              <a:t>Rolle „AD DS“ über Servermanager hinzufügen</a:t>
            </a:r>
          </a:p>
          <a:p>
            <a:r>
              <a:rPr lang="de-DE" dirty="0">
                <a:latin typeface="Courier New" pitchFamily="49" charset="0"/>
                <a:cs typeface="Courier New" pitchFamily="49" charset="0"/>
              </a:rPr>
              <a:t>„Server zum Domänencontroller heraufstufen“</a:t>
            </a:r>
          </a:p>
          <a:p>
            <a:r>
              <a:rPr lang="de-DE" dirty="0">
                <a:cs typeface="Courier New" pitchFamily="49" charset="0"/>
              </a:rPr>
              <a:t>Neue Gesamtstruktur erstellen</a:t>
            </a:r>
          </a:p>
          <a:p>
            <a:r>
              <a:rPr lang="de-DE" dirty="0">
                <a:cs typeface="Courier New" pitchFamily="49" charset="0"/>
              </a:rPr>
              <a:t>Namen frei wählen nach Schema</a:t>
            </a:r>
          </a:p>
          <a:p>
            <a:pPr marL="365760" lvl="1" indent="0">
              <a:buNone/>
            </a:pPr>
            <a:r>
              <a:rPr lang="de-DE" dirty="0" err="1">
                <a:latin typeface="Courier New" pitchFamily="49" charset="0"/>
                <a:cs typeface="Courier New" pitchFamily="49" charset="0"/>
              </a:rPr>
              <a:t>präfix.suffix</a:t>
            </a:r>
            <a:endParaRPr lang="de-DE" dirty="0">
              <a:latin typeface="Courier New" pitchFamily="49" charset="0"/>
              <a:cs typeface="Courier New" pitchFamily="49" charset="0"/>
            </a:endParaRPr>
          </a:p>
          <a:p>
            <a:r>
              <a:rPr lang="de-DE" dirty="0">
                <a:cs typeface="Courier New" pitchFamily="49" charset="0"/>
              </a:rPr>
              <a:t>Weitere Server der Domäne hinzufügen</a:t>
            </a:r>
          </a:p>
        </p:txBody>
      </p:sp>
    </p:spTree>
    <p:extLst>
      <p:ext uri="{BB962C8B-B14F-4D97-AF65-F5344CB8AC3E}">
        <p14:creationId xmlns:p14="http://schemas.microsoft.com/office/powerpoint/2010/main" val="2851008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Installation auf Server-Core / unattended</a:t>
            </a:r>
          </a:p>
        </p:txBody>
      </p:sp>
      <p:sp>
        <p:nvSpPr>
          <p:cNvPr id="4" name="AutoShape 3"/>
          <p:cNvSpPr>
            <a:spLocks noChangeArrowheads="1"/>
          </p:cNvSpPr>
          <p:nvPr/>
        </p:nvSpPr>
        <p:spPr bwMode="auto">
          <a:xfrm>
            <a:off x="239151" y="1124744"/>
            <a:ext cx="8693834" cy="5290124"/>
          </a:xfrm>
          <a:prstGeom prst="roundRect">
            <a:avLst>
              <a:gd name="adj" fmla="val 4167"/>
            </a:avLst>
          </a:prstGeom>
          <a:noFill/>
          <a:ln w="9525" algn="ctr">
            <a:noFill/>
            <a:round/>
            <a:headEnd/>
            <a:tailEnd/>
          </a:ln>
          <a:effectLst/>
        </p:spPr>
        <p:txBody>
          <a:bodyPr/>
          <a:lstStyle/>
          <a:p>
            <a:pPr marL="342900" indent="-342900">
              <a:buFont typeface="Arial" panose="020B0604020202020204" pitchFamily="34" charset="0"/>
              <a:buChar char="•"/>
            </a:pPr>
            <a:r>
              <a:rPr lang="en-US" sz="2400" dirty="0" err="1">
                <a:latin typeface="Segoe UI" pitchFamily="34" charset="0"/>
                <a:ea typeface="Segoe UI" pitchFamily="34" charset="0"/>
                <a:cs typeface="Segoe UI" pitchFamily="34" charset="0"/>
              </a:rPr>
              <a:t>dcpromo</a:t>
            </a:r>
            <a:r>
              <a:rPr lang="en-US" sz="2400" dirty="0">
                <a:latin typeface="Segoe UI" pitchFamily="34" charset="0"/>
                <a:ea typeface="Segoe UI" pitchFamily="34" charset="0"/>
                <a:cs typeface="Segoe UI" pitchFamily="34" charset="0"/>
              </a:rPr>
              <a:t> /unattend:”D:\answerfile.txt”</a:t>
            </a:r>
            <a:endParaRPr lang="en-US" sz="2400" b="0" dirty="0">
              <a:latin typeface="Segoe UI" pitchFamily="34" charset="0"/>
              <a:ea typeface="Segoe UI" pitchFamily="34" charset="0"/>
              <a:cs typeface="Segoe UI" pitchFamily="34" charset="0"/>
            </a:endParaRPr>
          </a:p>
        </p:txBody>
      </p:sp>
      <p:sp>
        <p:nvSpPr>
          <p:cNvPr id="5" name="Rounded Rectangle 844806"/>
          <p:cNvSpPr>
            <a:spLocks noChangeArrowheads="1"/>
          </p:cNvSpPr>
          <p:nvPr/>
        </p:nvSpPr>
        <p:spPr bwMode="auto">
          <a:xfrm>
            <a:off x="566166" y="2052603"/>
            <a:ext cx="8039803" cy="4144720"/>
          </a:xfrm>
          <a:prstGeom prst="roundRect">
            <a:avLst>
              <a:gd name="adj" fmla="val 4167"/>
            </a:avLst>
          </a:prstGeom>
          <a:solidFill>
            <a:schemeClr val="bg1">
              <a:lumMod val="85000"/>
            </a:schemeClr>
          </a:solidFill>
          <a:ln w="9525" algn="ctr">
            <a:solidFill>
              <a:schemeClr val="bg1">
                <a:lumMod val="85000"/>
              </a:schemeClr>
            </a:solidFill>
            <a:miter lim="800000"/>
            <a:headEnd/>
            <a:tailEnd/>
          </a:ln>
          <a:effectLst/>
        </p:spPr>
        <p:txBody>
          <a:bodyPr anchor="ctr"/>
          <a:lstStyle/>
          <a:p>
            <a:pPr marL="0" indent="0">
              <a:buNone/>
            </a:pPr>
            <a:r>
              <a:rPr lang="en-US" sz="1600" b="0" dirty="0">
                <a:latin typeface="Segoe UI" pitchFamily="34" charset="0"/>
                <a:ea typeface="Segoe UI" pitchFamily="34" charset="0"/>
                <a:cs typeface="Segoe UI" pitchFamily="34" charset="0"/>
              </a:rPr>
              <a:t>[DCINSTALL]</a:t>
            </a:r>
          </a:p>
          <a:p>
            <a:pPr marL="0" indent="0">
              <a:buNone/>
            </a:pPr>
            <a:r>
              <a:rPr lang="en-US" sz="1600" b="0" dirty="0">
                <a:latin typeface="Segoe UI" pitchFamily="34" charset="0"/>
                <a:ea typeface="Segoe UI" pitchFamily="34" charset="0"/>
                <a:cs typeface="Segoe UI" pitchFamily="34" charset="0"/>
              </a:rPr>
              <a:t>UserName=&lt;The administrative account in the domain of the new domain controller&gt;</a:t>
            </a:r>
          </a:p>
          <a:p>
            <a:pPr>
              <a:spcBef>
                <a:spcPts val="0"/>
              </a:spcBef>
            </a:pPr>
            <a:r>
              <a:rPr lang="en-US" sz="1600" b="0" dirty="0">
                <a:latin typeface="Segoe UI" pitchFamily="34" charset="0"/>
                <a:ea typeface="Segoe UI" pitchFamily="34" charset="0"/>
                <a:cs typeface="Segoe UI" pitchFamily="34" charset="0"/>
              </a:rPr>
              <a:t>UserDomain=&lt;The name of the domain of the new domain controller&gt; </a:t>
            </a:r>
          </a:p>
          <a:p>
            <a:pPr>
              <a:spcBef>
                <a:spcPts val="0"/>
              </a:spcBef>
            </a:pPr>
            <a:r>
              <a:rPr lang="en-US" sz="1600" b="0" dirty="0">
                <a:latin typeface="Segoe UI" pitchFamily="34" charset="0"/>
                <a:ea typeface="Segoe UI" pitchFamily="34" charset="0"/>
                <a:cs typeface="Segoe UI" pitchFamily="34" charset="0"/>
              </a:rPr>
              <a:t>Password=&lt;The password for the UserName account&gt; </a:t>
            </a:r>
          </a:p>
          <a:p>
            <a:pPr>
              <a:spcBef>
                <a:spcPts val="0"/>
              </a:spcBef>
            </a:pPr>
            <a:r>
              <a:rPr lang="en-US" sz="1600" b="0" dirty="0">
                <a:latin typeface="Segoe UI" pitchFamily="34" charset="0"/>
                <a:ea typeface="Segoe UI" pitchFamily="34" charset="0"/>
                <a:cs typeface="Segoe UI" pitchFamily="34" charset="0"/>
              </a:rPr>
              <a:t>SiteName=&lt;The name of the AD DS site in which this domain controller will reside&gt; This site must be created in advance in the Dssites.msc snap-in.</a:t>
            </a:r>
          </a:p>
          <a:p>
            <a:pPr>
              <a:spcBef>
                <a:spcPts val="0"/>
              </a:spcBef>
            </a:pPr>
            <a:r>
              <a:rPr lang="en-US" sz="1600" b="0" dirty="0">
                <a:latin typeface="Segoe UI" pitchFamily="34" charset="0"/>
                <a:ea typeface="Segoe UI" pitchFamily="34" charset="0"/>
                <a:cs typeface="Segoe UI" pitchFamily="34" charset="0"/>
              </a:rPr>
              <a:t>ReplicaOrNewDomain=replica </a:t>
            </a:r>
          </a:p>
          <a:p>
            <a:pPr>
              <a:spcBef>
                <a:spcPts val="0"/>
              </a:spcBef>
            </a:pPr>
            <a:r>
              <a:rPr lang="en-US" sz="1600" b="0" dirty="0">
                <a:latin typeface="Segoe UI" pitchFamily="34" charset="0"/>
                <a:ea typeface="Segoe UI" pitchFamily="34" charset="0"/>
                <a:cs typeface="Segoe UI" pitchFamily="34" charset="0"/>
              </a:rPr>
              <a:t>ReplicaDomainDNSName=&lt;The fully qualified domain name (FQDN) of the domain in which you want to add an additional domain controller&gt;</a:t>
            </a:r>
          </a:p>
          <a:p>
            <a:pPr>
              <a:spcBef>
                <a:spcPts val="0"/>
              </a:spcBef>
            </a:pPr>
            <a:r>
              <a:rPr lang="en-US" sz="1600" b="0" dirty="0">
                <a:latin typeface="Segoe UI" pitchFamily="34" charset="0"/>
                <a:ea typeface="Segoe UI" pitchFamily="34" charset="0"/>
                <a:cs typeface="Segoe UI" pitchFamily="34" charset="0"/>
              </a:rPr>
              <a:t>DatabasePath="&lt;The path of a folder on a local volume&gt;" </a:t>
            </a:r>
          </a:p>
          <a:p>
            <a:pPr>
              <a:spcBef>
                <a:spcPts val="0"/>
              </a:spcBef>
            </a:pPr>
            <a:r>
              <a:rPr lang="en-US" sz="1600" b="0" dirty="0">
                <a:latin typeface="Segoe UI" pitchFamily="34" charset="0"/>
                <a:ea typeface="Segoe UI" pitchFamily="34" charset="0"/>
                <a:cs typeface="Segoe UI" pitchFamily="34" charset="0"/>
              </a:rPr>
              <a:t>LogPath="&lt;The path of a folder on a local volume&gt;" </a:t>
            </a:r>
          </a:p>
          <a:p>
            <a:pPr>
              <a:spcBef>
                <a:spcPts val="0"/>
              </a:spcBef>
            </a:pPr>
            <a:r>
              <a:rPr lang="en-US" sz="1600" b="0" dirty="0">
                <a:latin typeface="Segoe UI" pitchFamily="34" charset="0"/>
                <a:ea typeface="Segoe UI" pitchFamily="34" charset="0"/>
                <a:cs typeface="Segoe UI" pitchFamily="34" charset="0"/>
              </a:rPr>
              <a:t>SYSVOLPath="&lt;The path of a folder on a local volume&gt;" </a:t>
            </a:r>
          </a:p>
          <a:p>
            <a:pPr>
              <a:spcBef>
                <a:spcPts val="0"/>
              </a:spcBef>
            </a:pPr>
            <a:r>
              <a:rPr lang="en-US" sz="1600" b="0" dirty="0">
                <a:latin typeface="Segoe UI" pitchFamily="34" charset="0"/>
                <a:ea typeface="Segoe UI" pitchFamily="34" charset="0"/>
                <a:cs typeface="Segoe UI" pitchFamily="34" charset="0"/>
              </a:rPr>
              <a:t>InstallDNS=yes </a:t>
            </a:r>
          </a:p>
          <a:p>
            <a:pPr>
              <a:spcBef>
                <a:spcPts val="0"/>
              </a:spcBef>
            </a:pPr>
            <a:r>
              <a:rPr lang="en-US" sz="1600" b="0" dirty="0">
                <a:latin typeface="Segoe UI" pitchFamily="34" charset="0"/>
                <a:ea typeface="Segoe UI" pitchFamily="34" charset="0"/>
                <a:cs typeface="Segoe UI" pitchFamily="34" charset="0"/>
              </a:rPr>
              <a:t>ConfirmGC=yes </a:t>
            </a:r>
          </a:p>
          <a:p>
            <a:pPr>
              <a:spcBef>
                <a:spcPts val="0"/>
              </a:spcBef>
            </a:pPr>
            <a:r>
              <a:rPr lang="en-US" sz="1600" b="0" dirty="0">
                <a:latin typeface="Segoe UI" pitchFamily="34" charset="0"/>
                <a:ea typeface="Segoe UI" pitchFamily="34" charset="0"/>
                <a:cs typeface="Segoe UI" pitchFamily="34" charset="0"/>
              </a:rPr>
              <a:t>SafeModeAdminPassword=&lt;The password for an offline administrator account&gt; </a:t>
            </a:r>
          </a:p>
          <a:p>
            <a:pPr>
              <a:spcBef>
                <a:spcPts val="0"/>
              </a:spcBef>
            </a:pPr>
            <a:r>
              <a:rPr lang="en-US" sz="1600" b="0" dirty="0">
                <a:latin typeface="Segoe UI" pitchFamily="34" charset="0"/>
                <a:ea typeface="Segoe UI" pitchFamily="34" charset="0"/>
                <a:cs typeface="Segoe UI" pitchFamily="34" charset="0"/>
              </a:rPr>
              <a:t>RebootOnCompletion=yes</a:t>
            </a:r>
          </a:p>
        </p:txBody>
      </p:sp>
    </p:spTree>
    <p:extLst>
      <p:ext uri="{BB962C8B-B14F-4D97-AF65-F5344CB8AC3E}">
        <p14:creationId xmlns:p14="http://schemas.microsoft.com/office/powerpoint/2010/main" val="1842506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Global </a:t>
            </a:r>
            <a:r>
              <a:rPr lang="de-DE" dirty="0" err="1"/>
              <a:t>Catalog</a:t>
            </a:r>
            <a:endParaRPr lang="de-DE" dirty="0"/>
          </a:p>
        </p:txBody>
      </p:sp>
      <p:sp>
        <p:nvSpPr>
          <p:cNvPr id="3" name="Inhaltsplatzhalter 2"/>
          <p:cNvSpPr>
            <a:spLocks noGrp="1"/>
          </p:cNvSpPr>
          <p:nvPr>
            <p:ph idx="1"/>
          </p:nvPr>
        </p:nvSpPr>
        <p:spPr/>
        <p:txBody>
          <a:bodyPr>
            <a:normAutofit/>
          </a:bodyPr>
          <a:lstStyle/>
          <a:p>
            <a:r>
              <a:rPr lang="de-DE" dirty="0"/>
              <a:t>Kann parallel auf mehreren DCs laufen</a:t>
            </a:r>
          </a:p>
          <a:p>
            <a:r>
              <a:rPr lang="de-DE" dirty="0"/>
              <a:t>Enthält Index aller Domänen</a:t>
            </a:r>
          </a:p>
          <a:p>
            <a:r>
              <a:rPr lang="de-DE" dirty="0"/>
              <a:t>Min. 1x pro Standort, besser mehr</a:t>
            </a:r>
          </a:p>
          <a:p>
            <a:r>
              <a:rPr lang="de-DE" dirty="0"/>
              <a:t>Mehr GC = Mehr Replikationen = Traffic</a:t>
            </a:r>
          </a:p>
          <a:p>
            <a:r>
              <a:rPr lang="de-DE" dirty="0"/>
              <a:t>Kein GC verfügbar =&gt; Keine Anmeldung möglich!</a:t>
            </a:r>
          </a:p>
          <a:p>
            <a:pPr marL="0" indent="0">
              <a:buNone/>
            </a:pPr>
            <a:endParaRPr lang="de-DE" dirty="0"/>
          </a:p>
          <a:p>
            <a:endParaRPr lang="de-DE" dirty="0"/>
          </a:p>
          <a:p>
            <a:endParaRPr lang="de-DE" dirty="0"/>
          </a:p>
        </p:txBody>
      </p:sp>
    </p:spTree>
    <p:extLst>
      <p:ext uri="{BB962C8B-B14F-4D97-AF65-F5344CB8AC3E}">
        <p14:creationId xmlns:p14="http://schemas.microsoft.com/office/powerpoint/2010/main" val="1015726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Übung: Installation AD DS</a:t>
            </a:r>
          </a:p>
        </p:txBody>
      </p:sp>
      <p:sp>
        <p:nvSpPr>
          <p:cNvPr id="3" name="Content Placeholder 2"/>
          <p:cNvSpPr>
            <a:spLocks noGrp="1"/>
          </p:cNvSpPr>
          <p:nvPr>
            <p:ph idx="1"/>
          </p:nvPr>
        </p:nvSpPr>
        <p:spPr/>
        <p:txBody>
          <a:bodyPr/>
          <a:lstStyle/>
          <a:p>
            <a:r>
              <a:rPr lang="de-DE" dirty="0"/>
              <a:t>Installieren Sie die AD DS auf SRV1 und SRV2</a:t>
            </a:r>
          </a:p>
          <a:p>
            <a:r>
              <a:rPr lang="de-DE" dirty="0"/>
              <a:t>Verschieben Sie den Infrastruktur-Master von SRV1 auf SRV2 </a:t>
            </a:r>
          </a:p>
          <a:p>
            <a:r>
              <a:rPr lang="de-DE" dirty="0"/>
              <a:t>Aktivieren (oder deaktivieren) Sie den </a:t>
            </a:r>
            <a:r>
              <a:rPr lang="de-DE" dirty="0" err="1"/>
              <a:t>GlobalCatalog</a:t>
            </a:r>
            <a:r>
              <a:rPr lang="de-DE" dirty="0"/>
              <a:t> auf SRV2</a:t>
            </a:r>
          </a:p>
        </p:txBody>
      </p:sp>
      <p:sp>
        <p:nvSpPr>
          <p:cNvPr id="4" name="Slide Number Placeholder 3"/>
          <p:cNvSpPr>
            <a:spLocks noGrp="1"/>
          </p:cNvSpPr>
          <p:nvPr>
            <p:ph type="sldNum" sz="quarter" idx="12"/>
          </p:nvPr>
        </p:nvSpPr>
        <p:spPr/>
        <p:txBody>
          <a:bodyPr/>
          <a:lstStyle/>
          <a:p>
            <a:fld id="{D0B68A9A-8F5D-4114-819E-CD9E627B0FFB}" type="slidenum">
              <a:rPr lang="de-DE" smtClean="0"/>
              <a:t>45</a:t>
            </a:fld>
            <a:endParaRPr lang="de-DE"/>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3312" y="4357979"/>
            <a:ext cx="2663488" cy="1980000"/>
          </a:xfrm>
          <a:prstGeom prst="rect">
            <a:avLst/>
          </a:prstGeom>
        </p:spPr>
      </p:pic>
    </p:spTree>
    <p:extLst>
      <p:ext uri="{BB962C8B-B14F-4D97-AF65-F5344CB8AC3E}">
        <p14:creationId xmlns:p14="http://schemas.microsoft.com/office/powerpoint/2010/main" val="1717327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Kerberos</a:t>
            </a:r>
          </a:p>
        </p:txBody>
      </p:sp>
      <p:sp>
        <p:nvSpPr>
          <p:cNvPr id="3" name="Inhaltsplatzhalter 2"/>
          <p:cNvSpPr>
            <a:spLocks noGrp="1"/>
          </p:cNvSpPr>
          <p:nvPr>
            <p:ph idx="1"/>
          </p:nvPr>
        </p:nvSpPr>
        <p:spPr/>
        <p:txBody>
          <a:bodyPr>
            <a:normAutofit/>
          </a:bodyPr>
          <a:lstStyle/>
          <a:p>
            <a:r>
              <a:rPr lang="de-DE" dirty="0"/>
              <a:t>Kennwörter nicht übertragen</a:t>
            </a:r>
          </a:p>
          <a:p>
            <a:r>
              <a:rPr lang="de-DE" dirty="0"/>
              <a:t>Authentifizierung läuft über </a:t>
            </a:r>
            <a:r>
              <a:rPr lang="de-DE" i="1" dirty="0"/>
              <a:t>Tickets</a:t>
            </a:r>
          </a:p>
          <a:p>
            <a:r>
              <a:rPr lang="de-DE" dirty="0"/>
              <a:t>Ticket wird bei Anmeldung am PC und damit AD ausgestellt</a:t>
            </a:r>
          </a:p>
          <a:p>
            <a:r>
              <a:rPr lang="de-DE" dirty="0"/>
              <a:t>Dienste prüfen nur noch Gültigkeit des Tickets</a:t>
            </a:r>
          </a:p>
          <a:p>
            <a:pPr lvl="1"/>
            <a:r>
              <a:rPr lang="de-DE" dirty="0"/>
              <a:t>„Ticket </a:t>
            </a:r>
            <a:r>
              <a:rPr lang="de-DE" dirty="0" err="1"/>
              <a:t>Granting</a:t>
            </a:r>
            <a:r>
              <a:rPr lang="de-DE" dirty="0"/>
              <a:t> Ticket“ (TGT)</a:t>
            </a:r>
          </a:p>
          <a:p>
            <a:pPr lvl="1"/>
            <a:r>
              <a:rPr lang="de-DE" dirty="0"/>
              <a:t>Session Key zur Verschlüsselung (symmetrisch)</a:t>
            </a:r>
          </a:p>
          <a:p>
            <a:pPr lvl="1"/>
            <a:endParaRPr lang="de-DE" dirty="0"/>
          </a:p>
        </p:txBody>
      </p:sp>
    </p:spTree>
    <p:extLst>
      <p:ext uri="{BB962C8B-B14F-4D97-AF65-F5344CB8AC3E}">
        <p14:creationId xmlns:p14="http://schemas.microsoft.com/office/powerpoint/2010/main" val="3078365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AD-Standorte und -Replikation</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47</a:t>
            </a:fld>
            <a:endParaRPr lang="de-DE"/>
          </a:p>
        </p:txBody>
      </p:sp>
    </p:spTree>
    <p:extLst>
      <p:ext uri="{BB962C8B-B14F-4D97-AF65-F5344CB8AC3E}">
        <p14:creationId xmlns:p14="http://schemas.microsoft.com/office/powerpoint/2010/main" val="1063355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AD Standorte &amp; Replikation</a:t>
            </a:r>
          </a:p>
        </p:txBody>
      </p:sp>
      <p:sp>
        <p:nvSpPr>
          <p:cNvPr id="3" name="Inhaltsplatzhalter 2"/>
          <p:cNvSpPr>
            <a:spLocks noGrp="1"/>
          </p:cNvSpPr>
          <p:nvPr>
            <p:ph idx="1"/>
          </p:nvPr>
        </p:nvSpPr>
        <p:spPr/>
        <p:txBody>
          <a:bodyPr>
            <a:normAutofit fontScale="92500" lnSpcReduction="10000"/>
          </a:bodyPr>
          <a:lstStyle/>
          <a:p>
            <a:r>
              <a:rPr lang="de-DE" dirty="0"/>
              <a:t>Was sind Standorte?</a:t>
            </a:r>
          </a:p>
          <a:p>
            <a:r>
              <a:rPr lang="de-DE" dirty="0"/>
              <a:t>Default-First-Site-Name</a:t>
            </a:r>
          </a:p>
          <a:p>
            <a:r>
              <a:rPr lang="de-DE" dirty="0"/>
              <a:t>Intra-Site / Inter-Site</a:t>
            </a:r>
          </a:p>
          <a:p>
            <a:r>
              <a:rPr lang="de-DE" dirty="0"/>
              <a:t>Standorte verwalten</a:t>
            </a:r>
          </a:p>
          <a:p>
            <a:pPr>
              <a:buFont typeface="Symbol" pitchFamily="18" charset="2"/>
              <a:buChar char="Þ"/>
            </a:pPr>
            <a:r>
              <a:rPr lang="de-DE" dirty="0"/>
              <a:t>Testsysteme</a:t>
            </a:r>
          </a:p>
          <a:p>
            <a:pPr lvl="1">
              <a:buFont typeface="Symbol" pitchFamily="18" charset="2"/>
              <a:buChar char="Þ"/>
            </a:pPr>
            <a:r>
              <a:rPr lang="de-DE" dirty="0" err="1"/>
              <a:t>Subnets</a:t>
            </a:r>
            <a:endParaRPr lang="de-DE" dirty="0"/>
          </a:p>
          <a:p>
            <a:pPr lvl="1">
              <a:buFont typeface="Symbol" pitchFamily="18" charset="2"/>
              <a:buChar char="Þ"/>
            </a:pPr>
            <a:r>
              <a:rPr lang="de-DE" dirty="0"/>
              <a:t>Standorte</a:t>
            </a:r>
          </a:p>
          <a:p>
            <a:pPr lvl="1">
              <a:buFont typeface="Symbol" pitchFamily="18" charset="2"/>
              <a:buChar char="Þ"/>
            </a:pPr>
            <a:r>
              <a:rPr lang="de-DE" dirty="0"/>
              <a:t>Standortverknüpfung </a:t>
            </a:r>
          </a:p>
          <a:p>
            <a:pPr lvl="1">
              <a:buFont typeface="Symbol" pitchFamily="18" charset="2"/>
              <a:buChar char="Þ"/>
            </a:pPr>
            <a:r>
              <a:rPr lang="de-DE" dirty="0" err="1"/>
              <a:t>DefaultIPSiteLink</a:t>
            </a:r>
            <a:endParaRPr lang="de-DE" dirty="0"/>
          </a:p>
          <a:p>
            <a:pPr lvl="1">
              <a:buFont typeface="Symbol" pitchFamily="18" charset="2"/>
              <a:buChar char="Þ"/>
            </a:pPr>
            <a:r>
              <a:rPr lang="de-DE" dirty="0"/>
              <a:t>Zeitplan / Kosten</a:t>
            </a:r>
          </a:p>
          <a:p>
            <a:pPr>
              <a:buFont typeface="Symbol" pitchFamily="18" charset="2"/>
              <a:buChar char="Þ"/>
            </a:pPr>
            <a:endParaRPr lang="de-DE" dirty="0"/>
          </a:p>
          <a:p>
            <a:pPr marL="68580" indent="0">
              <a:buNone/>
            </a:pPr>
            <a:endParaRPr lang="de-DE" dirty="0"/>
          </a:p>
        </p:txBody>
      </p:sp>
    </p:spTree>
    <p:extLst>
      <p:ext uri="{BB962C8B-B14F-4D97-AF65-F5344CB8AC3E}">
        <p14:creationId xmlns:p14="http://schemas.microsoft.com/office/powerpoint/2010/main" val="2085352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56592" y="4636396"/>
            <a:ext cx="3429655" cy="2825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normAutofit/>
          </a:bodyPr>
          <a:lstStyle/>
          <a:p>
            <a:r>
              <a:rPr lang="en-US" dirty="0"/>
              <a:t>How Replication Works Between Sites</a:t>
            </a:r>
          </a:p>
        </p:txBody>
      </p:sp>
      <p:sp>
        <p:nvSpPr>
          <p:cNvPr id="4" name="AutoShape 89"/>
          <p:cNvSpPr>
            <a:spLocks noChangeArrowheads="1"/>
          </p:cNvSpPr>
          <p:nvPr/>
        </p:nvSpPr>
        <p:spPr bwMode="auto">
          <a:xfrm>
            <a:off x="837178" y="1239768"/>
            <a:ext cx="4166870" cy="2621280"/>
          </a:xfrm>
          <a:prstGeom prst="roundRect">
            <a:avLst>
              <a:gd name="adj" fmla="val 5782"/>
            </a:avLst>
          </a:prstGeom>
          <a:noFill/>
          <a:ln w="38100" algn="ctr">
            <a:solidFill>
              <a:schemeClr val="bg2"/>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400" dirty="0">
              <a:latin typeface="Segoe UI" pitchFamily="34" charset="0"/>
              <a:ea typeface="Segoe UI" pitchFamily="34" charset="0"/>
              <a:cs typeface="Segoe UI" pitchFamily="34" charset="0"/>
            </a:endParaRPr>
          </a:p>
        </p:txBody>
      </p:sp>
      <p:sp>
        <p:nvSpPr>
          <p:cNvPr id="5" name="Arc 54"/>
          <p:cNvSpPr>
            <a:spLocks/>
          </p:cNvSpPr>
          <p:nvPr/>
        </p:nvSpPr>
        <p:spPr bwMode="auto">
          <a:xfrm flipH="1">
            <a:off x="2986653" y="5258896"/>
            <a:ext cx="1149350" cy="1276575"/>
          </a:xfrm>
          <a:custGeom>
            <a:avLst/>
            <a:gdLst>
              <a:gd name="G0" fmla="+- 21446 0 0"/>
              <a:gd name="G1" fmla="+- 0 0 0"/>
              <a:gd name="G2" fmla="+- 21600 0 0"/>
              <a:gd name="T0" fmla="*/ 16419 w 21446"/>
              <a:gd name="T1" fmla="*/ 21007 h 21007"/>
              <a:gd name="T2" fmla="*/ 0 w 21446"/>
              <a:gd name="T3" fmla="*/ 2578 h 21007"/>
              <a:gd name="T4" fmla="*/ 21446 w 21446"/>
              <a:gd name="T5" fmla="*/ 0 h 21007"/>
            </a:gdLst>
            <a:ahLst/>
            <a:cxnLst>
              <a:cxn ang="0">
                <a:pos x="T0" y="T1"/>
              </a:cxn>
              <a:cxn ang="0">
                <a:pos x="T2" y="T3"/>
              </a:cxn>
              <a:cxn ang="0">
                <a:pos x="T4" y="T5"/>
              </a:cxn>
            </a:cxnLst>
            <a:rect l="0" t="0" r="r" b="b"/>
            <a:pathLst>
              <a:path w="21446" h="21007" fill="none" extrusionOk="0">
                <a:moveTo>
                  <a:pt x="16419" y="21006"/>
                </a:moveTo>
                <a:cubicBezTo>
                  <a:pt x="7629" y="18903"/>
                  <a:pt x="1079" y="11550"/>
                  <a:pt x="0" y="2577"/>
                </a:cubicBezTo>
              </a:path>
              <a:path w="21446" h="21007" stroke="0" extrusionOk="0">
                <a:moveTo>
                  <a:pt x="16419" y="21006"/>
                </a:moveTo>
                <a:cubicBezTo>
                  <a:pt x="7629" y="18903"/>
                  <a:pt x="1079" y="11550"/>
                  <a:pt x="0" y="2577"/>
                </a:cubicBezTo>
                <a:lnTo>
                  <a:pt x="21446" y="0"/>
                </a:lnTo>
                <a:close/>
              </a:path>
            </a:pathLst>
          </a:custGeom>
          <a:noFill/>
          <a:ln w="44450" cap="rnd">
            <a:solidFill>
              <a:srgbClr val="CC0000"/>
            </a:solidFill>
            <a:prstDash val="sysDot"/>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6" name="Arc 55"/>
          <p:cNvSpPr>
            <a:spLocks/>
          </p:cNvSpPr>
          <p:nvPr/>
        </p:nvSpPr>
        <p:spPr bwMode="auto">
          <a:xfrm flipH="1">
            <a:off x="3083807" y="5227688"/>
            <a:ext cx="893126" cy="1006568"/>
          </a:xfrm>
          <a:custGeom>
            <a:avLst/>
            <a:gdLst>
              <a:gd name="G0" fmla="+- 21141 0 0"/>
              <a:gd name="G1" fmla="+- 0 0 0"/>
              <a:gd name="G2" fmla="+- 21600 0 0"/>
              <a:gd name="T0" fmla="*/ 14701 w 21141"/>
              <a:gd name="T1" fmla="*/ 20618 h 20618"/>
              <a:gd name="T2" fmla="*/ 0 w 21141"/>
              <a:gd name="T3" fmla="*/ 4429 h 20618"/>
              <a:gd name="T4" fmla="*/ 21141 w 21141"/>
              <a:gd name="T5" fmla="*/ 0 h 20618"/>
            </a:gdLst>
            <a:ahLst/>
            <a:cxnLst>
              <a:cxn ang="0">
                <a:pos x="T0" y="T1"/>
              </a:cxn>
              <a:cxn ang="0">
                <a:pos x="T2" y="T3"/>
              </a:cxn>
              <a:cxn ang="0">
                <a:pos x="T4" y="T5"/>
              </a:cxn>
            </a:cxnLst>
            <a:rect l="0" t="0" r="r" b="b"/>
            <a:pathLst>
              <a:path w="21141" h="20618" fill="none" extrusionOk="0">
                <a:moveTo>
                  <a:pt x="14701" y="20617"/>
                </a:moveTo>
                <a:cubicBezTo>
                  <a:pt x="7229" y="18283"/>
                  <a:pt x="1604" y="12090"/>
                  <a:pt x="-1" y="4429"/>
                </a:cubicBezTo>
              </a:path>
              <a:path w="21141" h="20618" stroke="0" extrusionOk="0">
                <a:moveTo>
                  <a:pt x="14701" y="20617"/>
                </a:moveTo>
                <a:cubicBezTo>
                  <a:pt x="7229" y="18283"/>
                  <a:pt x="1604" y="12090"/>
                  <a:pt x="-1" y="4429"/>
                </a:cubicBezTo>
                <a:lnTo>
                  <a:pt x="21141" y="0"/>
                </a:lnTo>
                <a:close/>
              </a:path>
            </a:pathLst>
          </a:custGeom>
          <a:noFill/>
          <a:ln w="57150" cap="rnd">
            <a:solidFill>
              <a:srgbClr val="006600"/>
            </a:solidFill>
            <a:prstDash val="sysDot"/>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7" name="Content Placeholder 2"/>
          <p:cNvSpPr>
            <a:spLocks noGrp="1"/>
          </p:cNvSpPr>
          <p:nvPr/>
        </p:nvSpPr>
        <p:spPr bwMode="auto">
          <a:xfrm>
            <a:off x="4891360" y="1196752"/>
            <a:ext cx="3704000" cy="229383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1" eaLnBrk="1" hangingPunct="1">
              <a:buNone/>
            </a:pPr>
            <a:r>
              <a:rPr lang="en-US" sz="2200" u="sng" dirty="0"/>
              <a:t>Replication within sites:</a:t>
            </a:r>
          </a:p>
          <a:p>
            <a:pPr lvl="1" eaLnBrk="1" hangingPunct="1"/>
            <a:r>
              <a:rPr lang="en-US" sz="2200" dirty="0"/>
              <a:t>Assumes fast, cheap and highly reliable network links </a:t>
            </a:r>
          </a:p>
          <a:p>
            <a:pPr lvl="1" eaLnBrk="1" hangingPunct="1"/>
            <a:r>
              <a:rPr lang="en-US" sz="2200" dirty="0"/>
              <a:t>Does not compress traffic</a:t>
            </a:r>
          </a:p>
          <a:p>
            <a:pPr lvl="1" eaLnBrk="1" hangingPunct="1"/>
            <a:r>
              <a:rPr lang="en-US" sz="2200" dirty="0"/>
              <a:t>Uses a change notification mechanism</a:t>
            </a:r>
          </a:p>
          <a:p>
            <a:pPr lvl="1">
              <a:buNone/>
            </a:pPr>
            <a:r>
              <a:rPr lang="en-US" sz="2200" u="sng" dirty="0"/>
              <a:t>Replication between sites:</a:t>
            </a:r>
          </a:p>
          <a:p>
            <a:pPr lvl="1"/>
            <a:r>
              <a:rPr lang="en-US" sz="2200" dirty="0"/>
              <a:t>Assumes higher cost, limited bandwidth and unreliable network links</a:t>
            </a:r>
          </a:p>
          <a:p>
            <a:pPr lvl="1"/>
            <a:r>
              <a:rPr lang="en-US" sz="2200" dirty="0"/>
              <a:t> Ability to compress replication between sites</a:t>
            </a:r>
          </a:p>
          <a:p>
            <a:pPr lvl="1"/>
            <a:r>
              <a:rPr lang="en-US" sz="2200" dirty="0"/>
              <a:t>Occurs on a configured schedule</a:t>
            </a:r>
          </a:p>
          <a:p>
            <a:pPr lvl="1" eaLnBrk="1" hangingPunct="1"/>
            <a:endParaRPr lang="en-US" sz="2200" dirty="0"/>
          </a:p>
          <a:p>
            <a:pPr lvl="1" eaLnBrk="1" hangingPunct="1"/>
            <a:endParaRPr lang="en-US" sz="1600" b="1" dirty="0"/>
          </a:p>
          <a:p>
            <a:pPr marL="0" indent="0" eaLnBrk="1" hangingPunct="1">
              <a:buNone/>
            </a:pPr>
            <a:endParaRPr lang="en-US" b="1" dirty="0"/>
          </a:p>
        </p:txBody>
      </p:sp>
      <p:sp>
        <p:nvSpPr>
          <p:cNvPr id="8" name="Text Box 13"/>
          <p:cNvSpPr txBox="1">
            <a:spLocks noChangeArrowheads="1"/>
          </p:cNvSpPr>
          <p:nvPr/>
        </p:nvSpPr>
        <p:spPr bwMode="auto">
          <a:xfrm>
            <a:off x="4209664" y="1698156"/>
            <a:ext cx="657223"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2000" b="0" dirty="0">
                <a:latin typeface="Segoe UI" pitchFamily="34" charset="0"/>
                <a:ea typeface="Segoe UI" pitchFamily="34" charset="0"/>
                <a:cs typeface="Segoe UI" pitchFamily="34" charset="0"/>
              </a:rPr>
              <a:t>A2</a:t>
            </a:r>
          </a:p>
        </p:txBody>
      </p:sp>
      <p:sp>
        <p:nvSpPr>
          <p:cNvPr id="9" name="AutoShape 29"/>
          <p:cNvSpPr>
            <a:spLocks noChangeArrowheads="1"/>
          </p:cNvSpPr>
          <p:nvPr/>
        </p:nvSpPr>
        <p:spPr bwMode="auto">
          <a:xfrm>
            <a:off x="2572792" y="1516628"/>
            <a:ext cx="1425416" cy="302260"/>
          </a:xfrm>
          <a:prstGeom prst="roundRect">
            <a:avLst>
              <a:gd name="adj" fmla="val 4167"/>
            </a:avLst>
          </a:prstGeom>
          <a:noFill/>
          <a:ln w="9525">
            <a:solidFill>
              <a:schemeClr val="tx2"/>
            </a:solidFill>
            <a:round/>
            <a:headEnd/>
            <a:tailEnd/>
          </a:ln>
          <a:effec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5000"/>
              </a:lnSpc>
            </a:pPr>
            <a:r>
              <a:rPr lang="en-US" b="0" dirty="0">
                <a:latin typeface="Segoe UI" pitchFamily="34" charset="0"/>
                <a:ea typeface="Segoe UI" pitchFamily="34" charset="0"/>
                <a:cs typeface="Segoe UI" pitchFamily="34" charset="0"/>
              </a:rPr>
              <a:t>Replication</a:t>
            </a:r>
          </a:p>
        </p:txBody>
      </p:sp>
      <p:sp>
        <p:nvSpPr>
          <p:cNvPr id="10" name="Oval 9"/>
          <p:cNvSpPr/>
          <p:nvPr/>
        </p:nvSpPr>
        <p:spPr bwMode="auto">
          <a:xfrm>
            <a:off x="1135998" y="1938004"/>
            <a:ext cx="3721512" cy="1651068"/>
          </a:xfrm>
          <a:prstGeom prst="ellipse">
            <a:avLst/>
          </a:prstGeom>
          <a:solidFill>
            <a:schemeClr val="bg1"/>
          </a:solidFill>
          <a:ln w="9525" cap="flat" cmpd="sng" algn="ctr">
            <a:solidFill>
              <a:srgbClr val="808080"/>
            </a:solidFill>
            <a:prstDash val="solid"/>
            <a:round/>
            <a:headEnd type="none" w="med" len="med"/>
            <a:tailEnd type="none" w="med" len="med"/>
          </a:ln>
          <a:effectLst>
            <a:outerShdw sx="1000" sy="1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11" name="AutoShape 7"/>
          <p:cNvSpPr>
            <a:spLocks noChangeArrowheads="1"/>
          </p:cNvSpPr>
          <p:nvPr/>
        </p:nvSpPr>
        <p:spPr bwMode="auto">
          <a:xfrm>
            <a:off x="934968" y="3114288"/>
            <a:ext cx="1446768" cy="543343"/>
          </a:xfrm>
          <a:prstGeom prst="star8">
            <a:avLst>
              <a:gd name="adj" fmla="val 39301"/>
            </a:avLst>
          </a:prstGeom>
          <a:solidFill>
            <a:schemeClr val="bg1"/>
          </a:solidFill>
          <a:ln w="9525">
            <a:solidFill>
              <a:srgbClr val="808080"/>
            </a:solidFill>
            <a:miter lim="800000"/>
            <a:headEnd/>
            <a:tailEnd/>
          </a:ln>
          <a:effectLst/>
        </p:spPr>
        <p:txBody>
          <a:bodyPr wrap="none" bIns="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b="0" dirty="0">
                <a:latin typeface="Segoe UI" pitchFamily="34" charset="0"/>
                <a:ea typeface="Segoe UI" pitchFamily="34" charset="0"/>
                <a:cs typeface="Segoe UI" pitchFamily="34" charset="0"/>
              </a:rPr>
              <a:t>IP Subnets</a:t>
            </a:r>
          </a:p>
        </p:txBody>
      </p:sp>
      <p:pic>
        <p:nvPicPr>
          <p:cNvPr id="12" name="Picture 11" descr="Server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6632" y="1486068"/>
            <a:ext cx="630042" cy="9563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ctiveDirectory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6966" y="2052731"/>
            <a:ext cx="504033" cy="3631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3"/>
          <p:cNvSpPr txBox="1">
            <a:spLocks noChangeArrowheads="1"/>
          </p:cNvSpPr>
          <p:nvPr/>
        </p:nvSpPr>
        <p:spPr bwMode="auto">
          <a:xfrm>
            <a:off x="997744" y="1318428"/>
            <a:ext cx="714462"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2000" b="0" dirty="0">
                <a:latin typeface="Segoe UI" pitchFamily="34" charset="0"/>
                <a:ea typeface="Segoe UI" pitchFamily="34" charset="0"/>
                <a:cs typeface="Segoe UI" pitchFamily="34" charset="0"/>
              </a:rPr>
              <a:t>A1</a:t>
            </a:r>
          </a:p>
        </p:txBody>
      </p:sp>
      <p:pic>
        <p:nvPicPr>
          <p:cNvPr id="15" name="Picture 14" descr="Server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9319" y="1984812"/>
            <a:ext cx="630042" cy="95639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ctiveDirectory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9591" y="2490733"/>
            <a:ext cx="504033" cy="363153"/>
          </a:xfrm>
          <a:prstGeom prst="rect">
            <a:avLst/>
          </a:prstGeom>
          <a:noFill/>
          <a:extLst>
            <a:ext uri="{909E8E84-426E-40DD-AFC4-6F175D3DCCD1}">
              <a14:hiddenFill xmlns:a14="http://schemas.microsoft.com/office/drawing/2010/main">
                <a:solidFill>
                  <a:srgbClr val="FFFFFF"/>
                </a:solidFill>
              </a14:hiddenFill>
            </a:ext>
          </a:extLst>
        </p:spPr>
      </p:pic>
      <p:sp>
        <p:nvSpPr>
          <p:cNvPr id="17" name="Line 28"/>
          <p:cNvSpPr>
            <a:spLocks noChangeShapeType="1"/>
          </p:cNvSpPr>
          <p:nvPr/>
        </p:nvSpPr>
        <p:spPr bwMode="auto">
          <a:xfrm rot="1251268" flipV="1">
            <a:off x="2140953" y="1939066"/>
            <a:ext cx="1608538" cy="152178"/>
          </a:xfrm>
          <a:prstGeom prst="line">
            <a:avLst/>
          </a:prstGeom>
          <a:noFill/>
          <a:ln w="44450" cap="rnd">
            <a:solidFill>
              <a:srgbClr val="006600"/>
            </a:solidFill>
            <a:prstDash val="sysDot"/>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18" name="Line 27"/>
          <p:cNvSpPr>
            <a:spLocks noChangeShapeType="1"/>
          </p:cNvSpPr>
          <p:nvPr/>
        </p:nvSpPr>
        <p:spPr bwMode="auto">
          <a:xfrm rot="1251268" flipV="1">
            <a:off x="2119182" y="2184509"/>
            <a:ext cx="1614613" cy="70233"/>
          </a:xfrm>
          <a:prstGeom prst="line">
            <a:avLst/>
          </a:prstGeom>
          <a:noFill/>
          <a:ln w="44450" cap="rnd">
            <a:solidFill>
              <a:srgbClr val="CC0000"/>
            </a:solidFill>
            <a:prstDash val="sysDot"/>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4" name="AutoShape 29"/>
          <p:cNvSpPr>
            <a:spLocks noChangeArrowheads="1"/>
          </p:cNvSpPr>
          <p:nvPr/>
        </p:nvSpPr>
        <p:spPr bwMode="auto">
          <a:xfrm>
            <a:off x="3259346" y="4192096"/>
            <a:ext cx="1272262" cy="213360"/>
          </a:xfrm>
          <a:prstGeom prst="roundRect">
            <a:avLst>
              <a:gd name="adj" fmla="val 4167"/>
            </a:avLst>
          </a:prstGeom>
          <a:noFill/>
          <a:ln w="9525">
            <a:solidFill>
              <a:schemeClr val="tx2"/>
            </a:solidFill>
            <a:round/>
            <a:headEnd/>
            <a:tailEnd/>
          </a:ln>
          <a:effec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5000"/>
              </a:lnSpc>
            </a:pPr>
            <a:r>
              <a:rPr lang="en-US" sz="1400" b="0" dirty="0">
                <a:latin typeface="Segoe UI" pitchFamily="34" charset="0"/>
                <a:ea typeface="Segoe UI" pitchFamily="34" charset="0"/>
                <a:cs typeface="Segoe UI" pitchFamily="34" charset="0"/>
              </a:rPr>
              <a:t>Replication</a:t>
            </a:r>
          </a:p>
        </p:txBody>
      </p:sp>
      <p:sp>
        <p:nvSpPr>
          <p:cNvPr id="35" name="Oval 34"/>
          <p:cNvSpPr/>
          <p:nvPr/>
        </p:nvSpPr>
        <p:spPr bwMode="auto">
          <a:xfrm>
            <a:off x="2278934" y="4515074"/>
            <a:ext cx="2354954" cy="972421"/>
          </a:xfrm>
          <a:prstGeom prst="ellipse">
            <a:avLst/>
          </a:prstGeom>
          <a:solidFill>
            <a:schemeClr val="bg1"/>
          </a:solidFill>
          <a:ln w="9525" cap="flat" cmpd="sng" algn="ctr">
            <a:solidFill>
              <a:srgbClr val="808080"/>
            </a:solidFill>
            <a:prstDash val="solid"/>
            <a:round/>
            <a:headEnd type="none" w="med" len="med"/>
            <a:tailEnd type="none" w="med" len="med"/>
          </a:ln>
          <a:effectLst>
            <a:outerShdw sx="1000" sy="1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36" name="AutoShape 7"/>
          <p:cNvSpPr>
            <a:spLocks noChangeArrowheads="1"/>
          </p:cNvSpPr>
          <p:nvPr/>
        </p:nvSpPr>
        <p:spPr bwMode="auto">
          <a:xfrm>
            <a:off x="1773168" y="4938856"/>
            <a:ext cx="1204614" cy="416910"/>
          </a:xfrm>
          <a:prstGeom prst="star8">
            <a:avLst>
              <a:gd name="adj" fmla="val 39301"/>
            </a:avLst>
          </a:prstGeom>
          <a:solidFill>
            <a:schemeClr val="bg1"/>
          </a:solidFill>
          <a:ln w="9525">
            <a:solidFill>
              <a:srgbClr val="808080"/>
            </a:solidFill>
            <a:miter lim="800000"/>
            <a:headEnd/>
            <a:tailEnd/>
          </a:ln>
          <a:effectLst/>
        </p:spPr>
        <p:txBody>
          <a:bodyPr wrap="none" bIns="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latin typeface="Segoe UI" pitchFamily="34" charset="0"/>
                <a:ea typeface="Segoe UI" pitchFamily="34" charset="0"/>
                <a:cs typeface="Segoe UI" pitchFamily="34" charset="0"/>
              </a:rPr>
              <a:t>IP Subnets</a:t>
            </a:r>
          </a:p>
        </p:txBody>
      </p:sp>
      <p:pic>
        <p:nvPicPr>
          <p:cNvPr id="37" name="Picture 36" descr="Server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72030" y="4232329"/>
            <a:ext cx="398687" cy="56328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ctiveDirectory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0440" y="4566073"/>
            <a:ext cx="318950" cy="213884"/>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13"/>
          <p:cNvSpPr txBox="1">
            <a:spLocks noChangeArrowheads="1"/>
          </p:cNvSpPr>
          <p:nvPr/>
        </p:nvSpPr>
        <p:spPr bwMode="auto">
          <a:xfrm>
            <a:off x="2262664" y="4133594"/>
            <a:ext cx="45210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b="0" dirty="0">
                <a:latin typeface="Segoe UI" pitchFamily="34" charset="0"/>
                <a:ea typeface="Segoe UI" pitchFamily="34" charset="0"/>
                <a:cs typeface="Segoe UI" pitchFamily="34" charset="0"/>
              </a:rPr>
              <a:t>A1</a:t>
            </a:r>
          </a:p>
        </p:txBody>
      </p:sp>
      <p:pic>
        <p:nvPicPr>
          <p:cNvPr id="40" name="Picture 39" descr="Server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3223" y="4526071"/>
            <a:ext cx="398687" cy="56328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ActiveDirectory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3626" y="4824040"/>
            <a:ext cx="318950" cy="213884"/>
          </a:xfrm>
          <a:prstGeom prst="rect">
            <a:avLst/>
          </a:prstGeom>
          <a:noFill/>
          <a:extLst>
            <a:ext uri="{909E8E84-426E-40DD-AFC4-6F175D3DCCD1}">
              <a14:hiddenFill xmlns:a14="http://schemas.microsoft.com/office/drawing/2010/main">
                <a:solidFill>
                  <a:srgbClr val="FFFFFF"/>
                </a:solidFill>
              </a14:hiddenFill>
            </a:ext>
          </a:extLst>
        </p:spPr>
      </p:pic>
      <p:sp>
        <p:nvSpPr>
          <p:cNvPr id="42" name="Line 28"/>
          <p:cNvSpPr>
            <a:spLocks noChangeShapeType="1"/>
          </p:cNvSpPr>
          <p:nvPr/>
        </p:nvSpPr>
        <p:spPr bwMode="auto">
          <a:xfrm rot="1251268" flipV="1">
            <a:off x="2986081" y="4499128"/>
            <a:ext cx="1017875" cy="89627"/>
          </a:xfrm>
          <a:prstGeom prst="line">
            <a:avLst/>
          </a:prstGeom>
          <a:noFill/>
          <a:ln w="44450" cap="rnd">
            <a:solidFill>
              <a:srgbClr val="006600"/>
            </a:solidFill>
            <a:prstDash val="sysDot"/>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43" name="Line 27"/>
          <p:cNvSpPr>
            <a:spLocks noChangeShapeType="1"/>
          </p:cNvSpPr>
          <p:nvPr/>
        </p:nvSpPr>
        <p:spPr bwMode="auto">
          <a:xfrm rot="1251268" flipV="1">
            <a:off x="2972304" y="4643685"/>
            <a:ext cx="1021719" cy="41365"/>
          </a:xfrm>
          <a:prstGeom prst="line">
            <a:avLst/>
          </a:prstGeom>
          <a:noFill/>
          <a:ln w="44450" cap="rnd">
            <a:solidFill>
              <a:srgbClr val="CC0000"/>
            </a:solidFill>
            <a:prstDash val="sysDot"/>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44" name="Text Box 13"/>
          <p:cNvSpPr txBox="1">
            <a:spLocks noChangeArrowheads="1"/>
          </p:cNvSpPr>
          <p:nvPr/>
        </p:nvSpPr>
        <p:spPr bwMode="auto">
          <a:xfrm>
            <a:off x="4420525" y="4464950"/>
            <a:ext cx="415887"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b="0" dirty="0">
                <a:latin typeface="Segoe UI" pitchFamily="34" charset="0"/>
                <a:ea typeface="Segoe UI" pitchFamily="34" charset="0"/>
                <a:cs typeface="Segoe UI" pitchFamily="34" charset="0"/>
              </a:rPr>
              <a:t>A2</a:t>
            </a:r>
          </a:p>
        </p:txBody>
      </p:sp>
      <p:sp>
        <p:nvSpPr>
          <p:cNvPr id="20" name="AutoShape 89"/>
          <p:cNvSpPr>
            <a:spLocks noChangeArrowheads="1"/>
          </p:cNvSpPr>
          <p:nvPr/>
        </p:nvSpPr>
        <p:spPr bwMode="auto">
          <a:xfrm>
            <a:off x="837178" y="3948256"/>
            <a:ext cx="4166870" cy="2865120"/>
          </a:xfrm>
          <a:prstGeom prst="roundRect">
            <a:avLst>
              <a:gd name="adj" fmla="val 5782"/>
            </a:avLst>
          </a:prstGeom>
          <a:noFill/>
          <a:ln w="38100" algn="ctr">
            <a:solidFill>
              <a:schemeClr val="bg2"/>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400" dirty="0">
              <a:latin typeface="Segoe UI" pitchFamily="34" charset="0"/>
              <a:ea typeface="Segoe UI" pitchFamily="34" charset="0"/>
              <a:cs typeface="Segoe UI" pitchFamily="34" charset="0"/>
            </a:endParaRPr>
          </a:p>
        </p:txBody>
      </p:sp>
      <p:sp>
        <p:nvSpPr>
          <p:cNvPr id="23" name="AutoShape 29"/>
          <p:cNvSpPr>
            <a:spLocks noChangeArrowheads="1"/>
          </p:cNvSpPr>
          <p:nvPr/>
        </p:nvSpPr>
        <p:spPr bwMode="auto">
          <a:xfrm>
            <a:off x="1979186" y="5502736"/>
            <a:ext cx="1272262" cy="213360"/>
          </a:xfrm>
          <a:prstGeom prst="roundRect">
            <a:avLst>
              <a:gd name="adj" fmla="val 4167"/>
            </a:avLst>
          </a:prstGeom>
          <a:noFill/>
          <a:ln w="9525">
            <a:solidFill>
              <a:schemeClr val="tx2"/>
            </a:solidFill>
            <a:round/>
            <a:headEnd/>
            <a:tailEnd/>
          </a:ln>
          <a:effec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5000"/>
              </a:lnSpc>
            </a:pPr>
            <a:r>
              <a:rPr lang="en-US" sz="1400" b="0" dirty="0">
                <a:latin typeface="Segoe UI" pitchFamily="34" charset="0"/>
                <a:ea typeface="Segoe UI" pitchFamily="34" charset="0"/>
                <a:cs typeface="Segoe UI" pitchFamily="34" charset="0"/>
              </a:rPr>
              <a:t>Replication</a:t>
            </a:r>
          </a:p>
        </p:txBody>
      </p:sp>
      <p:sp>
        <p:nvSpPr>
          <p:cNvPr id="24" name="Oval 23"/>
          <p:cNvSpPr/>
          <p:nvPr/>
        </p:nvSpPr>
        <p:spPr bwMode="auto">
          <a:xfrm>
            <a:off x="998774" y="5825714"/>
            <a:ext cx="2354954" cy="972421"/>
          </a:xfrm>
          <a:prstGeom prst="ellipse">
            <a:avLst/>
          </a:prstGeom>
          <a:solidFill>
            <a:schemeClr val="bg1"/>
          </a:solidFill>
          <a:ln w="9525" cap="flat" cmpd="sng" algn="ctr">
            <a:solidFill>
              <a:srgbClr val="808080"/>
            </a:solidFill>
            <a:prstDash val="solid"/>
            <a:round/>
            <a:headEnd type="none" w="med" len="med"/>
            <a:tailEnd type="none" w="med" len="med"/>
          </a:ln>
          <a:effectLst>
            <a:outerShdw sx="1000" sy="1000" algn="ctr" rotWithShape="0">
              <a:srgbClr val="AFAFAF"/>
            </a:outerShdw>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5" name="AutoShape 7"/>
          <p:cNvSpPr>
            <a:spLocks noChangeArrowheads="1"/>
          </p:cNvSpPr>
          <p:nvPr/>
        </p:nvSpPr>
        <p:spPr bwMode="auto">
          <a:xfrm>
            <a:off x="858768" y="6310456"/>
            <a:ext cx="1215228" cy="394187"/>
          </a:xfrm>
          <a:prstGeom prst="star8">
            <a:avLst>
              <a:gd name="adj" fmla="val 39301"/>
            </a:avLst>
          </a:prstGeom>
          <a:solidFill>
            <a:schemeClr val="bg1"/>
          </a:solidFill>
          <a:ln w="9525">
            <a:solidFill>
              <a:srgbClr val="808080"/>
            </a:solidFill>
            <a:miter lim="800000"/>
            <a:headEnd/>
            <a:tailEnd/>
          </a:ln>
          <a:effectLst/>
        </p:spPr>
        <p:txBody>
          <a:bodyPr wrap="none" bIns="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400" b="0" dirty="0">
                <a:latin typeface="Segoe UI" pitchFamily="34" charset="0"/>
                <a:ea typeface="Segoe UI" pitchFamily="34" charset="0"/>
                <a:cs typeface="Segoe UI" pitchFamily="34" charset="0"/>
              </a:rPr>
              <a:t>IP Subnets</a:t>
            </a:r>
          </a:p>
        </p:txBody>
      </p:sp>
      <p:pic>
        <p:nvPicPr>
          <p:cNvPr id="26" name="Picture 25" descr="Server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91870" y="5542969"/>
            <a:ext cx="398687" cy="56328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ctiveDirectory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0280" y="5876713"/>
            <a:ext cx="318950" cy="213884"/>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13"/>
          <p:cNvSpPr txBox="1">
            <a:spLocks noChangeArrowheads="1"/>
          </p:cNvSpPr>
          <p:nvPr/>
        </p:nvSpPr>
        <p:spPr bwMode="auto">
          <a:xfrm>
            <a:off x="982504" y="5444234"/>
            <a:ext cx="45210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b="0" dirty="0">
                <a:latin typeface="Segoe UI" pitchFamily="34" charset="0"/>
                <a:ea typeface="Segoe UI" pitchFamily="34" charset="0"/>
                <a:cs typeface="Segoe UI" pitchFamily="34" charset="0"/>
              </a:rPr>
              <a:t>B1</a:t>
            </a:r>
          </a:p>
        </p:txBody>
      </p:sp>
      <p:pic>
        <p:nvPicPr>
          <p:cNvPr id="29" name="Picture 28" descr="Server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3063" y="5836711"/>
            <a:ext cx="398687" cy="5632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ctiveDirectory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3466" y="6134680"/>
            <a:ext cx="318950" cy="213884"/>
          </a:xfrm>
          <a:prstGeom prst="rect">
            <a:avLst/>
          </a:prstGeom>
          <a:noFill/>
          <a:extLst>
            <a:ext uri="{909E8E84-426E-40DD-AFC4-6F175D3DCCD1}">
              <a14:hiddenFill xmlns:a14="http://schemas.microsoft.com/office/drawing/2010/main">
                <a:solidFill>
                  <a:srgbClr val="FFFFFF"/>
                </a:solidFill>
              </a14:hiddenFill>
            </a:ext>
          </a:extLst>
        </p:spPr>
      </p:pic>
      <p:sp>
        <p:nvSpPr>
          <p:cNvPr id="31" name="Line 28"/>
          <p:cNvSpPr>
            <a:spLocks noChangeShapeType="1"/>
          </p:cNvSpPr>
          <p:nvPr/>
        </p:nvSpPr>
        <p:spPr bwMode="auto">
          <a:xfrm rot="1251268" flipV="1">
            <a:off x="1705921" y="5809768"/>
            <a:ext cx="1017875" cy="89627"/>
          </a:xfrm>
          <a:prstGeom prst="line">
            <a:avLst/>
          </a:prstGeom>
          <a:noFill/>
          <a:ln w="44450" cap="rnd">
            <a:solidFill>
              <a:srgbClr val="006600"/>
            </a:solidFill>
            <a:prstDash val="sysDot"/>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2" name="Line 27"/>
          <p:cNvSpPr>
            <a:spLocks noChangeShapeType="1"/>
          </p:cNvSpPr>
          <p:nvPr/>
        </p:nvSpPr>
        <p:spPr bwMode="auto">
          <a:xfrm rot="1251268" flipV="1">
            <a:off x="1692144" y="5954325"/>
            <a:ext cx="1021719" cy="41365"/>
          </a:xfrm>
          <a:prstGeom prst="line">
            <a:avLst/>
          </a:prstGeom>
          <a:noFill/>
          <a:ln w="44450" cap="rnd">
            <a:solidFill>
              <a:srgbClr val="CC0000"/>
            </a:solidFill>
            <a:prstDash val="sysDot"/>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AFAFAF"/>
                  </a:outerShdw>
                </a:effectLst>
              </a14:hiddenEffects>
            </a:ext>
          </a:ex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dirty="0"/>
          </a:p>
        </p:txBody>
      </p:sp>
      <p:sp>
        <p:nvSpPr>
          <p:cNvPr id="33" name="Text Box 13"/>
          <p:cNvSpPr txBox="1">
            <a:spLocks noChangeArrowheads="1"/>
          </p:cNvSpPr>
          <p:nvPr/>
        </p:nvSpPr>
        <p:spPr bwMode="auto">
          <a:xfrm>
            <a:off x="3140365" y="5775590"/>
            <a:ext cx="415887"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333333"/>
                </a:solidFill>
                <a:miter lim="800000"/>
                <a:headEnd/>
                <a:tailEnd/>
              </a14:hiddenLine>
            </a:ext>
            <a:ext uri="{AF507438-7753-43E0-B8FC-AC1667EBCBE1}">
              <a14:hiddenEffects xmlns:a14="http://schemas.microsoft.com/office/drawing/2010/main">
                <a:effectLst>
                  <a:outerShdw dist="35921" dir="2700000" algn="ctr" rotWithShape="0">
                    <a:srgbClr val="AFAFAF"/>
                  </a:outerShdw>
                </a:effectLst>
              </a14:hiddenEffects>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400" b="0" dirty="0">
                <a:latin typeface="Segoe UI" pitchFamily="34" charset="0"/>
                <a:ea typeface="Segoe UI" pitchFamily="34" charset="0"/>
                <a:cs typeface="Segoe UI" pitchFamily="34" charset="0"/>
              </a:rPr>
              <a:t>B2</a:t>
            </a:r>
          </a:p>
        </p:txBody>
      </p:sp>
      <p:sp>
        <p:nvSpPr>
          <p:cNvPr id="22" name="AutoShape 29"/>
          <p:cNvSpPr>
            <a:spLocks noChangeArrowheads="1"/>
          </p:cNvSpPr>
          <p:nvPr/>
        </p:nvSpPr>
        <p:spPr bwMode="auto">
          <a:xfrm>
            <a:off x="3594626" y="6417136"/>
            <a:ext cx="1272262" cy="274321"/>
          </a:xfrm>
          <a:prstGeom prst="roundRect">
            <a:avLst>
              <a:gd name="adj" fmla="val 4167"/>
            </a:avLst>
          </a:prstGeom>
          <a:noFill/>
          <a:ln w="9525">
            <a:solidFill>
              <a:schemeClr val="tx2"/>
            </a:solidFill>
            <a:round/>
            <a:headEnd/>
            <a:tailEnd/>
          </a:ln>
          <a:effectLst/>
        </p:spPr>
        <p:txBody>
          <a:bodyPr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85000"/>
              </a:lnSpc>
            </a:pPr>
            <a:r>
              <a:rPr lang="en-US" sz="1400" b="0" dirty="0">
                <a:latin typeface="Segoe UI" pitchFamily="34" charset="0"/>
                <a:ea typeface="Segoe UI" pitchFamily="34" charset="0"/>
                <a:cs typeface="Segoe UI" pitchFamily="34" charset="0"/>
              </a:rPr>
              <a:t>Replication</a:t>
            </a:r>
          </a:p>
        </p:txBody>
      </p:sp>
    </p:spTree>
    <p:extLst>
      <p:ext uri="{BB962C8B-B14F-4D97-AF65-F5344CB8AC3E}">
        <p14:creationId xmlns:p14="http://schemas.microsoft.com/office/powerpoint/2010/main" val="186705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Einführung</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5</a:t>
            </a:fld>
            <a:endParaRPr lang="de-DE"/>
          </a:p>
        </p:txBody>
      </p:sp>
    </p:spTree>
    <p:extLst>
      <p:ext uri="{BB962C8B-B14F-4D97-AF65-F5344CB8AC3E}">
        <p14:creationId xmlns:p14="http://schemas.microsoft.com/office/powerpoint/2010/main" val="2328257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a:t>Bridgeheadserver</a:t>
            </a:r>
            <a:endParaRPr lang="de-DE" dirty="0"/>
          </a:p>
        </p:txBody>
      </p:sp>
      <p:sp>
        <p:nvSpPr>
          <p:cNvPr id="3" name="Inhaltsplatzhalter 2"/>
          <p:cNvSpPr>
            <a:spLocks noGrp="1"/>
          </p:cNvSpPr>
          <p:nvPr>
            <p:ph idx="1"/>
          </p:nvPr>
        </p:nvSpPr>
        <p:spPr/>
        <p:txBody>
          <a:bodyPr>
            <a:normAutofit/>
          </a:bodyPr>
          <a:lstStyle/>
          <a:p>
            <a:r>
              <a:rPr lang="de-DE" dirty="0" err="1"/>
              <a:t>Bridgeheadserver</a:t>
            </a:r>
            <a:r>
              <a:rPr lang="de-DE" dirty="0"/>
              <a:t> ist für Replikation zu anderen Standorten „Anlaufstelle“</a:t>
            </a:r>
          </a:p>
          <a:p>
            <a:r>
              <a:rPr lang="de-DE" dirty="0"/>
              <a:t>Wird automatisch bestimmt (Server mit niedrigster </a:t>
            </a:r>
            <a:r>
              <a:rPr lang="de-DE" dirty="0" err="1">
                <a:latin typeface="Courier New" pitchFamily="49" charset="0"/>
                <a:cs typeface="Courier New" pitchFamily="49" charset="0"/>
              </a:rPr>
              <a:t>objectGUID</a:t>
            </a:r>
            <a:r>
              <a:rPr lang="de-DE" dirty="0"/>
              <a:t>)</a:t>
            </a:r>
          </a:p>
          <a:p>
            <a:r>
              <a:rPr lang="de-DE" dirty="0"/>
              <a:t>Kann manuell verändert werden</a:t>
            </a:r>
          </a:p>
          <a:p>
            <a:r>
              <a:rPr lang="de-DE" dirty="0"/>
              <a:t>Bei mehreren Domänen in GS: BGH zusammen mit GC!</a:t>
            </a:r>
          </a:p>
          <a:p>
            <a:endParaRPr lang="de-DE" dirty="0"/>
          </a:p>
        </p:txBody>
      </p:sp>
    </p:spTree>
    <p:extLst>
      <p:ext uri="{BB962C8B-B14F-4D97-AF65-F5344CB8AC3E}">
        <p14:creationId xmlns:p14="http://schemas.microsoft.com/office/powerpoint/2010/main" val="3348727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Replikation</a:t>
            </a:r>
          </a:p>
        </p:txBody>
      </p:sp>
      <p:sp>
        <p:nvSpPr>
          <p:cNvPr id="3" name="Inhaltsplatzhalter 2"/>
          <p:cNvSpPr>
            <a:spLocks noGrp="1"/>
          </p:cNvSpPr>
          <p:nvPr>
            <p:ph idx="1"/>
          </p:nvPr>
        </p:nvSpPr>
        <p:spPr/>
        <p:txBody>
          <a:bodyPr>
            <a:normAutofit lnSpcReduction="10000"/>
          </a:bodyPr>
          <a:lstStyle/>
          <a:p>
            <a:r>
              <a:rPr lang="de-DE" dirty="0"/>
              <a:t>Default: Jeder DC repliziert sich mit allen DCs der Domäne</a:t>
            </a:r>
          </a:p>
          <a:p>
            <a:r>
              <a:rPr lang="de-DE" dirty="0"/>
              <a:t>GC replizieren sich mit GC aller Domänen der GS</a:t>
            </a:r>
          </a:p>
          <a:p>
            <a:r>
              <a:rPr lang="de-DE" dirty="0"/>
              <a:t>Kann in besonderen Fällen beeinflusst werden</a:t>
            </a:r>
          </a:p>
          <a:p>
            <a:r>
              <a:rPr lang="de-DE" dirty="0"/>
              <a:t>Am selben Standort: innerhalb 5min; zwischen Standorten: 15min bis 7Tage</a:t>
            </a:r>
          </a:p>
          <a:p>
            <a:r>
              <a:rPr lang="de-DE" dirty="0"/>
              <a:t>„</a:t>
            </a:r>
            <a:r>
              <a:rPr lang="de-DE" dirty="0" err="1"/>
              <a:t>Drigende</a:t>
            </a:r>
            <a:r>
              <a:rPr lang="de-DE" dirty="0"/>
              <a:t> Replikation“: sofort</a:t>
            </a:r>
          </a:p>
          <a:p>
            <a:pPr>
              <a:buFont typeface="Symbol"/>
              <a:buChar char="Þ"/>
            </a:pPr>
            <a:r>
              <a:rPr lang="de-DE" dirty="0"/>
              <a:t>Testsysteme </a:t>
            </a:r>
          </a:p>
          <a:p>
            <a:pPr>
              <a:buFont typeface="Symbol"/>
              <a:buChar char="Þ"/>
            </a:pPr>
            <a:endParaRPr lang="de-DE"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866775"/>
            <a:ext cx="7315200" cy="512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060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Replikation</a:t>
            </a:r>
          </a:p>
        </p:txBody>
      </p:sp>
      <p:sp>
        <p:nvSpPr>
          <p:cNvPr id="3" name="Inhaltsplatzhalter 2"/>
          <p:cNvSpPr>
            <a:spLocks noGrp="1"/>
          </p:cNvSpPr>
          <p:nvPr>
            <p:ph idx="1"/>
          </p:nvPr>
        </p:nvSpPr>
        <p:spPr>
          <a:xfrm>
            <a:off x="395536" y="1268760"/>
            <a:ext cx="8748464" cy="4857403"/>
          </a:xfrm>
        </p:spPr>
        <p:txBody>
          <a:bodyPr>
            <a:normAutofit/>
          </a:bodyPr>
          <a:lstStyle/>
          <a:p>
            <a:r>
              <a:rPr lang="de-DE" dirty="0"/>
              <a:t>Neue </a:t>
            </a:r>
            <a:r>
              <a:rPr lang="de-DE" dirty="0" err="1"/>
              <a:t>PowerShell</a:t>
            </a:r>
            <a:r>
              <a:rPr lang="de-DE" dirty="0"/>
              <a:t>-Cmdlets:</a:t>
            </a:r>
          </a:p>
          <a:p>
            <a:pPr lvl="1"/>
            <a:r>
              <a:rPr lang="de-DE" sz="2400" dirty="0">
                <a:latin typeface="Courier New" pitchFamily="49" charset="0"/>
                <a:cs typeface="Courier New" pitchFamily="49" charset="0"/>
              </a:rPr>
              <a:t>New-</a:t>
            </a:r>
            <a:r>
              <a:rPr lang="de-DE" sz="2400" dirty="0" err="1">
                <a:latin typeface="Courier New" pitchFamily="49" charset="0"/>
                <a:cs typeface="Courier New" pitchFamily="49" charset="0"/>
              </a:rPr>
              <a:t>ADReplicationSite</a:t>
            </a:r>
            <a:r>
              <a:rPr lang="de-DE" sz="2400" dirty="0">
                <a:latin typeface="Courier New" pitchFamily="49" charset="0"/>
                <a:cs typeface="Courier New" pitchFamily="49" charset="0"/>
              </a:rPr>
              <a:t> / </a:t>
            </a:r>
            <a:r>
              <a:rPr lang="de-DE" sz="2400" dirty="0" err="1">
                <a:latin typeface="Courier New" pitchFamily="49" charset="0"/>
                <a:cs typeface="Courier New" pitchFamily="49" charset="0"/>
              </a:rPr>
              <a:t>Get</a:t>
            </a:r>
            <a:r>
              <a:rPr lang="de-DE" sz="2400" dirty="0">
                <a:latin typeface="Courier New" pitchFamily="49" charset="0"/>
                <a:cs typeface="Courier New" pitchFamily="49" charset="0"/>
              </a:rPr>
              <a:t>-…</a:t>
            </a:r>
          </a:p>
          <a:p>
            <a:pPr lvl="1"/>
            <a:r>
              <a:rPr lang="de-DE" sz="2400" dirty="0">
                <a:latin typeface="Courier New" pitchFamily="49" charset="0"/>
                <a:cs typeface="Courier New" pitchFamily="49" charset="0"/>
              </a:rPr>
              <a:t>New-</a:t>
            </a:r>
            <a:r>
              <a:rPr lang="de-DE" sz="2400" dirty="0" err="1">
                <a:latin typeface="Courier New" pitchFamily="49" charset="0"/>
                <a:cs typeface="Courier New" pitchFamily="49" charset="0"/>
              </a:rPr>
              <a:t>ADReplicationSiteLink</a:t>
            </a:r>
            <a:r>
              <a:rPr lang="de-DE" sz="2400" dirty="0">
                <a:latin typeface="Courier New" pitchFamily="49" charset="0"/>
                <a:cs typeface="Courier New" pitchFamily="49" charset="0"/>
              </a:rPr>
              <a:t> / </a:t>
            </a:r>
            <a:r>
              <a:rPr lang="de-DE" sz="2400" dirty="0" err="1">
                <a:latin typeface="Courier New" pitchFamily="49" charset="0"/>
                <a:cs typeface="Courier New" pitchFamily="49" charset="0"/>
              </a:rPr>
              <a:t>Get</a:t>
            </a:r>
            <a:r>
              <a:rPr lang="de-DE" sz="2400" dirty="0">
                <a:latin typeface="Courier New" pitchFamily="49" charset="0"/>
                <a:cs typeface="Courier New" pitchFamily="49" charset="0"/>
              </a:rPr>
              <a:t>-…</a:t>
            </a:r>
          </a:p>
          <a:p>
            <a:pPr lvl="1"/>
            <a:r>
              <a:rPr lang="de-DE" sz="2400" dirty="0">
                <a:latin typeface="Courier New" pitchFamily="49" charset="0"/>
                <a:cs typeface="Courier New" pitchFamily="49" charset="0"/>
              </a:rPr>
              <a:t>New-</a:t>
            </a:r>
            <a:r>
              <a:rPr lang="de-DE" sz="2400" dirty="0" err="1">
                <a:latin typeface="Courier New" pitchFamily="49" charset="0"/>
                <a:cs typeface="Courier New" pitchFamily="49" charset="0"/>
              </a:rPr>
              <a:t>ADReplicationSiteLinkBridge</a:t>
            </a:r>
            <a:r>
              <a:rPr lang="de-DE" sz="2400" dirty="0">
                <a:latin typeface="Courier New" pitchFamily="49" charset="0"/>
                <a:cs typeface="Courier New" pitchFamily="49" charset="0"/>
              </a:rPr>
              <a:t> / </a:t>
            </a:r>
            <a:r>
              <a:rPr lang="de-DE" sz="2400" dirty="0" err="1">
                <a:latin typeface="Courier New" pitchFamily="49" charset="0"/>
                <a:cs typeface="Courier New" pitchFamily="49" charset="0"/>
              </a:rPr>
              <a:t>Get</a:t>
            </a:r>
            <a:r>
              <a:rPr lang="de-DE" sz="2400" dirty="0">
                <a:latin typeface="Courier New" pitchFamily="49" charset="0"/>
                <a:cs typeface="Courier New" pitchFamily="49" charset="0"/>
              </a:rPr>
              <a:t>-…</a:t>
            </a:r>
          </a:p>
          <a:p>
            <a:pPr lvl="1"/>
            <a:r>
              <a:rPr lang="de-DE" sz="2400" dirty="0">
                <a:latin typeface="Courier New" pitchFamily="49" charset="0"/>
                <a:cs typeface="Courier New" pitchFamily="49" charset="0"/>
              </a:rPr>
              <a:t>New-</a:t>
            </a:r>
            <a:r>
              <a:rPr lang="de-DE" sz="2400" dirty="0" err="1">
                <a:latin typeface="Courier New" pitchFamily="49" charset="0"/>
                <a:cs typeface="Courier New" pitchFamily="49" charset="0"/>
              </a:rPr>
              <a:t>ADReplicationSubnet</a:t>
            </a:r>
            <a:r>
              <a:rPr lang="de-DE" sz="2400" dirty="0">
                <a:latin typeface="Courier New" pitchFamily="49" charset="0"/>
                <a:cs typeface="Courier New" pitchFamily="49" charset="0"/>
              </a:rPr>
              <a:t> / </a:t>
            </a:r>
            <a:r>
              <a:rPr lang="de-DE" sz="2400" dirty="0" err="1">
                <a:latin typeface="Courier New" pitchFamily="49" charset="0"/>
                <a:cs typeface="Courier New" pitchFamily="49" charset="0"/>
              </a:rPr>
              <a:t>Get</a:t>
            </a:r>
            <a:r>
              <a:rPr lang="de-DE" sz="2400" dirty="0">
                <a:latin typeface="Courier New" pitchFamily="49" charset="0"/>
                <a:cs typeface="Courier New" pitchFamily="49" charset="0"/>
              </a:rPr>
              <a:t>-…</a:t>
            </a:r>
          </a:p>
          <a:p>
            <a:pPr lvl="1"/>
            <a:r>
              <a:rPr lang="de-DE" sz="2400" dirty="0" err="1">
                <a:latin typeface="Courier New" pitchFamily="49" charset="0"/>
                <a:cs typeface="Courier New" pitchFamily="49" charset="0"/>
              </a:rPr>
              <a:t>Get-ADReplicationConnection</a:t>
            </a:r>
            <a:endParaRPr lang="de-DE" sz="2400" dirty="0">
              <a:latin typeface="Courier New" pitchFamily="49" charset="0"/>
              <a:cs typeface="Courier New" pitchFamily="49" charset="0"/>
            </a:endParaRPr>
          </a:p>
          <a:p>
            <a:pPr lvl="1"/>
            <a:r>
              <a:rPr lang="de-DE" sz="2400" dirty="0" err="1">
                <a:latin typeface="Courier New" pitchFamily="49" charset="0"/>
                <a:cs typeface="Courier New" pitchFamily="49" charset="0"/>
              </a:rPr>
              <a:t>Get-ADReplicationFailure</a:t>
            </a:r>
            <a:endParaRPr lang="de-DE" sz="2400" dirty="0">
              <a:latin typeface="Courier New" pitchFamily="49" charset="0"/>
              <a:cs typeface="Courier New" pitchFamily="49" charset="0"/>
            </a:endParaRPr>
          </a:p>
          <a:p>
            <a:pPr lvl="1"/>
            <a:r>
              <a:rPr lang="de-DE" sz="2400" dirty="0" err="1">
                <a:latin typeface="Courier New" pitchFamily="49" charset="0"/>
                <a:cs typeface="Courier New" pitchFamily="49" charset="0"/>
              </a:rPr>
              <a:t>Get-ADReplicationPartnerMetadate</a:t>
            </a:r>
            <a:endParaRPr lang="de-DE" sz="2400" dirty="0">
              <a:latin typeface="Courier New" pitchFamily="49" charset="0"/>
              <a:cs typeface="Courier New" pitchFamily="49" charset="0"/>
            </a:endParaRPr>
          </a:p>
          <a:p>
            <a:pPr lvl="1"/>
            <a:r>
              <a:rPr lang="de-DE" sz="2400" dirty="0"/>
              <a:t>…</a:t>
            </a:r>
          </a:p>
          <a:p>
            <a:pPr lvl="1"/>
            <a:endParaRPr lang="de-DE" dirty="0"/>
          </a:p>
          <a:p>
            <a:pPr lvl="1"/>
            <a:endParaRPr lang="de-DE" dirty="0"/>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52</a:t>
            </a:fld>
            <a:endParaRPr lang="de-DE"/>
          </a:p>
        </p:txBody>
      </p:sp>
    </p:spTree>
    <p:extLst>
      <p:ext uri="{BB962C8B-B14F-4D97-AF65-F5344CB8AC3E}">
        <p14:creationId xmlns:p14="http://schemas.microsoft.com/office/powerpoint/2010/main" val="310537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Monitoring Replication</a:t>
            </a:r>
          </a:p>
        </p:txBody>
      </p:sp>
      <p:sp>
        <p:nvSpPr>
          <p:cNvPr id="4" name="Content Placeholder 2"/>
          <p:cNvSpPr>
            <a:spLocks noGrp="1"/>
          </p:cNvSpPr>
          <p:nvPr/>
        </p:nvSpPr>
        <p:spPr bwMode="auto">
          <a:xfrm>
            <a:off x="398828" y="1095033"/>
            <a:ext cx="8403858" cy="550231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eaLnBrk="1" hangingPunct="1"/>
            <a:r>
              <a:rPr lang="en-US" sz="2000" dirty="0"/>
              <a:t>RepAdmin.exe examples</a:t>
            </a:r>
          </a:p>
          <a:p>
            <a:pPr lvl="1" eaLnBrk="1" hangingPunct="1"/>
            <a:r>
              <a:rPr lang="en-US" sz="2000" b="1" dirty="0"/>
              <a:t>repadmin /showrepl</a:t>
            </a:r>
            <a:r>
              <a:rPr lang="en-US" sz="2000" dirty="0"/>
              <a:t> Lon-dc1.adatum.com</a:t>
            </a:r>
          </a:p>
          <a:p>
            <a:pPr lvl="1" eaLnBrk="1" hangingPunct="1"/>
            <a:r>
              <a:rPr lang="en-US" sz="2000" b="1" dirty="0"/>
              <a:t>repadmin /showconn </a:t>
            </a:r>
            <a:r>
              <a:rPr lang="en-US" sz="2000" dirty="0"/>
              <a:t>Lon-dc1 adatum.com</a:t>
            </a:r>
          </a:p>
          <a:p>
            <a:pPr lvl="1" eaLnBrk="1" hangingPunct="1"/>
            <a:r>
              <a:rPr lang="en-US" sz="2000" b="1" dirty="0"/>
              <a:t>repadmin /showobjmeta </a:t>
            </a:r>
            <a:r>
              <a:rPr lang="en-US" sz="2000" dirty="0"/>
              <a:t>Lon-dc1 "cn=Linda Miller,ou=…"</a:t>
            </a:r>
          </a:p>
          <a:p>
            <a:pPr lvl="1" eaLnBrk="1" hangingPunct="1"/>
            <a:r>
              <a:rPr lang="en-US" sz="2000" b="1" dirty="0"/>
              <a:t>repadmin /kcc</a:t>
            </a:r>
          </a:p>
          <a:p>
            <a:pPr lvl="1" eaLnBrk="1" hangingPunct="1"/>
            <a:r>
              <a:rPr lang="en-US" sz="2000" b="1" dirty="0"/>
              <a:t>repadmin /replicate </a:t>
            </a:r>
            <a:r>
              <a:rPr lang="en-US" sz="2000" dirty="0"/>
              <a:t>Tor-dc1 Lon-dc1 dc=adatum,dc=com</a:t>
            </a:r>
          </a:p>
          <a:p>
            <a:pPr lvl="1" eaLnBrk="1" hangingPunct="1"/>
            <a:r>
              <a:rPr lang="en-US" sz="2000" b="1" dirty="0"/>
              <a:t>repadmin /syncall </a:t>
            </a:r>
            <a:r>
              <a:rPr lang="en-US" sz="2000" dirty="0"/>
              <a:t>Lon-dc1.adatum.com </a:t>
            </a:r>
            <a:r>
              <a:rPr lang="en-US" sz="2000" b="1" dirty="0"/>
              <a:t>/A /e</a:t>
            </a:r>
            <a:br>
              <a:rPr lang="en-US" sz="2000" b="1" dirty="0"/>
            </a:br>
            <a:endParaRPr lang="en-US" sz="2000" b="1" dirty="0"/>
          </a:p>
          <a:p>
            <a:pPr eaLnBrk="1" hangingPunct="1"/>
            <a:r>
              <a:rPr lang="en-US" sz="2000" dirty="0"/>
              <a:t>DCDiag /test:</a:t>
            </a:r>
            <a:r>
              <a:rPr lang="en-US" sz="2000" i="1" dirty="0"/>
              <a:t>testName</a:t>
            </a:r>
          </a:p>
          <a:p>
            <a:pPr lvl="1" eaLnBrk="1" hangingPunct="1"/>
            <a:r>
              <a:rPr lang="en-US" sz="2000" b="1" dirty="0"/>
              <a:t>FrsEvent </a:t>
            </a:r>
            <a:r>
              <a:rPr lang="en-US" sz="2000" dirty="0"/>
              <a:t>or </a:t>
            </a:r>
            <a:r>
              <a:rPr lang="en-US" sz="2000" b="1" dirty="0"/>
              <a:t>DFSREvent</a:t>
            </a:r>
            <a:endParaRPr lang="en-US" sz="2000" dirty="0"/>
          </a:p>
          <a:p>
            <a:pPr lvl="1" eaLnBrk="1" hangingPunct="1"/>
            <a:r>
              <a:rPr lang="en-US" sz="2000" b="1" dirty="0"/>
              <a:t>Intersite</a:t>
            </a:r>
          </a:p>
          <a:p>
            <a:pPr lvl="1" eaLnBrk="1" hangingPunct="1"/>
            <a:r>
              <a:rPr lang="en-US" sz="2000" b="1" dirty="0"/>
              <a:t>KccEvent</a:t>
            </a:r>
          </a:p>
          <a:p>
            <a:pPr lvl="1" eaLnBrk="1" hangingPunct="1"/>
            <a:r>
              <a:rPr lang="en-US" sz="2000" b="1" dirty="0"/>
              <a:t>Replications</a:t>
            </a:r>
          </a:p>
          <a:p>
            <a:pPr lvl="1" eaLnBrk="1" hangingPunct="1"/>
            <a:r>
              <a:rPr lang="en-US" sz="2000" b="1" dirty="0"/>
              <a:t>Topology</a:t>
            </a:r>
            <a:endParaRPr lang="en-US" sz="2000" dirty="0"/>
          </a:p>
        </p:txBody>
      </p:sp>
    </p:spTree>
    <p:extLst>
      <p:ext uri="{BB962C8B-B14F-4D97-AF65-F5344CB8AC3E}">
        <p14:creationId xmlns:p14="http://schemas.microsoft.com/office/powerpoint/2010/main" val="4080502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SYSVOL-Replikation</a:t>
            </a:r>
          </a:p>
        </p:txBody>
      </p:sp>
      <p:sp>
        <p:nvSpPr>
          <p:cNvPr id="3" name="Content Placeholder 2"/>
          <p:cNvSpPr>
            <a:spLocks noGrp="1"/>
          </p:cNvSpPr>
          <p:nvPr>
            <p:ph idx="1"/>
          </p:nvPr>
        </p:nvSpPr>
        <p:spPr/>
        <p:txBody>
          <a:bodyPr/>
          <a:lstStyle/>
          <a:p>
            <a:r>
              <a:rPr lang="de-DE" dirty="0"/>
              <a:t>SYSVOL-Ordner wird zwischen DCs repliziert</a:t>
            </a:r>
          </a:p>
          <a:p>
            <a:r>
              <a:rPr lang="de-DE" dirty="0"/>
              <a:t>Enthält z.B. Skripte und GPOs</a:t>
            </a:r>
          </a:p>
          <a:p>
            <a:pPr lvl="1"/>
            <a:r>
              <a:rPr lang="de-DE" dirty="0"/>
              <a:t>File Replication Service (Server 2003 und älter)</a:t>
            </a:r>
          </a:p>
          <a:p>
            <a:pPr lvl="1"/>
            <a:r>
              <a:rPr lang="de-DE" dirty="0"/>
              <a:t>Distributed File System (ab Server 2008)</a:t>
            </a:r>
          </a:p>
          <a:p>
            <a:r>
              <a:rPr lang="de-DE" dirty="0"/>
              <a:t>Um von FRS auf DFS umzustellen:</a:t>
            </a:r>
          </a:p>
          <a:p>
            <a:pPr lvl="1"/>
            <a:r>
              <a:rPr lang="de-DE" dirty="0"/>
              <a:t>Funktionsebene min. Server 2008</a:t>
            </a:r>
          </a:p>
          <a:p>
            <a:pPr lvl="1"/>
            <a:r>
              <a:rPr lang="de-DE" dirty="0"/>
              <a:t>dfsrmig.exe</a:t>
            </a:r>
          </a:p>
          <a:p>
            <a:pPr lvl="1"/>
            <a:endParaRPr lang="de-DE" dirty="0"/>
          </a:p>
        </p:txBody>
      </p:sp>
      <p:sp>
        <p:nvSpPr>
          <p:cNvPr id="4" name="Slide Number Placeholder 3"/>
          <p:cNvSpPr>
            <a:spLocks noGrp="1"/>
          </p:cNvSpPr>
          <p:nvPr>
            <p:ph type="sldNum" sz="quarter" idx="12"/>
          </p:nvPr>
        </p:nvSpPr>
        <p:spPr/>
        <p:txBody>
          <a:bodyPr/>
          <a:lstStyle/>
          <a:p>
            <a:fld id="{D0B68A9A-8F5D-4114-819E-CD9E627B0FFB}" type="slidenum">
              <a:rPr lang="de-DE" smtClean="0"/>
              <a:t>54</a:t>
            </a:fld>
            <a:endParaRPr lang="de-DE"/>
          </a:p>
        </p:txBody>
      </p:sp>
    </p:spTree>
    <p:extLst>
      <p:ext uri="{BB962C8B-B14F-4D97-AF65-F5344CB8AC3E}">
        <p14:creationId xmlns:p14="http://schemas.microsoft.com/office/powerpoint/2010/main" val="2936265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Übung: AD-Sites und Replikation</a:t>
            </a:r>
          </a:p>
        </p:txBody>
      </p:sp>
      <p:sp>
        <p:nvSpPr>
          <p:cNvPr id="3" name="Content Placeholder 2"/>
          <p:cNvSpPr>
            <a:spLocks noGrp="1"/>
          </p:cNvSpPr>
          <p:nvPr>
            <p:ph idx="1"/>
          </p:nvPr>
        </p:nvSpPr>
        <p:spPr/>
        <p:txBody>
          <a:bodyPr/>
          <a:lstStyle/>
          <a:p>
            <a:r>
              <a:rPr lang="de-DE" dirty="0"/>
              <a:t>Richten Sie 2 AD-Sites samt Subnetzen ein</a:t>
            </a:r>
          </a:p>
          <a:p>
            <a:r>
              <a:rPr lang="de-DE" dirty="0"/>
              <a:t>Legen Sie einen Inter-Site-Link an</a:t>
            </a:r>
          </a:p>
          <a:p>
            <a:r>
              <a:rPr lang="de-DE" dirty="0"/>
              <a:t>Verschieben Sie SRV2 zu einem der neuen Standorte</a:t>
            </a:r>
          </a:p>
        </p:txBody>
      </p:sp>
      <p:sp>
        <p:nvSpPr>
          <p:cNvPr id="4" name="Slide Number Placeholder 3"/>
          <p:cNvSpPr>
            <a:spLocks noGrp="1"/>
          </p:cNvSpPr>
          <p:nvPr>
            <p:ph type="sldNum" sz="quarter" idx="12"/>
          </p:nvPr>
        </p:nvSpPr>
        <p:spPr/>
        <p:txBody>
          <a:bodyPr/>
          <a:lstStyle/>
          <a:p>
            <a:fld id="{D0B68A9A-8F5D-4114-819E-CD9E627B0FFB}" type="slidenum">
              <a:rPr lang="de-DE" smtClean="0"/>
              <a:t>55</a:t>
            </a:fld>
            <a:endParaRPr lang="de-DE"/>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3312" y="4357979"/>
            <a:ext cx="2663488" cy="1980000"/>
          </a:xfrm>
          <a:prstGeom prst="rect">
            <a:avLst/>
          </a:prstGeom>
        </p:spPr>
      </p:pic>
    </p:spTree>
    <p:extLst>
      <p:ext uri="{BB962C8B-B14F-4D97-AF65-F5344CB8AC3E}">
        <p14:creationId xmlns:p14="http://schemas.microsoft.com/office/powerpoint/2010/main" val="2122791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Read-</a:t>
            </a:r>
            <a:r>
              <a:rPr lang="de-DE" dirty="0" err="1"/>
              <a:t>Only</a:t>
            </a:r>
            <a:r>
              <a:rPr lang="de-DE" dirty="0"/>
              <a:t> DC</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56</a:t>
            </a:fld>
            <a:endParaRPr lang="de-DE"/>
          </a:p>
        </p:txBody>
      </p:sp>
    </p:spTree>
    <p:extLst>
      <p:ext uri="{BB962C8B-B14F-4D97-AF65-F5344CB8AC3E}">
        <p14:creationId xmlns:p14="http://schemas.microsoft.com/office/powerpoint/2010/main" val="515867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Benutzung RODC</a:t>
            </a:r>
          </a:p>
        </p:txBody>
      </p:sp>
      <p:sp>
        <p:nvSpPr>
          <p:cNvPr id="3" name="Inhaltsplatzhalter 2"/>
          <p:cNvSpPr>
            <a:spLocks noGrp="1"/>
          </p:cNvSpPr>
          <p:nvPr>
            <p:ph idx="1"/>
          </p:nvPr>
        </p:nvSpPr>
        <p:spPr/>
        <p:txBody>
          <a:bodyPr>
            <a:normAutofit fontScale="92500" lnSpcReduction="10000"/>
          </a:bodyPr>
          <a:lstStyle/>
          <a:p>
            <a:r>
              <a:rPr lang="de-DE" dirty="0"/>
              <a:t>Keine Änderungen</a:t>
            </a:r>
          </a:p>
          <a:p>
            <a:r>
              <a:rPr lang="de-DE" dirty="0"/>
              <a:t>Leitet Änderungen an reguläre DCs weiter</a:t>
            </a:r>
          </a:p>
          <a:p>
            <a:r>
              <a:rPr lang="de-DE" dirty="0"/>
              <a:t>RODC speichert keine / nur festgelegte Kennwörter zwischen</a:t>
            </a:r>
          </a:p>
          <a:p>
            <a:r>
              <a:rPr lang="de-DE" dirty="0"/>
              <a:t>Schützt bei Diebstahl / </a:t>
            </a:r>
            <a:r>
              <a:rPr lang="de-DE" dirty="0" err="1"/>
              <a:t>Kompromitierung</a:t>
            </a:r>
            <a:r>
              <a:rPr lang="de-DE" dirty="0"/>
              <a:t> </a:t>
            </a:r>
          </a:p>
          <a:p>
            <a:r>
              <a:rPr lang="de-DE" dirty="0"/>
              <a:t>Einen Domänen-Server zum RODC heraufstufen</a:t>
            </a:r>
          </a:p>
          <a:p>
            <a:r>
              <a:rPr lang="de-DE" dirty="0"/>
              <a:t>Replikations-Richtlinien steuern (Am RODC-Objekt oder am Benutzer)</a:t>
            </a:r>
          </a:p>
          <a:p>
            <a:r>
              <a:rPr lang="de-DE" dirty="0"/>
              <a:t>Anzeige, welche Kennwörter gespeichert sind („Erweitert“)</a:t>
            </a:r>
          </a:p>
        </p:txBody>
      </p:sp>
    </p:spTree>
    <p:extLst>
      <p:ext uri="{BB962C8B-B14F-4D97-AF65-F5344CB8AC3E}">
        <p14:creationId xmlns:p14="http://schemas.microsoft.com/office/powerpoint/2010/main" val="3581657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Benutzung RODC</a:t>
            </a:r>
          </a:p>
        </p:txBody>
      </p:sp>
      <p:sp>
        <p:nvSpPr>
          <p:cNvPr id="4" name="Slide Number Placeholder 3"/>
          <p:cNvSpPr>
            <a:spLocks noGrp="1"/>
          </p:cNvSpPr>
          <p:nvPr>
            <p:ph type="sldNum" sz="quarter" idx="12"/>
          </p:nvPr>
        </p:nvSpPr>
        <p:spPr/>
        <p:txBody>
          <a:bodyPr/>
          <a:lstStyle/>
          <a:p>
            <a:fld id="{D0B68A9A-8F5D-4114-819E-CD9E627B0FFB}" type="slidenum">
              <a:rPr lang="de-DE" smtClean="0"/>
              <a:t>58</a:t>
            </a:fld>
            <a:endParaRPr lang="de-DE"/>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1124744"/>
            <a:ext cx="4536504" cy="510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668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Übung: RODC</a:t>
            </a:r>
          </a:p>
        </p:txBody>
      </p:sp>
      <p:sp>
        <p:nvSpPr>
          <p:cNvPr id="3" name="Content Placeholder 2"/>
          <p:cNvSpPr>
            <a:spLocks noGrp="1"/>
          </p:cNvSpPr>
          <p:nvPr>
            <p:ph idx="1"/>
          </p:nvPr>
        </p:nvSpPr>
        <p:spPr/>
        <p:txBody>
          <a:bodyPr/>
          <a:lstStyle/>
          <a:p>
            <a:r>
              <a:rPr lang="de-DE" dirty="0"/>
              <a:t>Installieren Sie einen RODC auf SRV3</a:t>
            </a:r>
          </a:p>
          <a:p>
            <a:r>
              <a:rPr lang="de-DE" dirty="0"/>
              <a:t>Machen Sie sich mit den diversen Einstellungen vertraut</a:t>
            </a:r>
          </a:p>
        </p:txBody>
      </p:sp>
      <p:sp>
        <p:nvSpPr>
          <p:cNvPr id="4" name="Slide Number Placeholder 3"/>
          <p:cNvSpPr>
            <a:spLocks noGrp="1"/>
          </p:cNvSpPr>
          <p:nvPr>
            <p:ph type="sldNum" sz="quarter" idx="12"/>
          </p:nvPr>
        </p:nvSpPr>
        <p:spPr/>
        <p:txBody>
          <a:bodyPr/>
          <a:lstStyle/>
          <a:p>
            <a:fld id="{D0B68A9A-8F5D-4114-819E-CD9E627B0FFB}" type="slidenum">
              <a:rPr lang="de-DE" smtClean="0"/>
              <a:t>59</a:t>
            </a:fld>
            <a:endParaRPr lang="de-DE"/>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3312" y="4357979"/>
            <a:ext cx="2663488" cy="1980000"/>
          </a:xfrm>
          <a:prstGeom prst="rect">
            <a:avLst/>
          </a:prstGeom>
        </p:spPr>
      </p:pic>
    </p:spTree>
    <p:extLst>
      <p:ext uri="{BB962C8B-B14F-4D97-AF65-F5344CB8AC3E}">
        <p14:creationId xmlns:p14="http://schemas.microsoft.com/office/powerpoint/2010/main" val="334545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ounded Rectangle 812098"/>
          <p:cNvSpPr>
            <a:spLocks noGrp="1" noChangeArrowheads="1"/>
          </p:cNvSpPr>
          <p:nvPr>
            <p:ph type="body" idx="4294967295"/>
          </p:nvPr>
        </p:nvSpPr>
        <p:spPr>
          <a:xfrm>
            <a:off x="4727575" y="2120900"/>
            <a:ext cx="3576638" cy="4014788"/>
          </a:xfrm>
          <a:prstGeom prst="roundRect">
            <a:avLst>
              <a:gd name="adj" fmla="val 4167"/>
            </a:avLst>
          </a:prstGeom>
          <a:solidFill>
            <a:srgbClr val="DEE7F1"/>
          </a:solidFill>
          <a:ln cap="flat" algn="ctr">
            <a:solidFill>
              <a:srgbClr val="333333"/>
            </a:solidFill>
            <a:round/>
            <a:headEnd type="none" w="med" len="med"/>
            <a:tailEnd type="none" w="med" len="med"/>
          </a:ln>
        </p:spPr>
        <p:txBody>
          <a:bodyPr lIns="91440" tIns="45720" rIns="91440" bIns="45720"/>
          <a:lstStyle/>
          <a:p>
            <a:pPr marL="0" indent="0" eaLnBrk="1" hangingPunct="1">
              <a:lnSpc>
                <a:spcPct val="100000"/>
              </a:lnSpc>
              <a:spcBef>
                <a:spcPct val="0"/>
              </a:spcBef>
              <a:buFontTx/>
              <a:buNone/>
            </a:pPr>
            <a:r>
              <a:rPr lang="zh-CN" altLang="en-US" b="1">
                <a:ea typeface="宋体" panose="02010600030101010101" pitchFamily="2" charset="-122"/>
              </a:rPr>
              <a:t> </a:t>
            </a:r>
          </a:p>
        </p:txBody>
      </p:sp>
      <p:pic>
        <p:nvPicPr>
          <p:cNvPr id="861219" name="Picture 35"/>
          <p:cNvPicPr>
            <a:picLocks noChangeAspect="1" noChangeArrowheads="1"/>
          </p:cNvPicPr>
          <p:nvPr/>
        </p:nvPicPr>
        <p:blipFill>
          <a:blip r:embed="rId3"/>
          <a:srcRect/>
          <a:stretch>
            <a:fillRect/>
          </a:stretch>
        </p:blipFill>
        <p:spPr bwMode="auto">
          <a:xfrm>
            <a:off x="5991225" y="3090863"/>
            <a:ext cx="1046163" cy="1277937"/>
          </a:xfrm>
          <a:prstGeom prst="rect">
            <a:avLst/>
          </a:prstGeom>
          <a:noFill/>
          <a:ln w="9525" algn="ctr">
            <a:noFill/>
            <a:miter lim="800000"/>
            <a:headEnd/>
            <a:tailEnd/>
          </a:ln>
          <a:effectLst>
            <a:outerShdw dist="35921" dir="2700000" algn="ctr" rotWithShape="0">
              <a:srgbClr val="AFAFAF"/>
            </a:outerShdw>
          </a:effectLst>
        </p:spPr>
      </p:pic>
      <p:sp>
        <p:nvSpPr>
          <p:cNvPr id="8196" name="Rounded Rectangle 812098"/>
          <p:cNvSpPr>
            <a:spLocks noGrp="1" noChangeArrowheads="1"/>
          </p:cNvSpPr>
          <p:nvPr>
            <p:ph type="body" idx="4294967295"/>
          </p:nvPr>
        </p:nvSpPr>
        <p:spPr>
          <a:xfrm>
            <a:off x="862013" y="2125663"/>
            <a:ext cx="3576637" cy="4014787"/>
          </a:xfrm>
          <a:prstGeom prst="roundRect">
            <a:avLst>
              <a:gd name="adj" fmla="val 4167"/>
            </a:avLst>
          </a:prstGeom>
          <a:solidFill>
            <a:srgbClr val="DEE7F1"/>
          </a:solidFill>
          <a:ln cap="flat" algn="ctr">
            <a:solidFill>
              <a:srgbClr val="333333"/>
            </a:solidFill>
            <a:round/>
            <a:headEnd type="none" w="med" len="med"/>
            <a:tailEnd type="none" w="med" len="med"/>
          </a:ln>
        </p:spPr>
        <p:txBody>
          <a:bodyPr lIns="91440" tIns="45720" rIns="91440" bIns="45720"/>
          <a:lstStyle/>
          <a:p>
            <a:pPr marL="0" indent="0" eaLnBrk="1" hangingPunct="1">
              <a:lnSpc>
                <a:spcPct val="100000"/>
              </a:lnSpc>
              <a:spcBef>
                <a:spcPct val="0"/>
              </a:spcBef>
              <a:buFontTx/>
              <a:buNone/>
            </a:pPr>
            <a:r>
              <a:rPr lang="zh-CN" altLang="en-US" b="1">
                <a:ea typeface="宋体" panose="02010600030101010101" pitchFamily="2" charset="-122"/>
              </a:rPr>
              <a:t> </a:t>
            </a:r>
          </a:p>
        </p:txBody>
      </p:sp>
      <p:sp>
        <p:nvSpPr>
          <p:cNvPr id="8197" name="Rectangle 3"/>
          <p:cNvSpPr>
            <a:spLocks noGrp="1" noChangeArrowheads="1"/>
          </p:cNvSpPr>
          <p:nvPr>
            <p:ph type="title"/>
          </p:nvPr>
        </p:nvSpPr>
        <p:spPr/>
        <p:txBody>
          <a:bodyPr/>
          <a:lstStyle/>
          <a:p>
            <a:pPr eaLnBrk="1" hangingPunct="1"/>
            <a:r>
              <a:rPr lang="en-US" altLang="zh-CN">
                <a:solidFill>
                  <a:srgbClr val="000000"/>
                </a:solidFill>
                <a:ea typeface="MS PGothic" panose="020B0600070205080204" pitchFamily="34" charset="-128"/>
              </a:rPr>
              <a:t>Was</a:t>
            </a:r>
            <a:r>
              <a:rPr lang="en-US" altLang="zh-CN">
                <a:ea typeface="宋体" panose="02010600030101010101" pitchFamily="2" charset="-122"/>
              </a:rPr>
              <a:t> </a:t>
            </a:r>
            <a:r>
              <a:rPr lang="en-US" altLang="zh-CN">
                <a:solidFill>
                  <a:srgbClr val="000000"/>
                </a:solidFill>
                <a:ea typeface="MS PGothic" panose="020B0600070205080204" pitchFamily="34" charset="-128"/>
              </a:rPr>
              <a:t>ist</a:t>
            </a:r>
            <a:r>
              <a:rPr lang="en-US" altLang="zh-CN">
                <a:ea typeface="宋体" panose="02010600030101010101" pitchFamily="2" charset="-122"/>
              </a:rPr>
              <a:t> </a:t>
            </a:r>
            <a:r>
              <a:rPr lang="en-US" altLang="zh-CN">
                <a:solidFill>
                  <a:srgbClr val="000000"/>
                </a:solidFill>
                <a:ea typeface="MS PGothic" panose="020B0600070205080204" pitchFamily="34" charset="-128"/>
              </a:rPr>
              <a:t>ein</a:t>
            </a:r>
            <a:r>
              <a:rPr lang="en-US" altLang="zh-CN">
                <a:ea typeface="宋体" panose="02010600030101010101" pitchFamily="2" charset="-122"/>
              </a:rPr>
              <a:t> </a:t>
            </a:r>
            <a:r>
              <a:rPr lang="en-US" altLang="zh-CN">
                <a:solidFill>
                  <a:srgbClr val="000000"/>
                </a:solidFill>
                <a:ea typeface="MS PGothic" panose="020B0600070205080204" pitchFamily="34" charset="-128"/>
              </a:rPr>
              <a:t>Verzeichnisdienst?</a:t>
            </a:r>
          </a:p>
        </p:txBody>
      </p:sp>
      <p:sp>
        <p:nvSpPr>
          <p:cNvPr id="861213" name="AutoShape 29"/>
          <p:cNvSpPr>
            <a:spLocks noChangeArrowheads="1"/>
          </p:cNvSpPr>
          <p:nvPr/>
        </p:nvSpPr>
        <p:spPr bwMode="auto">
          <a:xfrm>
            <a:off x="1027113" y="2373313"/>
            <a:ext cx="3168650" cy="441325"/>
          </a:xfrm>
          <a:prstGeom prst="roundRect">
            <a:avLst>
              <a:gd name="adj" fmla="val 4167"/>
            </a:avLst>
          </a:prstGeom>
          <a:solidFill>
            <a:srgbClr val="FFFFFF"/>
          </a:solidFill>
          <a:ln w="9525" algn="ctr">
            <a:solidFill>
              <a:srgbClr val="4D4D4D"/>
            </a:solidFill>
            <a:round/>
            <a:headEnd/>
            <a:tailEnd/>
          </a:ln>
          <a:effectLst>
            <a:outerShdw dist="35921" dir="2700000" algn="ctr" rotWithShape="0">
              <a:srgbClr val="AFAFAF"/>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nSpc>
                <a:spcPct val="90000"/>
              </a:lnSpc>
              <a:spcBef>
                <a:spcPct val="40000"/>
              </a:spcBef>
            </a:pPr>
            <a:r>
              <a:rPr lang="en-US" altLang="zh-CN" sz="1600" b="0">
                <a:solidFill>
                  <a:srgbClr val="000000"/>
                </a:solidFill>
                <a:ea typeface="MS PGothic" panose="020B0600070205080204" pitchFamily="34" charset="-128"/>
              </a:rPr>
              <a:t>Zentrale</a:t>
            </a:r>
            <a:r>
              <a:rPr lang="en-US" altLang="zh-CN" sz="1600" b="0">
                <a:solidFill>
                  <a:srgbClr val="000000"/>
                </a:solidFill>
                <a:ea typeface="宋体" panose="02010600030101010101" pitchFamily="2" charset="-122"/>
              </a:rPr>
              <a:t> </a:t>
            </a:r>
            <a:r>
              <a:rPr lang="en-US" altLang="zh-CN" sz="1600" b="0">
                <a:solidFill>
                  <a:srgbClr val="000000"/>
                </a:solidFill>
                <a:ea typeface="MS PGothic" panose="020B0600070205080204" pitchFamily="34" charset="-128"/>
              </a:rPr>
              <a:t>Verwaltung</a:t>
            </a:r>
          </a:p>
        </p:txBody>
      </p:sp>
      <p:sp>
        <p:nvSpPr>
          <p:cNvPr id="861214" name="AutoShape 30"/>
          <p:cNvSpPr>
            <a:spLocks noChangeArrowheads="1"/>
          </p:cNvSpPr>
          <p:nvPr/>
        </p:nvSpPr>
        <p:spPr bwMode="auto">
          <a:xfrm>
            <a:off x="4953000" y="2374900"/>
            <a:ext cx="3168650" cy="441325"/>
          </a:xfrm>
          <a:prstGeom prst="roundRect">
            <a:avLst>
              <a:gd name="adj" fmla="val 4167"/>
            </a:avLst>
          </a:prstGeom>
          <a:solidFill>
            <a:srgbClr val="FFFFFF"/>
          </a:solidFill>
          <a:ln w="9525" algn="ctr">
            <a:solidFill>
              <a:srgbClr val="4D4D4D"/>
            </a:solidFill>
            <a:round/>
            <a:headEnd/>
            <a:tailEnd/>
          </a:ln>
          <a:effectLst>
            <a:outerShdw dist="35921" dir="2700000" algn="ctr" rotWithShape="0">
              <a:srgbClr val="AFAFAF"/>
            </a:outerShdw>
          </a:effectLst>
        </p:spPr>
        <p:txBody>
          <a:bodyPr wrap="none"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nSpc>
                <a:spcPct val="90000"/>
              </a:lnSpc>
              <a:spcBef>
                <a:spcPct val="40000"/>
              </a:spcBef>
            </a:pPr>
            <a:r>
              <a:rPr lang="en-US" altLang="zh-CN" sz="1600" b="0">
                <a:solidFill>
                  <a:srgbClr val="000000"/>
                </a:solidFill>
                <a:ea typeface="MS PGothic" panose="020B0600070205080204" pitchFamily="34" charset="-128"/>
              </a:rPr>
              <a:t>Verstreute</a:t>
            </a:r>
            <a:r>
              <a:rPr lang="en-US" altLang="zh-CN" sz="1600" b="0">
                <a:solidFill>
                  <a:srgbClr val="000000"/>
                </a:solidFill>
                <a:ea typeface="宋体" panose="02010600030101010101" pitchFamily="2" charset="-122"/>
              </a:rPr>
              <a:t> </a:t>
            </a:r>
            <a:r>
              <a:rPr lang="en-US" altLang="zh-CN" sz="1600" b="0">
                <a:solidFill>
                  <a:srgbClr val="000000"/>
                </a:solidFill>
                <a:ea typeface="MS PGothic" panose="020B0600070205080204" pitchFamily="34" charset="-128"/>
              </a:rPr>
              <a:t>Verwaltung</a:t>
            </a:r>
          </a:p>
        </p:txBody>
      </p:sp>
      <p:sp>
        <p:nvSpPr>
          <p:cNvPr id="8200" name="AutoShape 31"/>
          <p:cNvSpPr>
            <a:spLocks noChangeArrowheads="1"/>
          </p:cNvSpPr>
          <p:nvPr/>
        </p:nvSpPr>
        <p:spPr bwMode="auto">
          <a:xfrm>
            <a:off x="498475" y="1069975"/>
            <a:ext cx="8305800" cy="919163"/>
          </a:xfrm>
          <a:prstGeom prst="roundRect">
            <a:avLst>
              <a:gd name="adj" fmla="val 2931"/>
            </a:avLst>
          </a:prstGeom>
          <a:gradFill rotWithShape="1">
            <a:gsLst>
              <a:gs pos="0">
                <a:srgbClr val="EEEFD7"/>
              </a:gs>
              <a:gs pos="100000">
                <a:srgbClr val="E4CD9A"/>
              </a:gs>
            </a:gsLst>
            <a:path path="shape">
              <a:fillToRect l="50000" t="50000" r="50000" b="50000"/>
            </a:path>
          </a:gradFill>
          <a:ln w="9525" algn="ctr">
            <a:solidFill>
              <a:srgbClr val="333333"/>
            </a:solidFill>
            <a:round/>
            <a:headEnd/>
            <a:tailEnd/>
          </a:ln>
        </p:spPr>
        <p:txBody>
          <a:bodyPr anchor="ctr"/>
          <a:lstStyle>
            <a:lvl1pPr algn="ctr">
              <a:defRPr b="1">
                <a:solidFill>
                  <a:schemeClr val="tx1"/>
                </a:solidFill>
                <a:latin typeface="Verdana" panose="020B0604030504040204" pitchFamily="34" charset="0"/>
              </a:defRPr>
            </a:lvl1pPr>
            <a:lvl2pPr marL="742950" indent="-285750" algn="ctr">
              <a:defRPr b="1">
                <a:solidFill>
                  <a:schemeClr val="tx1"/>
                </a:solidFill>
                <a:latin typeface="Verdana" panose="020B0604030504040204" pitchFamily="34" charset="0"/>
              </a:defRPr>
            </a:lvl2pPr>
            <a:lvl3pPr marL="1143000" indent="-228600" algn="ctr">
              <a:defRPr b="1">
                <a:solidFill>
                  <a:schemeClr val="tx1"/>
                </a:solidFill>
                <a:latin typeface="Verdana" panose="020B0604030504040204" pitchFamily="34" charset="0"/>
              </a:defRPr>
            </a:lvl3pPr>
            <a:lvl4pPr marL="1600200" indent="-228600" algn="ctr">
              <a:defRPr b="1">
                <a:solidFill>
                  <a:schemeClr val="tx1"/>
                </a:solidFill>
                <a:latin typeface="Verdana" panose="020B0604030504040204" pitchFamily="34" charset="0"/>
              </a:defRPr>
            </a:lvl4pPr>
            <a:lvl5pPr marL="2057400" indent="-228600" algn="ctr">
              <a:defRPr b="1">
                <a:solidFill>
                  <a:schemeClr val="tx1"/>
                </a:solidFill>
                <a:latin typeface="Verdana" panose="020B0604030504040204" pitchFamily="34" charset="0"/>
              </a:defRPr>
            </a:lvl5pPr>
            <a:lvl6pPr marL="2514600" indent="-228600" algn="ctr" eaLnBrk="0" fontAlgn="base" hangingPunct="0">
              <a:spcBef>
                <a:spcPct val="0"/>
              </a:spcBef>
              <a:spcAft>
                <a:spcPct val="0"/>
              </a:spcAft>
              <a:defRPr b="1">
                <a:solidFill>
                  <a:schemeClr val="tx1"/>
                </a:solidFill>
                <a:latin typeface="Verdana" panose="020B0604030504040204" pitchFamily="34" charset="0"/>
              </a:defRPr>
            </a:lvl6pPr>
            <a:lvl7pPr marL="2971800" indent="-228600" algn="ctr" eaLnBrk="0" fontAlgn="base" hangingPunct="0">
              <a:spcBef>
                <a:spcPct val="0"/>
              </a:spcBef>
              <a:spcAft>
                <a:spcPct val="0"/>
              </a:spcAft>
              <a:defRPr b="1">
                <a:solidFill>
                  <a:schemeClr val="tx1"/>
                </a:solidFill>
                <a:latin typeface="Verdana" panose="020B0604030504040204" pitchFamily="34" charset="0"/>
              </a:defRPr>
            </a:lvl7pPr>
            <a:lvl8pPr marL="3429000" indent="-228600" algn="ctr" eaLnBrk="0" fontAlgn="base" hangingPunct="0">
              <a:spcBef>
                <a:spcPct val="0"/>
              </a:spcBef>
              <a:spcAft>
                <a:spcPct val="0"/>
              </a:spcAft>
              <a:defRPr b="1">
                <a:solidFill>
                  <a:schemeClr val="tx1"/>
                </a:solidFill>
                <a:latin typeface="Verdana" panose="020B0604030504040204" pitchFamily="34" charset="0"/>
              </a:defRPr>
            </a:lvl8pPr>
            <a:lvl9pPr marL="3886200" indent="-228600" algn="ctr" eaLnBrk="0" fontAlgn="base" hangingPunct="0">
              <a:spcBef>
                <a:spcPct val="0"/>
              </a:spcBef>
              <a:spcAft>
                <a:spcPct val="0"/>
              </a:spcAft>
              <a:defRPr b="1">
                <a:solidFill>
                  <a:schemeClr val="tx1"/>
                </a:solidFill>
                <a:latin typeface="Verdana" panose="020B0604030504040204" pitchFamily="34" charset="0"/>
              </a:defRPr>
            </a:lvl9pPr>
          </a:lstStyle>
          <a:p>
            <a:pPr algn="l"/>
            <a:r>
              <a:rPr lang="de-DE" sz="1600">
                <a:solidFill>
                  <a:srgbClr val="000000"/>
                </a:solidFill>
                <a:ea typeface="MS PGothic" panose="020B0600070205080204" pitchFamily="34" charset="-128"/>
              </a:rPr>
              <a:t>Ein</a:t>
            </a:r>
            <a:r>
              <a:rPr lang="de-DE" sz="1600"/>
              <a:t> </a:t>
            </a:r>
            <a:r>
              <a:rPr lang="de-DE" sz="1600">
                <a:solidFill>
                  <a:srgbClr val="000000"/>
                </a:solidFill>
                <a:ea typeface="MS PGothic" panose="020B0600070205080204" pitchFamily="34" charset="-128"/>
              </a:rPr>
              <a:t>Verzeichnisdienst</a:t>
            </a:r>
            <a:r>
              <a:rPr lang="de-DE" sz="1600"/>
              <a:t> </a:t>
            </a:r>
            <a:r>
              <a:rPr lang="de-DE" sz="1600">
                <a:solidFill>
                  <a:srgbClr val="000000"/>
                </a:solidFill>
                <a:ea typeface="MS PGothic" panose="020B0600070205080204" pitchFamily="34" charset="-128"/>
              </a:rPr>
              <a:t>ist</a:t>
            </a:r>
            <a:r>
              <a:rPr lang="de-DE" sz="1600"/>
              <a:t> </a:t>
            </a:r>
            <a:r>
              <a:rPr lang="de-DE" sz="1600">
                <a:solidFill>
                  <a:srgbClr val="000000"/>
                </a:solidFill>
                <a:ea typeface="MS PGothic" panose="020B0600070205080204" pitchFamily="34" charset="-128"/>
              </a:rPr>
              <a:t>sowohl</a:t>
            </a:r>
            <a:r>
              <a:rPr lang="de-DE" sz="1600"/>
              <a:t> </a:t>
            </a:r>
            <a:r>
              <a:rPr lang="de-DE" sz="1600">
                <a:solidFill>
                  <a:srgbClr val="000000"/>
                </a:solidFill>
                <a:ea typeface="MS PGothic" panose="020B0600070205080204" pitchFamily="34" charset="-128"/>
              </a:rPr>
              <a:t>die</a:t>
            </a:r>
            <a:r>
              <a:rPr lang="de-DE" sz="1600"/>
              <a:t> </a:t>
            </a:r>
            <a:r>
              <a:rPr lang="de-DE" sz="1600">
                <a:solidFill>
                  <a:srgbClr val="000000"/>
                </a:solidFill>
                <a:ea typeface="MS PGothic" panose="020B0600070205080204" pitchFamily="34" charset="-128"/>
              </a:rPr>
              <a:t>Verzeichnisinformationsquelle</a:t>
            </a:r>
            <a:r>
              <a:rPr lang="de-DE" sz="1600"/>
              <a:t> </a:t>
            </a:r>
            <a:r>
              <a:rPr lang="de-DE" sz="1600">
                <a:solidFill>
                  <a:srgbClr val="000000"/>
                </a:solidFill>
                <a:ea typeface="MS PGothic" panose="020B0600070205080204" pitchFamily="34" charset="-128"/>
              </a:rPr>
              <a:t>als</a:t>
            </a:r>
            <a:r>
              <a:rPr lang="de-DE" sz="1600"/>
              <a:t> </a:t>
            </a:r>
            <a:r>
              <a:rPr lang="de-DE" sz="1600">
                <a:solidFill>
                  <a:srgbClr val="000000"/>
                </a:solidFill>
                <a:ea typeface="MS PGothic" panose="020B0600070205080204" pitchFamily="34" charset="-128"/>
              </a:rPr>
              <a:t>auch</a:t>
            </a:r>
            <a:r>
              <a:rPr lang="de-DE" sz="1600"/>
              <a:t> </a:t>
            </a:r>
            <a:r>
              <a:rPr lang="de-DE" sz="1600">
                <a:solidFill>
                  <a:srgbClr val="000000"/>
                </a:solidFill>
                <a:ea typeface="MS PGothic" panose="020B0600070205080204" pitchFamily="34" charset="-128"/>
              </a:rPr>
              <a:t>der Dienst, der die Informationen verfügbar und nutzbar macht</a:t>
            </a:r>
            <a:endParaRPr lang="en-US" altLang="zh-CN" sz="1600">
              <a:solidFill>
                <a:srgbClr val="000000"/>
              </a:solidFill>
              <a:ea typeface="MS PGothic" panose="020B0600070205080204" pitchFamily="34" charset="-128"/>
            </a:endParaRPr>
          </a:p>
        </p:txBody>
      </p:sp>
      <p:pic>
        <p:nvPicPr>
          <p:cNvPr id="861220" name="Picture 36"/>
          <p:cNvPicPr>
            <a:picLocks noChangeAspect="1" noChangeArrowheads="1"/>
          </p:cNvPicPr>
          <p:nvPr/>
        </p:nvPicPr>
        <p:blipFill>
          <a:blip r:embed="rId4"/>
          <a:srcRect/>
          <a:stretch>
            <a:fillRect/>
          </a:stretch>
        </p:blipFill>
        <p:spPr bwMode="auto">
          <a:xfrm>
            <a:off x="6565900" y="3659188"/>
            <a:ext cx="322263" cy="508000"/>
          </a:xfrm>
          <a:prstGeom prst="rect">
            <a:avLst/>
          </a:prstGeom>
          <a:noFill/>
          <a:ln w="9525" algn="ctr">
            <a:noFill/>
            <a:miter lim="800000"/>
            <a:headEnd/>
            <a:tailEnd/>
          </a:ln>
          <a:effectLst>
            <a:outerShdw dist="35921" dir="2700000" algn="ctr" rotWithShape="0">
              <a:srgbClr val="AFAFAF"/>
            </a:outerShdw>
          </a:effectLst>
        </p:spPr>
      </p:pic>
      <p:pic>
        <p:nvPicPr>
          <p:cNvPr id="861221" name="Picture 37"/>
          <p:cNvPicPr>
            <a:picLocks noChangeAspect="1" noChangeArrowheads="1"/>
          </p:cNvPicPr>
          <p:nvPr/>
        </p:nvPicPr>
        <p:blipFill>
          <a:blip r:embed="rId5"/>
          <a:srcRect/>
          <a:stretch>
            <a:fillRect/>
          </a:stretch>
        </p:blipFill>
        <p:spPr bwMode="auto">
          <a:xfrm>
            <a:off x="6323013" y="3849688"/>
            <a:ext cx="314325" cy="495300"/>
          </a:xfrm>
          <a:prstGeom prst="rect">
            <a:avLst/>
          </a:prstGeom>
          <a:noFill/>
          <a:ln w="9525" algn="ctr">
            <a:noFill/>
            <a:miter lim="800000"/>
            <a:headEnd/>
            <a:tailEnd/>
          </a:ln>
          <a:effectLst>
            <a:outerShdw dist="35921" dir="2700000" algn="ctr" rotWithShape="0">
              <a:srgbClr val="AFAFAF"/>
            </a:outerShdw>
          </a:effectLst>
        </p:spPr>
      </p:pic>
      <p:pic>
        <p:nvPicPr>
          <p:cNvPr id="861222" name="Picture 38"/>
          <p:cNvPicPr>
            <a:picLocks noChangeAspect="1" noChangeArrowheads="1"/>
          </p:cNvPicPr>
          <p:nvPr/>
        </p:nvPicPr>
        <p:blipFill>
          <a:blip r:embed="rId6"/>
          <a:srcRect/>
          <a:stretch>
            <a:fillRect/>
          </a:stretch>
        </p:blipFill>
        <p:spPr bwMode="auto">
          <a:xfrm>
            <a:off x="6053138" y="3640138"/>
            <a:ext cx="306387" cy="482600"/>
          </a:xfrm>
          <a:prstGeom prst="rect">
            <a:avLst/>
          </a:prstGeom>
          <a:noFill/>
          <a:ln w="9525" algn="ctr">
            <a:noFill/>
            <a:miter lim="800000"/>
            <a:headEnd/>
            <a:tailEnd/>
          </a:ln>
          <a:effectLst>
            <a:outerShdw dist="35921" dir="2700000" algn="ctr" rotWithShape="0">
              <a:srgbClr val="AFAFAF"/>
            </a:outerShdw>
          </a:effectLst>
        </p:spPr>
      </p:pic>
      <p:pic>
        <p:nvPicPr>
          <p:cNvPr id="861223" name="Picture 39"/>
          <p:cNvPicPr>
            <a:picLocks noChangeAspect="1" noChangeArrowheads="1"/>
          </p:cNvPicPr>
          <p:nvPr/>
        </p:nvPicPr>
        <p:blipFill>
          <a:blip r:embed="rId3"/>
          <a:srcRect/>
          <a:stretch>
            <a:fillRect/>
          </a:stretch>
        </p:blipFill>
        <p:spPr bwMode="auto">
          <a:xfrm>
            <a:off x="5210175" y="4457700"/>
            <a:ext cx="1046163" cy="1277938"/>
          </a:xfrm>
          <a:prstGeom prst="rect">
            <a:avLst/>
          </a:prstGeom>
          <a:noFill/>
          <a:ln w="9525" algn="ctr">
            <a:noFill/>
            <a:miter lim="800000"/>
            <a:headEnd/>
            <a:tailEnd/>
          </a:ln>
          <a:effectLst>
            <a:outerShdw dist="35921" dir="2700000" algn="ctr" rotWithShape="0">
              <a:srgbClr val="AFAFAF"/>
            </a:outerShdw>
          </a:effectLst>
        </p:spPr>
      </p:pic>
      <p:pic>
        <p:nvPicPr>
          <p:cNvPr id="861224" name="Picture 40"/>
          <p:cNvPicPr>
            <a:picLocks noChangeAspect="1" noChangeArrowheads="1"/>
          </p:cNvPicPr>
          <p:nvPr/>
        </p:nvPicPr>
        <p:blipFill>
          <a:blip r:embed="rId4"/>
          <a:srcRect/>
          <a:stretch>
            <a:fillRect/>
          </a:stretch>
        </p:blipFill>
        <p:spPr bwMode="auto">
          <a:xfrm>
            <a:off x="5784850" y="5026025"/>
            <a:ext cx="322263" cy="508000"/>
          </a:xfrm>
          <a:prstGeom prst="rect">
            <a:avLst/>
          </a:prstGeom>
          <a:noFill/>
          <a:ln w="9525" algn="ctr">
            <a:noFill/>
            <a:miter lim="800000"/>
            <a:headEnd/>
            <a:tailEnd/>
          </a:ln>
          <a:effectLst>
            <a:outerShdw dist="35921" dir="2700000" algn="ctr" rotWithShape="0">
              <a:srgbClr val="AFAFAF"/>
            </a:outerShdw>
          </a:effectLst>
        </p:spPr>
      </p:pic>
      <p:pic>
        <p:nvPicPr>
          <p:cNvPr id="861225" name="Picture 41"/>
          <p:cNvPicPr>
            <a:picLocks noChangeAspect="1" noChangeArrowheads="1"/>
          </p:cNvPicPr>
          <p:nvPr/>
        </p:nvPicPr>
        <p:blipFill>
          <a:blip r:embed="rId5"/>
          <a:srcRect/>
          <a:stretch>
            <a:fillRect/>
          </a:stretch>
        </p:blipFill>
        <p:spPr bwMode="auto">
          <a:xfrm>
            <a:off x="5541963" y="5216525"/>
            <a:ext cx="314325" cy="495300"/>
          </a:xfrm>
          <a:prstGeom prst="rect">
            <a:avLst/>
          </a:prstGeom>
          <a:noFill/>
          <a:ln w="9525" algn="ctr">
            <a:noFill/>
            <a:miter lim="800000"/>
            <a:headEnd/>
            <a:tailEnd/>
          </a:ln>
          <a:effectLst>
            <a:outerShdw dist="35921" dir="2700000" algn="ctr" rotWithShape="0">
              <a:srgbClr val="AFAFAF"/>
            </a:outerShdw>
          </a:effectLst>
        </p:spPr>
      </p:pic>
      <p:pic>
        <p:nvPicPr>
          <p:cNvPr id="861226" name="Picture 42"/>
          <p:cNvPicPr>
            <a:picLocks noChangeAspect="1" noChangeArrowheads="1"/>
          </p:cNvPicPr>
          <p:nvPr/>
        </p:nvPicPr>
        <p:blipFill>
          <a:blip r:embed="rId6"/>
          <a:srcRect/>
          <a:stretch>
            <a:fillRect/>
          </a:stretch>
        </p:blipFill>
        <p:spPr bwMode="auto">
          <a:xfrm>
            <a:off x="5272088" y="5006975"/>
            <a:ext cx="306387" cy="482600"/>
          </a:xfrm>
          <a:prstGeom prst="rect">
            <a:avLst/>
          </a:prstGeom>
          <a:noFill/>
          <a:ln w="9525" algn="ctr">
            <a:noFill/>
            <a:miter lim="800000"/>
            <a:headEnd/>
            <a:tailEnd/>
          </a:ln>
          <a:effectLst>
            <a:outerShdw dist="35921" dir="2700000" algn="ctr" rotWithShape="0">
              <a:srgbClr val="AFAFAF"/>
            </a:outerShdw>
          </a:effectLst>
        </p:spPr>
      </p:pic>
      <p:pic>
        <p:nvPicPr>
          <p:cNvPr id="861227" name="Picture 43"/>
          <p:cNvPicPr>
            <a:picLocks noChangeAspect="1" noChangeArrowheads="1"/>
          </p:cNvPicPr>
          <p:nvPr/>
        </p:nvPicPr>
        <p:blipFill>
          <a:blip r:embed="rId3"/>
          <a:srcRect/>
          <a:stretch>
            <a:fillRect/>
          </a:stretch>
        </p:blipFill>
        <p:spPr bwMode="auto">
          <a:xfrm>
            <a:off x="6794500" y="4484688"/>
            <a:ext cx="1046163" cy="1277937"/>
          </a:xfrm>
          <a:prstGeom prst="rect">
            <a:avLst/>
          </a:prstGeom>
          <a:noFill/>
          <a:ln w="9525" algn="ctr">
            <a:noFill/>
            <a:miter lim="800000"/>
            <a:headEnd/>
            <a:tailEnd/>
          </a:ln>
          <a:effectLst>
            <a:outerShdw dist="35921" dir="2700000" algn="ctr" rotWithShape="0">
              <a:srgbClr val="AFAFAF"/>
            </a:outerShdw>
          </a:effectLst>
        </p:spPr>
      </p:pic>
      <p:pic>
        <p:nvPicPr>
          <p:cNvPr id="861228" name="Picture 44"/>
          <p:cNvPicPr>
            <a:picLocks noChangeAspect="1" noChangeArrowheads="1"/>
          </p:cNvPicPr>
          <p:nvPr/>
        </p:nvPicPr>
        <p:blipFill>
          <a:blip r:embed="rId4"/>
          <a:srcRect/>
          <a:stretch>
            <a:fillRect/>
          </a:stretch>
        </p:blipFill>
        <p:spPr bwMode="auto">
          <a:xfrm>
            <a:off x="7369175" y="5053013"/>
            <a:ext cx="322263" cy="508000"/>
          </a:xfrm>
          <a:prstGeom prst="rect">
            <a:avLst/>
          </a:prstGeom>
          <a:noFill/>
          <a:ln w="9525" algn="ctr">
            <a:noFill/>
            <a:miter lim="800000"/>
            <a:headEnd/>
            <a:tailEnd/>
          </a:ln>
          <a:effectLst>
            <a:outerShdw dist="35921" dir="2700000" algn="ctr" rotWithShape="0">
              <a:srgbClr val="AFAFAF"/>
            </a:outerShdw>
          </a:effectLst>
        </p:spPr>
      </p:pic>
      <p:pic>
        <p:nvPicPr>
          <p:cNvPr id="861229" name="Picture 45"/>
          <p:cNvPicPr>
            <a:picLocks noChangeAspect="1" noChangeArrowheads="1"/>
          </p:cNvPicPr>
          <p:nvPr/>
        </p:nvPicPr>
        <p:blipFill>
          <a:blip r:embed="rId5"/>
          <a:srcRect/>
          <a:stretch>
            <a:fillRect/>
          </a:stretch>
        </p:blipFill>
        <p:spPr bwMode="auto">
          <a:xfrm>
            <a:off x="7126288" y="5243513"/>
            <a:ext cx="314325" cy="495300"/>
          </a:xfrm>
          <a:prstGeom prst="rect">
            <a:avLst/>
          </a:prstGeom>
          <a:noFill/>
          <a:ln w="9525" algn="ctr">
            <a:noFill/>
            <a:miter lim="800000"/>
            <a:headEnd/>
            <a:tailEnd/>
          </a:ln>
          <a:effectLst>
            <a:outerShdw dist="35921" dir="2700000" algn="ctr" rotWithShape="0">
              <a:srgbClr val="AFAFAF"/>
            </a:outerShdw>
          </a:effectLst>
        </p:spPr>
      </p:pic>
      <p:pic>
        <p:nvPicPr>
          <p:cNvPr id="861230" name="Picture 46"/>
          <p:cNvPicPr>
            <a:picLocks noChangeAspect="1" noChangeArrowheads="1"/>
          </p:cNvPicPr>
          <p:nvPr/>
        </p:nvPicPr>
        <p:blipFill>
          <a:blip r:embed="rId6"/>
          <a:srcRect/>
          <a:stretch>
            <a:fillRect/>
          </a:stretch>
        </p:blipFill>
        <p:spPr bwMode="auto">
          <a:xfrm>
            <a:off x="6856413" y="5033963"/>
            <a:ext cx="306387" cy="482600"/>
          </a:xfrm>
          <a:prstGeom prst="rect">
            <a:avLst/>
          </a:prstGeom>
          <a:noFill/>
          <a:ln w="9525" algn="ctr">
            <a:noFill/>
            <a:miter lim="800000"/>
            <a:headEnd/>
            <a:tailEnd/>
          </a:ln>
          <a:effectLst>
            <a:outerShdw dist="35921" dir="2700000" algn="ctr" rotWithShape="0">
              <a:srgbClr val="AFAFAF"/>
            </a:outerShdw>
          </a:effectLst>
        </p:spPr>
      </p:pic>
      <p:pic>
        <p:nvPicPr>
          <p:cNvPr id="861231" name="Picture 47"/>
          <p:cNvPicPr>
            <a:picLocks noChangeAspect="1" noChangeArrowheads="1"/>
          </p:cNvPicPr>
          <p:nvPr/>
        </p:nvPicPr>
        <p:blipFill>
          <a:blip r:embed="rId7"/>
          <a:srcRect/>
          <a:stretch>
            <a:fillRect/>
          </a:stretch>
        </p:blipFill>
        <p:spPr bwMode="auto">
          <a:xfrm>
            <a:off x="1260475" y="3171825"/>
            <a:ext cx="2760663" cy="2436813"/>
          </a:xfrm>
          <a:prstGeom prst="rect">
            <a:avLst/>
          </a:prstGeom>
          <a:noFill/>
          <a:ln w="9525" algn="ctr">
            <a:noFill/>
            <a:miter lim="800000"/>
            <a:headEnd/>
            <a:tailEnd/>
          </a:ln>
          <a:effectLst>
            <a:outerShdw dist="35921" dir="2700000" algn="ctr" rotWithShape="0">
              <a:srgbClr val="AFAFAF"/>
            </a:outerShdw>
          </a:effectLst>
        </p:spPr>
      </p:pic>
    </p:spTree>
    <p:extLst>
      <p:ext uri="{BB962C8B-B14F-4D97-AF65-F5344CB8AC3E}">
        <p14:creationId xmlns:p14="http://schemas.microsoft.com/office/powerpoint/2010/main" val="203858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Best Practice</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60</a:t>
            </a:fld>
            <a:endParaRPr lang="de-DE"/>
          </a:p>
        </p:txBody>
      </p:sp>
    </p:spTree>
    <p:extLst>
      <p:ext uri="{BB962C8B-B14F-4D97-AF65-F5344CB8AC3E}">
        <p14:creationId xmlns:p14="http://schemas.microsoft.com/office/powerpoint/2010/main" val="4007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Best Practice Analyzer</a:t>
            </a:r>
          </a:p>
        </p:txBody>
      </p:sp>
      <p:sp>
        <p:nvSpPr>
          <p:cNvPr id="3" name="Inhaltsplatzhalter 2"/>
          <p:cNvSpPr>
            <a:spLocks noGrp="1"/>
          </p:cNvSpPr>
          <p:nvPr>
            <p:ph idx="1"/>
          </p:nvPr>
        </p:nvSpPr>
        <p:spPr/>
        <p:txBody>
          <a:bodyPr/>
          <a:lstStyle/>
          <a:p>
            <a:r>
              <a:rPr lang="de-DE" dirty="0"/>
              <a:t>Bestandteil des Server-Managers</a:t>
            </a:r>
          </a:p>
          <a:p>
            <a:r>
              <a:rPr lang="de-DE" dirty="0"/>
              <a:t>Die meisten Rollen haben eigenen Best Practice Analyzer</a:t>
            </a:r>
          </a:p>
          <a:p>
            <a:pPr marL="0" indent="0">
              <a:buNone/>
            </a:pPr>
            <a:endParaRPr lang="de-DE" dirty="0"/>
          </a:p>
        </p:txBody>
      </p:sp>
    </p:spTree>
    <p:extLst>
      <p:ext uri="{BB962C8B-B14F-4D97-AF65-F5344CB8AC3E}">
        <p14:creationId xmlns:p14="http://schemas.microsoft.com/office/powerpoint/2010/main" val="2083403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Wichtig für Betrieb</a:t>
            </a:r>
          </a:p>
        </p:txBody>
      </p:sp>
      <p:sp>
        <p:nvSpPr>
          <p:cNvPr id="3" name="Inhaltsplatzhalter 2"/>
          <p:cNvSpPr>
            <a:spLocks noGrp="1"/>
          </p:cNvSpPr>
          <p:nvPr>
            <p:ph idx="1"/>
          </p:nvPr>
        </p:nvSpPr>
        <p:spPr/>
        <p:txBody>
          <a:bodyPr/>
          <a:lstStyle/>
          <a:p>
            <a:r>
              <a:rPr lang="de-DE" dirty="0"/>
              <a:t>min. 2 DC</a:t>
            </a:r>
          </a:p>
          <a:p>
            <a:r>
              <a:rPr lang="de-DE" dirty="0"/>
              <a:t>min. 1 GC</a:t>
            </a:r>
          </a:p>
          <a:p>
            <a:r>
              <a:rPr lang="de-DE" dirty="0"/>
              <a:t>Statische Adressen an DCs sinnvoll</a:t>
            </a:r>
          </a:p>
          <a:p>
            <a:r>
              <a:rPr lang="de-DE" dirty="0"/>
              <a:t>DNS</a:t>
            </a:r>
          </a:p>
        </p:txBody>
      </p:sp>
    </p:spTree>
    <p:extLst>
      <p:ext uri="{BB962C8B-B14F-4D97-AF65-F5344CB8AC3E}">
        <p14:creationId xmlns:p14="http://schemas.microsoft.com/office/powerpoint/2010/main" val="52112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AD-</a:t>
            </a:r>
            <a:r>
              <a:rPr lang="de-DE" dirty="0" err="1"/>
              <a:t>NoGo‘s</a:t>
            </a:r>
            <a:endParaRPr lang="de-DE" dirty="0"/>
          </a:p>
        </p:txBody>
      </p:sp>
      <p:sp>
        <p:nvSpPr>
          <p:cNvPr id="3" name="Inhaltsplatzhalter 2"/>
          <p:cNvSpPr>
            <a:spLocks noGrp="1"/>
          </p:cNvSpPr>
          <p:nvPr>
            <p:ph idx="1"/>
          </p:nvPr>
        </p:nvSpPr>
        <p:spPr/>
        <p:txBody>
          <a:bodyPr/>
          <a:lstStyle/>
          <a:p>
            <a:r>
              <a:rPr lang="de-DE" dirty="0"/>
              <a:t>AD und Hyper-V in gemeinsamer Parent-Partition</a:t>
            </a:r>
          </a:p>
          <a:p>
            <a:r>
              <a:rPr lang="de-DE" dirty="0"/>
              <a:t>AD und SQL Server auf einem Host</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63</a:t>
            </a:fld>
            <a:endParaRPr lang="de-DE"/>
          </a:p>
        </p:txBody>
      </p:sp>
    </p:spTree>
    <p:extLst>
      <p:ext uri="{BB962C8B-B14F-4D97-AF65-F5344CB8AC3E}">
        <p14:creationId xmlns:p14="http://schemas.microsoft.com/office/powerpoint/2010/main" val="1627082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Übung: Best Practice Analyzer</a:t>
            </a:r>
          </a:p>
        </p:txBody>
      </p:sp>
      <p:sp>
        <p:nvSpPr>
          <p:cNvPr id="3" name="Content Placeholder 2"/>
          <p:cNvSpPr>
            <a:spLocks noGrp="1"/>
          </p:cNvSpPr>
          <p:nvPr>
            <p:ph idx="1"/>
          </p:nvPr>
        </p:nvSpPr>
        <p:spPr/>
        <p:txBody>
          <a:bodyPr/>
          <a:lstStyle/>
          <a:p>
            <a:r>
              <a:rPr lang="de-DE" dirty="0"/>
              <a:t>Benutzen Sie den Best Practice Analyzer im Server Manager</a:t>
            </a:r>
          </a:p>
          <a:p>
            <a:r>
              <a:rPr lang="de-DE" dirty="0"/>
              <a:t>Machen Sie sich mit den Ergebnissen und Empfehlungen vertraut</a:t>
            </a:r>
          </a:p>
        </p:txBody>
      </p:sp>
      <p:sp>
        <p:nvSpPr>
          <p:cNvPr id="4" name="Slide Number Placeholder 3"/>
          <p:cNvSpPr>
            <a:spLocks noGrp="1"/>
          </p:cNvSpPr>
          <p:nvPr>
            <p:ph type="sldNum" sz="quarter" idx="12"/>
          </p:nvPr>
        </p:nvSpPr>
        <p:spPr/>
        <p:txBody>
          <a:bodyPr/>
          <a:lstStyle/>
          <a:p>
            <a:fld id="{D0B68A9A-8F5D-4114-819E-CD9E627B0FFB}" type="slidenum">
              <a:rPr lang="de-DE" smtClean="0"/>
              <a:t>64</a:t>
            </a:fld>
            <a:endParaRPr lang="de-DE"/>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3312" y="4357979"/>
            <a:ext cx="2663488" cy="1980000"/>
          </a:xfrm>
          <a:prstGeom prst="rect">
            <a:avLst/>
          </a:prstGeom>
        </p:spPr>
      </p:pic>
    </p:spTree>
    <p:extLst>
      <p:ext uri="{BB962C8B-B14F-4D97-AF65-F5344CB8AC3E}">
        <p14:creationId xmlns:p14="http://schemas.microsoft.com/office/powerpoint/2010/main" val="22487670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AD-Konten und -Objekte</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65</a:t>
            </a:fld>
            <a:endParaRPr lang="de-DE"/>
          </a:p>
        </p:txBody>
      </p:sp>
    </p:spTree>
    <p:extLst>
      <p:ext uri="{BB962C8B-B14F-4D97-AF65-F5344CB8AC3E}">
        <p14:creationId xmlns:p14="http://schemas.microsoft.com/office/powerpoint/2010/main" val="3958487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AD Konten verwalten</a:t>
            </a:r>
          </a:p>
        </p:txBody>
      </p:sp>
      <p:sp>
        <p:nvSpPr>
          <p:cNvPr id="3" name="Inhaltsplatzhalter 2"/>
          <p:cNvSpPr>
            <a:spLocks noGrp="1"/>
          </p:cNvSpPr>
          <p:nvPr>
            <p:ph idx="1"/>
          </p:nvPr>
        </p:nvSpPr>
        <p:spPr/>
        <p:txBody>
          <a:bodyPr/>
          <a:lstStyle/>
          <a:p>
            <a:r>
              <a:rPr lang="de-DE" dirty="0"/>
              <a:t>Benutzer, Gruppen und Computer</a:t>
            </a:r>
          </a:p>
          <a:p>
            <a:r>
              <a:rPr lang="de-DE" dirty="0"/>
              <a:t>SID</a:t>
            </a:r>
          </a:p>
          <a:p>
            <a:r>
              <a:rPr lang="de-DE" dirty="0"/>
              <a:t>Container und OUs</a:t>
            </a:r>
          </a:p>
          <a:p>
            <a:r>
              <a:rPr lang="de-DE" dirty="0"/>
              <a:t>Delegierung</a:t>
            </a:r>
          </a:p>
          <a:p>
            <a:endParaRPr lang="de-DE" dirty="0"/>
          </a:p>
        </p:txBody>
      </p:sp>
    </p:spTree>
    <p:extLst>
      <p:ext uri="{BB962C8B-B14F-4D97-AF65-F5344CB8AC3E}">
        <p14:creationId xmlns:p14="http://schemas.microsoft.com/office/powerpoint/2010/main" val="3570326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Active</a:t>
            </a:r>
            <a:r>
              <a:rPr lang="de-DE" dirty="0"/>
              <a:t> Directory Verwaltungscenter</a:t>
            </a:r>
          </a:p>
        </p:txBody>
      </p:sp>
      <p:sp>
        <p:nvSpPr>
          <p:cNvPr id="4" name="Slide Number Placeholder 3"/>
          <p:cNvSpPr>
            <a:spLocks noGrp="1"/>
          </p:cNvSpPr>
          <p:nvPr>
            <p:ph type="sldNum" sz="quarter" idx="12"/>
          </p:nvPr>
        </p:nvSpPr>
        <p:spPr/>
        <p:txBody>
          <a:bodyPr/>
          <a:lstStyle/>
          <a:p>
            <a:fld id="{D0B68A9A-8F5D-4114-819E-CD9E627B0FFB}" type="slidenum">
              <a:rPr lang="de-DE" smtClean="0"/>
              <a:t>67</a:t>
            </a:fld>
            <a:endParaRPr lang="de-DE"/>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173" y="1124744"/>
            <a:ext cx="8064896" cy="510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357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Benutzerkonten</a:t>
            </a:r>
          </a:p>
        </p:txBody>
      </p:sp>
      <p:sp>
        <p:nvSpPr>
          <p:cNvPr id="4" name="Slide Number Placeholder 3"/>
          <p:cNvSpPr>
            <a:spLocks noGrp="1"/>
          </p:cNvSpPr>
          <p:nvPr>
            <p:ph type="sldNum" sz="quarter" idx="12"/>
          </p:nvPr>
        </p:nvSpPr>
        <p:spPr/>
        <p:txBody>
          <a:bodyPr/>
          <a:lstStyle/>
          <a:p>
            <a:fld id="{D0B68A9A-8F5D-4114-819E-CD9E627B0FFB}" type="slidenum">
              <a:rPr lang="de-DE" smtClean="0"/>
              <a:t>68</a:t>
            </a:fld>
            <a:endParaRPr lang="de-DE"/>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052736"/>
            <a:ext cx="7487434" cy="5194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6757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Benutzerkonten</a:t>
            </a:r>
          </a:p>
        </p:txBody>
      </p:sp>
      <p:sp>
        <p:nvSpPr>
          <p:cNvPr id="3" name="Inhaltsplatzhalter 2"/>
          <p:cNvSpPr>
            <a:spLocks noGrp="1"/>
          </p:cNvSpPr>
          <p:nvPr>
            <p:ph idx="1"/>
          </p:nvPr>
        </p:nvSpPr>
        <p:spPr/>
        <p:txBody>
          <a:bodyPr>
            <a:normAutofit/>
          </a:bodyPr>
          <a:lstStyle/>
          <a:p>
            <a:r>
              <a:rPr lang="de-DE" dirty="0"/>
              <a:t>Für Servergespeicherte Profile: Profilpfad am AD-Konto eintragen </a:t>
            </a:r>
          </a:p>
          <a:p>
            <a:pPr marL="68580" indent="0">
              <a:buNone/>
            </a:pPr>
            <a:r>
              <a:rPr lang="de-DE" sz="1700" dirty="0"/>
              <a:t>     (mit %</a:t>
            </a:r>
            <a:r>
              <a:rPr lang="de-DE" sz="1700" dirty="0" err="1"/>
              <a:t>username</a:t>
            </a:r>
            <a:r>
              <a:rPr lang="de-DE" sz="1700" dirty="0"/>
              <a:t>%) </a:t>
            </a:r>
            <a:r>
              <a:rPr lang="de-DE" sz="1700" dirty="0">
                <a:sym typeface="Wingdings" pitchFamily="2" charset="2"/>
              </a:rPr>
              <a:t> wird mitkopiert!</a:t>
            </a:r>
            <a:endParaRPr lang="de-DE" sz="1700" dirty="0"/>
          </a:p>
          <a:p>
            <a:r>
              <a:rPr lang="de-DE" dirty="0"/>
              <a:t>Alternativ: Per PS-Skript</a:t>
            </a:r>
          </a:p>
          <a:p>
            <a:r>
              <a:rPr lang="de-DE" dirty="0"/>
              <a:t>Standardprofil: Referenz-Profil erstellen und nach „</a:t>
            </a:r>
            <a:r>
              <a:rPr lang="de-DE" dirty="0">
                <a:latin typeface="Courier New" pitchFamily="49" charset="0"/>
                <a:cs typeface="Courier New" pitchFamily="49" charset="0"/>
              </a:rPr>
              <a:t>\\SERVER\</a:t>
            </a:r>
            <a:r>
              <a:rPr lang="de-DE" dirty="0" err="1">
                <a:latin typeface="Courier New" pitchFamily="49" charset="0"/>
                <a:cs typeface="Courier New" pitchFamily="49" charset="0"/>
              </a:rPr>
              <a:t>Netlogon</a:t>
            </a:r>
            <a:r>
              <a:rPr lang="de-DE" dirty="0">
                <a:latin typeface="Courier New" pitchFamily="49" charset="0"/>
                <a:cs typeface="Courier New" pitchFamily="49" charset="0"/>
              </a:rPr>
              <a:t>\Default User.V2</a:t>
            </a:r>
            <a:r>
              <a:rPr lang="de-DE" dirty="0"/>
              <a:t>“ kopieren</a:t>
            </a:r>
          </a:p>
          <a:p>
            <a:pPr marL="68580" indent="0">
              <a:buNone/>
            </a:pPr>
            <a:r>
              <a:rPr lang="de-DE" sz="1700" dirty="0"/>
              <a:t>     (wird verwendet, wenn User kein servergespeichertes und                                                                  </a:t>
            </a:r>
          </a:p>
          <a:p>
            <a:pPr marL="68580" indent="0">
              <a:buNone/>
            </a:pPr>
            <a:r>
              <a:rPr lang="de-DE" sz="1700" dirty="0"/>
              <a:t>     kein lokales Profil hat)</a:t>
            </a:r>
          </a:p>
        </p:txBody>
      </p:sp>
    </p:spTree>
    <p:extLst>
      <p:ext uri="{BB962C8B-B14F-4D97-AF65-F5344CB8AC3E}">
        <p14:creationId xmlns:p14="http://schemas.microsoft.com/office/powerpoint/2010/main" val="1681045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Was ist </a:t>
            </a:r>
            <a:r>
              <a:rPr lang="de-DE" dirty="0" err="1"/>
              <a:t>Active</a:t>
            </a:r>
            <a:r>
              <a:rPr lang="de-DE" dirty="0"/>
              <a:t> Directory?</a:t>
            </a:r>
          </a:p>
        </p:txBody>
      </p:sp>
      <p:sp>
        <p:nvSpPr>
          <p:cNvPr id="6" name="Content Placeholder 5"/>
          <p:cNvSpPr>
            <a:spLocks noGrp="1"/>
          </p:cNvSpPr>
          <p:nvPr>
            <p:ph idx="1"/>
          </p:nvPr>
        </p:nvSpPr>
        <p:spPr/>
        <p:txBody>
          <a:bodyPr>
            <a:normAutofit fontScale="92500" lnSpcReduction="10000"/>
          </a:bodyPr>
          <a:lstStyle/>
          <a:p>
            <a:r>
              <a:rPr lang="de-DE" dirty="0"/>
              <a:t>Verzeichnisdienst von Microsoft</a:t>
            </a:r>
          </a:p>
          <a:p>
            <a:r>
              <a:rPr lang="de-DE" dirty="0"/>
              <a:t>Speichert Objekte wie z.B.</a:t>
            </a:r>
          </a:p>
          <a:p>
            <a:pPr lvl="1"/>
            <a:r>
              <a:rPr lang="de-DE" dirty="0"/>
              <a:t>Computer</a:t>
            </a:r>
          </a:p>
          <a:p>
            <a:pPr lvl="1"/>
            <a:r>
              <a:rPr lang="de-DE" dirty="0"/>
              <a:t>Benutzer</a:t>
            </a:r>
          </a:p>
          <a:p>
            <a:pPr lvl="1"/>
            <a:r>
              <a:rPr lang="de-DE" dirty="0"/>
              <a:t>Gruppen</a:t>
            </a:r>
          </a:p>
          <a:p>
            <a:r>
              <a:rPr lang="de-DE" dirty="0"/>
              <a:t>Speichert Berechtigungen</a:t>
            </a:r>
          </a:p>
          <a:p>
            <a:r>
              <a:rPr lang="de-DE" dirty="0"/>
              <a:t>Hauptkomponenten</a:t>
            </a:r>
          </a:p>
          <a:p>
            <a:pPr lvl="1"/>
            <a:r>
              <a:rPr lang="de-DE" dirty="0"/>
              <a:t>LDAP (Lightweight Directory Access Protocol)</a:t>
            </a:r>
          </a:p>
          <a:p>
            <a:pPr lvl="1"/>
            <a:r>
              <a:rPr lang="de-DE" dirty="0"/>
              <a:t>Kerberos</a:t>
            </a:r>
          </a:p>
          <a:p>
            <a:pPr lvl="1"/>
            <a:r>
              <a:rPr lang="de-DE" dirty="0"/>
              <a:t>DNS</a:t>
            </a:r>
          </a:p>
        </p:txBody>
      </p:sp>
      <p:sp>
        <p:nvSpPr>
          <p:cNvPr id="4" name="Slide Number Placeholder 3"/>
          <p:cNvSpPr>
            <a:spLocks noGrp="1"/>
          </p:cNvSpPr>
          <p:nvPr>
            <p:ph type="sldNum" sz="quarter" idx="12"/>
          </p:nvPr>
        </p:nvSpPr>
        <p:spPr/>
        <p:txBody>
          <a:bodyPr/>
          <a:lstStyle/>
          <a:p>
            <a:fld id="{D0B68A9A-8F5D-4114-819E-CD9E627B0FFB}" type="slidenum">
              <a:rPr lang="de-DE" smtClean="0"/>
              <a:t>7</a:t>
            </a:fld>
            <a:endParaRPr lang="de-DE"/>
          </a:p>
        </p:txBody>
      </p:sp>
    </p:spTree>
    <p:extLst>
      <p:ext uri="{BB962C8B-B14F-4D97-AF65-F5344CB8AC3E}">
        <p14:creationId xmlns:p14="http://schemas.microsoft.com/office/powerpoint/2010/main" val="19896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Benutzerkonten</a:t>
            </a:r>
          </a:p>
        </p:txBody>
      </p:sp>
      <p:sp>
        <p:nvSpPr>
          <p:cNvPr id="4" name="Slide Number Placeholder 3"/>
          <p:cNvSpPr>
            <a:spLocks noGrp="1"/>
          </p:cNvSpPr>
          <p:nvPr>
            <p:ph type="sldNum" sz="quarter" idx="12"/>
          </p:nvPr>
        </p:nvSpPr>
        <p:spPr/>
        <p:txBody>
          <a:bodyPr/>
          <a:lstStyle/>
          <a:p>
            <a:fld id="{D0B68A9A-8F5D-4114-819E-CD9E627B0FFB}" type="slidenum">
              <a:rPr lang="de-DE" smtClean="0"/>
              <a:t>70</a:t>
            </a:fld>
            <a:endParaRPr lang="de-DE"/>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1120775"/>
            <a:ext cx="4286250"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7126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Gruppen-Typen</a:t>
            </a:r>
            <a:endParaRPr lang="en-US" dirty="0"/>
          </a:p>
        </p:txBody>
      </p:sp>
      <p:sp>
        <p:nvSpPr>
          <p:cNvPr id="4" name="Content Placeholder 2"/>
          <p:cNvSpPr txBox="1">
            <a:spLocks/>
          </p:cNvSpPr>
          <p:nvPr/>
        </p:nvSpPr>
        <p:spPr bwMode="auto">
          <a:xfrm>
            <a:off x="458788" y="1478403"/>
            <a:ext cx="5145599"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dirty="0"/>
              <a:t>Distribution groups / </a:t>
            </a:r>
            <a:r>
              <a:rPr lang="en-US" dirty="0" err="1"/>
              <a:t>Verteilungsgruppen</a:t>
            </a:r>
            <a:endParaRPr lang="en-US" dirty="0"/>
          </a:p>
          <a:p>
            <a:pPr lvl="1"/>
            <a:r>
              <a:rPr lang="en-US" dirty="0"/>
              <a:t>Used only with email applications</a:t>
            </a:r>
          </a:p>
          <a:p>
            <a:pPr lvl="1"/>
            <a:r>
              <a:rPr lang="en-US" dirty="0"/>
              <a:t>Not security-enabled (no SID); cannot be given permissions</a:t>
            </a:r>
          </a:p>
          <a:p>
            <a:endParaRPr lang="en-US" dirty="0"/>
          </a:p>
          <a:p>
            <a:r>
              <a:rPr lang="en-US" dirty="0"/>
              <a:t>Security groups / </a:t>
            </a:r>
            <a:r>
              <a:rPr lang="en-US" dirty="0" err="1"/>
              <a:t>Sicherheitsgruppen</a:t>
            </a:r>
            <a:endParaRPr lang="en-US" dirty="0"/>
          </a:p>
          <a:p>
            <a:pPr lvl="1"/>
            <a:r>
              <a:rPr lang="en-US" dirty="0"/>
              <a:t>Security principal with an SID; </a:t>
            </a:r>
            <a:br>
              <a:rPr lang="en-US" dirty="0"/>
            </a:br>
            <a:r>
              <a:rPr lang="en-US" dirty="0"/>
              <a:t>can be given permissions</a:t>
            </a:r>
          </a:p>
          <a:p>
            <a:pPr lvl="1"/>
            <a:r>
              <a:rPr lang="en-US" dirty="0"/>
              <a:t>Can also be email-enabled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631" y="1426823"/>
            <a:ext cx="2168014" cy="17030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1631" y="3774323"/>
            <a:ext cx="2168014" cy="1703053"/>
          </a:xfrm>
          <a:prstGeom prst="rect">
            <a:avLst/>
          </a:prstGeom>
        </p:spPr>
      </p:pic>
    </p:spTree>
    <p:extLst>
      <p:ext uri="{BB962C8B-B14F-4D97-AF65-F5344CB8AC3E}">
        <p14:creationId xmlns:p14="http://schemas.microsoft.com/office/powerpoint/2010/main" val="3519670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Schachteln von Gruppen</a:t>
            </a:r>
          </a:p>
        </p:txBody>
      </p:sp>
      <p:sp>
        <p:nvSpPr>
          <p:cNvPr id="4" name="Slide Number Placeholder 3"/>
          <p:cNvSpPr>
            <a:spLocks noGrp="1"/>
          </p:cNvSpPr>
          <p:nvPr>
            <p:ph type="sldNum" sz="quarter" idx="12"/>
          </p:nvPr>
        </p:nvSpPr>
        <p:spPr/>
        <p:txBody>
          <a:bodyPr/>
          <a:lstStyle/>
          <a:p>
            <a:fld id="{D0B68A9A-8F5D-4114-819E-CD9E627B0FFB}" type="slidenum">
              <a:rPr lang="de-DE" smtClean="0"/>
              <a:t>72</a:t>
            </a:fld>
            <a:endParaRPr lang="de-DE"/>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96752"/>
            <a:ext cx="7082634" cy="515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088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Gruppen-Bereiche</a:t>
            </a:r>
            <a:endParaRPr lang="en-US" dirty="0"/>
          </a:p>
        </p:txBody>
      </p:sp>
      <p:sp>
        <p:nvSpPr>
          <p:cNvPr id="4" name="Content Placeholder 1"/>
          <p:cNvSpPr txBox="1">
            <a:spLocks/>
          </p:cNvSpPr>
          <p:nvPr/>
        </p:nvSpPr>
        <p:spPr>
          <a:xfrm>
            <a:off x="5724128" y="5373216"/>
            <a:ext cx="4543431" cy="122713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FontTx/>
              <a:buNone/>
            </a:pPr>
            <a:r>
              <a:rPr lang="en-US" sz="1800" b="1"/>
              <a:t>U</a:t>
            </a:r>
            <a:r>
              <a:rPr lang="en-US" sz="1800"/>
              <a:t> 	User</a:t>
            </a:r>
            <a:br>
              <a:rPr lang="en-US" sz="1800"/>
            </a:br>
            <a:r>
              <a:rPr lang="en-US" sz="1800" b="1"/>
              <a:t>C</a:t>
            </a:r>
            <a:r>
              <a:rPr lang="en-US" sz="1800"/>
              <a:t>	Computer</a:t>
            </a:r>
            <a:br>
              <a:rPr lang="en-US" sz="1800"/>
            </a:br>
            <a:r>
              <a:rPr lang="en-US" sz="1800" b="1"/>
              <a:t>GG</a:t>
            </a:r>
            <a:r>
              <a:rPr lang="en-US" sz="1800"/>
              <a:t>	Global Group</a:t>
            </a:r>
            <a:br>
              <a:rPr lang="en-US" sz="1800"/>
            </a:br>
            <a:r>
              <a:rPr lang="en-US" sz="1800" b="1"/>
              <a:t>DLG</a:t>
            </a:r>
            <a:r>
              <a:rPr lang="en-US" sz="1800"/>
              <a:t>	Domain Local Group</a:t>
            </a:r>
            <a:br>
              <a:rPr lang="en-US" sz="1800"/>
            </a:br>
            <a:r>
              <a:rPr lang="en-US" sz="1800" b="1"/>
              <a:t>UG</a:t>
            </a:r>
            <a:r>
              <a:rPr lang="en-US" sz="1800"/>
              <a:t>	Universal Group</a:t>
            </a:r>
            <a:endParaRPr lang="en-US" sz="1800" dirty="0"/>
          </a:p>
        </p:txBody>
      </p:sp>
      <p:graphicFrame>
        <p:nvGraphicFramePr>
          <p:cNvPr id="5" name="Group 45"/>
          <p:cNvGraphicFramePr>
            <a:graphicFrameLocks noGrp="1"/>
          </p:cNvGraphicFramePr>
          <p:nvPr>
            <p:extLst>
              <p:ext uri="{D42A27DB-BD31-4B8C-83A1-F6EECF244321}">
                <p14:modId xmlns:p14="http://schemas.microsoft.com/office/powerpoint/2010/main" val="1730685937"/>
              </p:ext>
            </p:extLst>
          </p:nvPr>
        </p:nvGraphicFramePr>
        <p:xfrm>
          <a:off x="207963" y="1128050"/>
          <a:ext cx="8701087" cy="4090985"/>
        </p:xfrm>
        <a:graphic>
          <a:graphicData uri="http://schemas.openxmlformats.org/drawingml/2006/table">
            <a:tbl>
              <a:tblPr>
                <a:tableStyleId>{5DA37D80-6434-44D0-A028-1B22A696006F}</a:tableStyleId>
              </a:tblPr>
              <a:tblGrid>
                <a:gridCol w="1557042">
                  <a:extLst>
                    <a:ext uri="{9D8B030D-6E8A-4147-A177-3AD203B41FA5}">
                      <a16:colId xmlns:a16="http://schemas.microsoft.com/office/drawing/2014/main" val="20000"/>
                    </a:ext>
                  </a:extLst>
                </a:gridCol>
                <a:gridCol w="2121195">
                  <a:extLst>
                    <a:ext uri="{9D8B030D-6E8A-4147-A177-3AD203B41FA5}">
                      <a16:colId xmlns:a16="http://schemas.microsoft.com/office/drawing/2014/main" val="20001"/>
                    </a:ext>
                  </a:extLst>
                </a:gridCol>
                <a:gridCol w="1503363">
                  <a:extLst>
                    <a:ext uri="{9D8B030D-6E8A-4147-A177-3AD203B41FA5}">
                      <a16:colId xmlns:a16="http://schemas.microsoft.com/office/drawing/2014/main" val="20002"/>
                    </a:ext>
                  </a:extLst>
                </a:gridCol>
                <a:gridCol w="1593850">
                  <a:extLst>
                    <a:ext uri="{9D8B030D-6E8A-4147-A177-3AD203B41FA5}">
                      <a16:colId xmlns:a16="http://schemas.microsoft.com/office/drawing/2014/main" val="20003"/>
                    </a:ext>
                  </a:extLst>
                </a:gridCol>
                <a:gridCol w="1925637">
                  <a:extLst>
                    <a:ext uri="{9D8B030D-6E8A-4147-A177-3AD203B41FA5}">
                      <a16:colId xmlns:a16="http://schemas.microsoft.com/office/drawing/2014/main" val="20004"/>
                    </a:ext>
                  </a:extLst>
                </a:gridCol>
              </a:tblGrid>
              <a:tr h="10429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effectLst/>
                          <a:latin typeface="Segoe UI" pitchFamily="34" charset="0"/>
                          <a:ea typeface="Segoe UI" pitchFamily="34" charset="0"/>
                          <a:cs typeface="Segoe UI" pitchFamily="34" charset="0"/>
                        </a:rPr>
                        <a:t>Group scope</a:t>
                      </a:r>
                      <a:endParaRPr kumimoji="0" lang="en-US" sz="1600" b="1" i="0" u="none" strike="noStrike" cap="none" normalizeH="0" baseline="0" dirty="0">
                        <a:ln>
                          <a:noFill/>
                        </a:ln>
                        <a:solidFill>
                          <a:sysClr val="windowText" lastClr="000000"/>
                        </a:solidFill>
                        <a:effectLst/>
                        <a:latin typeface="Segoe UI" pitchFamily="34" charset="0"/>
                        <a:ea typeface="Segoe UI" pitchFamily="34" charset="0"/>
                        <a:cs typeface="Segoe UI" pitchFamily="34" charset="0"/>
                      </a:endParaRPr>
                    </a:p>
                  </a:txBody>
                  <a:tcPr marL="91445" marR="91445" marT="45718" marB="4571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effectLst/>
                          <a:latin typeface="Segoe UI" pitchFamily="34" charset="0"/>
                          <a:ea typeface="Segoe UI" pitchFamily="34" charset="0"/>
                          <a:cs typeface="Segoe UI" pitchFamily="34" charset="0"/>
                        </a:rPr>
                        <a:t>Members from same domain</a:t>
                      </a:r>
                      <a:endParaRPr kumimoji="0" lang="en-US" sz="1600" b="1" i="0" u="none" strike="noStrike" cap="none" normalizeH="0" baseline="0" dirty="0">
                        <a:ln>
                          <a:noFill/>
                        </a:ln>
                        <a:solidFill>
                          <a:sysClr val="windowText" lastClr="000000"/>
                        </a:solidFill>
                        <a:effectLst/>
                        <a:latin typeface="Segoe UI" pitchFamily="34" charset="0"/>
                        <a:ea typeface="Segoe UI" pitchFamily="34" charset="0"/>
                        <a:cs typeface="Segoe UI" pitchFamily="34" charset="0"/>
                      </a:endParaRPr>
                    </a:p>
                  </a:txBody>
                  <a:tcPr marL="91445" marR="91445" marT="45718" marB="4571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effectLst/>
                          <a:latin typeface="Segoe UI" pitchFamily="34" charset="0"/>
                          <a:ea typeface="Segoe UI" pitchFamily="34" charset="0"/>
                          <a:cs typeface="Segoe UI" pitchFamily="34" charset="0"/>
                        </a:rPr>
                        <a:t>Members from domain in same forest</a:t>
                      </a:r>
                      <a:endParaRPr kumimoji="0" lang="en-US" sz="1600" b="1" i="0" u="none" strike="noStrike" cap="none" normalizeH="0" baseline="0" dirty="0">
                        <a:ln>
                          <a:noFill/>
                        </a:ln>
                        <a:solidFill>
                          <a:sysClr val="windowText" lastClr="000000"/>
                        </a:solidFill>
                        <a:effectLst/>
                        <a:latin typeface="Segoe UI" pitchFamily="34" charset="0"/>
                        <a:ea typeface="Segoe UI" pitchFamily="34" charset="0"/>
                        <a:cs typeface="Segoe UI" pitchFamily="34" charset="0"/>
                      </a:endParaRPr>
                    </a:p>
                  </a:txBody>
                  <a:tcPr marL="91445" marR="91445" marT="45718" marB="4571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effectLst/>
                          <a:latin typeface="Segoe UI" pitchFamily="34" charset="0"/>
                          <a:ea typeface="Segoe UI" pitchFamily="34" charset="0"/>
                          <a:cs typeface="Segoe UI" pitchFamily="34" charset="0"/>
                        </a:rPr>
                        <a:t>Members from trusted external domain</a:t>
                      </a:r>
                      <a:endParaRPr kumimoji="0" lang="en-US" sz="1600" b="1" i="0" u="none" strike="noStrike" cap="none" normalizeH="0" baseline="0" dirty="0">
                        <a:ln>
                          <a:noFill/>
                        </a:ln>
                        <a:solidFill>
                          <a:sysClr val="windowText" lastClr="000000"/>
                        </a:solidFill>
                        <a:effectLst/>
                        <a:latin typeface="Segoe UI" pitchFamily="34" charset="0"/>
                        <a:ea typeface="Segoe UI" pitchFamily="34" charset="0"/>
                        <a:cs typeface="Segoe UI" pitchFamily="34" charset="0"/>
                      </a:endParaRPr>
                    </a:p>
                  </a:txBody>
                  <a:tcPr marL="91445" marR="91445" marT="45718" marB="45718"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u="none" strike="noStrike" cap="none" normalizeH="0" baseline="0" dirty="0">
                          <a:ln>
                            <a:noFill/>
                          </a:ln>
                          <a:effectLst/>
                          <a:latin typeface="Segoe UI" pitchFamily="34" charset="0"/>
                          <a:ea typeface="Segoe UI" pitchFamily="34" charset="0"/>
                          <a:cs typeface="Segoe UI" pitchFamily="34" charset="0"/>
                        </a:rPr>
                        <a:t>Can be</a:t>
                      </a:r>
                      <a:br>
                        <a:rPr kumimoji="0" lang="en-US" sz="1600" b="1" u="none" strike="noStrike" cap="none" normalizeH="0" baseline="0" dirty="0">
                          <a:ln>
                            <a:noFill/>
                          </a:ln>
                          <a:effectLst/>
                          <a:latin typeface="Segoe UI" pitchFamily="34" charset="0"/>
                          <a:ea typeface="Segoe UI" pitchFamily="34" charset="0"/>
                          <a:cs typeface="Segoe UI" pitchFamily="34" charset="0"/>
                        </a:rPr>
                      </a:br>
                      <a:r>
                        <a:rPr kumimoji="0" lang="en-US" sz="1600" b="1" u="none" strike="noStrike" cap="none" normalizeH="0" baseline="0" dirty="0">
                          <a:ln>
                            <a:noFill/>
                          </a:ln>
                          <a:effectLst/>
                          <a:latin typeface="Segoe UI" pitchFamily="34" charset="0"/>
                          <a:ea typeface="Segoe UI" pitchFamily="34" charset="0"/>
                          <a:cs typeface="Segoe UI" pitchFamily="34" charset="0"/>
                        </a:rPr>
                        <a:t>assigned</a:t>
                      </a:r>
                      <a:br>
                        <a:rPr kumimoji="0" lang="en-US" sz="1600" b="1" u="none" strike="noStrike" cap="none" normalizeH="0" baseline="0" dirty="0">
                          <a:ln>
                            <a:noFill/>
                          </a:ln>
                          <a:effectLst/>
                          <a:latin typeface="Segoe UI" pitchFamily="34" charset="0"/>
                          <a:ea typeface="Segoe UI" pitchFamily="34" charset="0"/>
                          <a:cs typeface="Segoe UI" pitchFamily="34" charset="0"/>
                        </a:rPr>
                      </a:br>
                      <a:r>
                        <a:rPr kumimoji="0" lang="en-US" sz="1600" b="1" u="none" strike="noStrike" cap="none" normalizeH="0" baseline="0" dirty="0">
                          <a:ln>
                            <a:noFill/>
                          </a:ln>
                          <a:effectLst/>
                          <a:latin typeface="Segoe UI" pitchFamily="34" charset="0"/>
                          <a:ea typeface="Segoe UI" pitchFamily="34" charset="0"/>
                          <a:cs typeface="Segoe UI" pitchFamily="34" charset="0"/>
                        </a:rPr>
                        <a:t>permissions to resources</a:t>
                      </a:r>
                      <a:endParaRPr kumimoji="0" lang="en-US" sz="1600" b="1" i="0" u="none" strike="noStrike" cap="none" normalizeH="0" baseline="0" dirty="0">
                        <a:ln>
                          <a:noFill/>
                        </a:ln>
                        <a:solidFill>
                          <a:sysClr val="windowText" lastClr="000000"/>
                        </a:solidFill>
                        <a:effectLst/>
                        <a:latin typeface="Segoe UI" pitchFamily="34" charset="0"/>
                        <a:ea typeface="Segoe UI" pitchFamily="34" charset="0"/>
                        <a:cs typeface="Segoe UI" pitchFamily="34" charset="0"/>
                      </a:endParaRPr>
                    </a:p>
                  </a:txBody>
                  <a:tcPr marL="91445" marR="91445" marT="45718" marB="45718" anchor="ctr" horzOverflow="overflow"/>
                </a:tc>
                <a:extLst>
                  <a:ext uri="{0D108BD9-81ED-4DB2-BD59-A6C34878D82A}">
                    <a16:rowId xmlns:a16="http://schemas.microsoft.com/office/drawing/2014/main" val="10000"/>
                  </a:ext>
                </a:extLst>
              </a:tr>
              <a:tr h="890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Local</a:t>
                      </a:r>
                      <a:endParaRPr kumimoji="0" lang="en-US" sz="15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 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GG, DLG, UG</a:t>
                      </a:r>
                      <a:br>
                        <a:rPr kumimoji="0" lang="en-US" sz="1500" u="none" strike="noStrike" cap="none" normalizeH="0" baseline="0" dirty="0">
                          <a:ln>
                            <a:noFill/>
                          </a:ln>
                          <a:effectLst/>
                          <a:latin typeface="Segoe UI" pitchFamily="34" charset="0"/>
                          <a:ea typeface="Segoe UI" pitchFamily="34" charset="0"/>
                          <a:cs typeface="Segoe UI" pitchFamily="34" charset="0"/>
                        </a:rPr>
                      </a:br>
                      <a:r>
                        <a:rPr kumimoji="0" lang="en-US" sz="1500" u="none" strike="noStrike" cap="none" normalizeH="0" baseline="0" dirty="0">
                          <a:ln>
                            <a:noFill/>
                          </a:ln>
                          <a:effectLst/>
                          <a:latin typeface="Segoe UI" pitchFamily="34" charset="0"/>
                          <a:ea typeface="Segoe UI" pitchFamily="34" charset="0"/>
                          <a:cs typeface="Segoe UI" pitchFamily="34" charset="0"/>
                        </a:rPr>
                        <a:t>and local users</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 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GG, UG</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 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GG</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On the local computer only</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extLst>
                  <a:ext uri="{0D108BD9-81ED-4DB2-BD59-A6C34878D82A}">
                    <a16:rowId xmlns:a16="http://schemas.microsoft.com/office/drawing/2014/main" val="10001"/>
                  </a:ext>
                </a:extLst>
              </a:tr>
              <a:tr h="657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Domain Local</a:t>
                      </a:r>
                      <a:endParaRPr kumimoji="0" lang="en-US" sz="15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 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GG, DLG, UG</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 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GG, UG</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 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GG</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Anywhere in the domain</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extLst>
                  <a:ext uri="{0D108BD9-81ED-4DB2-BD59-A6C34878D82A}">
                    <a16:rowId xmlns:a16="http://schemas.microsoft.com/office/drawing/2014/main" val="10002"/>
                  </a:ext>
                </a:extLst>
              </a:tr>
              <a:tr h="6143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Universal</a:t>
                      </a:r>
                      <a:endParaRPr kumimoji="0" lang="en-US" sz="15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 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GG, UG</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 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GG, UG</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N/A</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Anywhere in the forest</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extLst>
                  <a:ext uri="{0D108BD9-81ED-4DB2-BD59-A6C34878D82A}">
                    <a16:rowId xmlns:a16="http://schemas.microsoft.com/office/drawing/2014/main" val="10003"/>
                  </a:ext>
                </a:extLst>
              </a:tr>
              <a:tr h="862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Global </a:t>
                      </a:r>
                      <a:endParaRPr kumimoji="0" lang="en-US" sz="15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U, C,</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GG</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N/A</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N/A</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500" u="none" strike="noStrike" cap="none" normalizeH="0" baseline="0" dirty="0">
                          <a:ln>
                            <a:noFill/>
                          </a:ln>
                          <a:effectLst/>
                          <a:latin typeface="Segoe UI" pitchFamily="34" charset="0"/>
                          <a:ea typeface="Segoe UI" pitchFamily="34" charset="0"/>
                          <a:cs typeface="Segoe UI" pitchFamily="34" charset="0"/>
                        </a:rPr>
                        <a:t>Anywhere in the domain or a trusted domain</a:t>
                      </a:r>
                      <a:endParaRPr kumimoji="0" lang="en-US" sz="15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91445" marR="91445" marT="45718" marB="45718"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394607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Bildung von Benutzernamen</a:t>
            </a:r>
          </a:p>
        </p:txBody>
      </p:sp>
      <p:sp>
        <p:nvSpPr>
          <p:cNvPr id="3" name="Inhaltsplatzhalter 2"/>
          <p:cNvSpPr>
            <a:spLocks noGrp="1"/>
          </p:cNvSpPr>
          <p:nvPr>
            <p:ph idx="1"/>
          </p:nvPr>
        </p:nvSpPr>
        <p:spPr/>
        <p:txBody>
          <a:bodyPr>
            <a:normAutofit lnSpcReduction="10000"/>
          </a:bodyPr>
          <a:lstStyle/>
          <a:p>
            <a:r>
              <a:rPr lang="de-DE" dirty="0"/>
              <a:t>ADSI-Edit öffnen (z.B. via mmc)</a:t>
            </a:r>
          </a:p>
          <a:p>
            <a:r>
              <a:rPr lang="de-DE" dirty="0" err="1">
                <a:latin typeface="Courier New" pitchFamily="49" charset="0"/>
                <a:cs typeface="Courier New" pitchFamily="49" charset="0"/>
              </a:rPr>
              <a:t>Configuration</a:t>
            </a:r>
            <a:r>
              <a:rPr lang="de-DE" dirty="0">
                <a:latin typeface="Courier New" pitchFamily="49" charset="0"/>
                <a:cs typeface="Courier New" pitchFamily="49" charset="0"/>
              </a:rPr>
              <a:t> / </a:t>
            </a:r>
            <a:r>
              <a:rPr lang="de-DE" dirty="0" err="1">
                <a:latin typeface="Courier New" pitchFamily="49" charset="0"/>
                <a:cs typeface="Courier New" pitchFamily="49" charset="0"/>
              </a:rPr>
              <a:t>cn</a:t>
            </a:r>
            <a:r>
              <a:rPr lang="de-DE" dirty="0">
                <a:latin typeface="Courier New" pitchFamily="49" charset="0"/>
                <a:cs typeface="Courier New" pitchFamily="49" charset="0"/>
              </a:rPr>
              <a:t>=Display </a:t>
            </a:r>
            <a:r>
              <a:rPr lang="de-DE" dirty="0" err="1">
                <a:latin typeface="Courier New" pitchFamily="49" charset="0"/>
                <a:cs typeface="Courier New" pitchFamily="49" charset="0"/>
              </a:rPr>
              <a:t>Specifiers,cn</a:t>
            </a:r>
            <a:r>
              <a:rPr lang="de-DE" dirty="0">
                <a:latin typeface="Courier New" pitchFamily="49" charset="0"/>
                <a:cs typeface="Courier New" pitchFamily="49" charset="0"/>
              </a:rPr>
              <a:t>=</a:t>
            </a:r>
            <a:r>
              <a:rPr lang="de-DE" dirty="0" err="1">
                <a:latin typeface="Courier New" pitchFamily="49" charset="0"/>
                <a:cs typeface="Courier New" pitchFamily="49" charset="0"/>
              </a:rPr>
              <a:t>Configuration,dc</a:t>
            </a:r>
            <a:r>
              <a:rPr lang="de-DE" dirty="0">
                <a:latin typeface="Courier New" pitchFamily="49" charset="0"/>
                <a:cs typeface="Courier New" pitchFamily="49" charset="0"/>
              </a:rPr>
              <a:t>=</a:t>
            </a:r>
            <a:r>
              <a:rPr lang="de-DE" dirty="0" err="1">
                <a:latin typeface="Courier New" pitchFamily="49" charset="0"/>
                <a:cs typeface="Courier New" pitchFamily="49" charset="0"/>
              </a:rPr>
              <a:t>DOMAIN,dc</a:t>
            </a:r>
            <a:r>
              <a:rPr lang="de-DE" dirty="0">
                <a:latin typeface="Courier New" pitchFamily="49" charset="0"/>
                <a:cs typeface="Courier New" pitchFamily="49" charset="0"/>
              </a:rPr>
              <a:t>=SUFFIX</a:t>
            </a:r>
          </a:p>
          <a:p>
            <a:r>
              <a:rPr lang="de-DE" dirty="0">
                <a:cs typeface="Courier New" pitchFamily="49" charset="0"/>
              </a:rPr>
              <a:t>Deutsch: 407</a:t>
            </a:r>
          </a:p>
          <a:p>
            <a:r>
              <a:rPr lang="de-DE" dirty="0">
                <a:cs typeface="Courier New" pitchFamily="49" charset="0"/>
              </a:rPr>
              <a:t>Englisch: 409</a:t>
            </a:r>
          </a:p>
          <a:p>
            <a:r>
              <a:rPr lang="de-DE" dirty="0" err="1">
                <a:latin typeface="Courier New" pitchFamily="49" charset="0"/>
                <a:cs typeface="Courier New" pitchFamily="49" charset="0"/>
              </a:rPr>
              <a:t>cn</a:t>
            </a:r>
            <a:r>
              <a:rPr lang="de-DE" dirty="0">
                <a:latin typeface="Courier New" pitchFamily="49" charset="0"/>
                <a:cs typeface="Courier New" pitchFamily="49" charset="0"/>
              </a:rPr>
              <a:t>=user-Display</a:t>
            </a:r>
            <a:r>
              <a:rPr lang="de-DE" dirty="0">
                <a:cs typeface="Courier New" pitchFamily="49" charset="0"/>
              </a:rPr>
              <a:t> öffnen, Attribut-Editor</a:t>
            </a:r>
          </a:p>
          <a:p>
            <a:r>
              <a:rPr lang="de-DE" dirty="0" err="1">
                <a:latin typeface="Courier New" pitchFamily="49" charset="0"/>
                <a:cs typeface="Courier New" pitchFamily="49" charset="0"/>
              </a:rPr>
              <a:t>createDialog</a:t>
            </a:r>
            <a:r>
              <a:rPr lang="de-DE" dirty="0">
                <a:latin typeface="Courier New" pitchFamily="49" charset="0"/>
                <a:cs typeface="Courier New" pitchFamily="49" charset="0"/>
              </a:rPr>
              <a:t> </a:t>
            </a:r>
            <a:r>
              <a:rPr lang="de-DE" dirty="0">
                <a:cs typeface="Courier New" pitchFamily="49" charset="0"/>
              </a:rPr>
              <a:t>bearbeiten, z.B. </a:t>
            </a:r>
            <a:r>
              <a:rPr lang="de-DE" dirty="0">
                <a:latin typeface="Courier New" pitchFamily="49" charset="0"/>
                <a:cs typeface="Courier New" pitchFamily="49" charset="0"/>
              </a:rPr>
              <a:t>„%&lt;</a:t>
            </a:r>
            <a:r>
              <a:rPr lang="de-DE" dirty="0" err="1">
                <a:latin typeface="Courier New" pitchFamily="49" charset="0"/>
                <a:cs typeface="Courier New" pitchFamily="49" charset="0"/>
              </a:rPr>
              <a:t>sn</a:t>
            </a:r>
            <a:r>
              <a:rPr lang="de-DE" dirty="0">
                <a:latin typeface="Courier New" pitchFamily="49" charset="0"/>
                <a:cs typeface="Courier New" pitchFamily="49" charset="0"/>
              </a:rPr>
              <a:t>&gt;,%&lt;</a:t>
            </a:r>
            <a:r>
              <a:rPr lang="de-DE" dirty="0" err="1">
                <a:latin typeface="Courier New" pitchFamily="49" charset="0"/>
                <a:cs typeface="Courier New" pitchFamily="49" charset="0"/>
              </a:rPr>
              <a:t>givenName</a:t>
            </a:r>
            <a:r>
              <a:rPr lang="de-DE" dirty="0">
                <a:latin typeface="Courier New" pitchFamily="49" charset="0"/>
                <a:cs typeface="Courier New" pitchFamily="49" charset="0"/>
              </a:rPr>
              <a:t>&gt;“</a:t>
            </a:r>
          </a:p>
        </p:txBody>
      </p:sp>
    </p:spTree>
    <p:extLst>
      <p:ext uri="{BB962C8B-B14F-4D97-AF65-F5344CB8AC3E}">
        <p14:creationId xmlns:p14="http://schemas.microsoft.com/office/powerpoint/2010/main" val="5279887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a:t>Managed</a:t>
            </a:r>
            <a:r>
              <a:rPr lang="de-DE" dirty="0"/>
              <a:t> Service Accounts</a:t>
            </a:r>
          </a:p>
        </p:txBody>
      </p:sp>
      <p:sp>
        <p:nvSpPr>
          <p:cNvPr id="3" name="Inhaltsplatzhalter 2"/>
          <p:cNvSpPr>
            <a:spLocks noGrp="1"/>
          </p:cNvSpPr>
          <p:nvPr>
            <p:ph idx="1"/>
          </p:nvPr>
        </p:nvSpPr>
        <p:spPr/>
        <p:txBody>
          <a:bodyPr>
            <a:normAutofit fontScale="85000" lnSpcReduction="20000"/>
          </a:bodyPr>
          <a:lstStyle/>
          <a:p>
            <a:r>
              <a:rPr lang="de-DE" dirty="0"/>
              <a:t>Kennwörter werden (falls nötig) automatisch vom AD geändert</a:t>
            </a:r>
          </a:p>
          <a:p>
            <a:r>
              <a:rPr lang="de-DE" dirty="0"/>
              <a:t>Unterliegen nicht den Kennwortrichtlinien der Domäne</a:t>
            </a:r>
          </a:p>
          <a:p>
            <a:r>
              <a:rPr lang="de-DE" dirty="0" err="1">
                <a:latin typeface="Courier New" pitchFamily="49" charset="0"/>
                <a:cs typeface="Courier New" pitchFamily="49" charset="0"/>
              </a:rPr>
              <a:t>new-ADServiceAccount</a:t>
            </a:r>
            <a:r>
              <a:rPr lang="de-DE" dirty="0">
                <a:latin typeface="Courier New" pitchFamily="49" charset="0"/>
                <a:cs typeface="Courier New" pitchFamily="49" charset="0"/>
              </a:rPr>
              <a:t> </a:t>
            </a:r>
            <a:r>
              <a:rPr lang="de-DE" i="1" dirty="0">
                <a:latin typeface="Courier New" pitchFamily="49" charset="0"/>
                <a:cs typeface="Courier New" pitchFamily="49" charset="0"/>
              </a:rPr>
              <a:t>„</a:t>
            </a:r>
            <a:r>
              <a:rPr lang="de-DE" i="1" dirty="0" err="1">
                <a:latin typeface="Courier New" pitchFamily="49" charset="0"/>
                <a:cs typeface="Courier New" pitchFamily="49" charset="0"/>
              </a:rPr>
              <a:t>Accountname</a:t>
            </a:r>
            <a:r>
              <a:rPr lang="de-DE" i="1" dirty="0">
                <a:latin typeface="Courier New" pitchFamily="49" charset="0"/>
                <a:cs typeface="Courier New" pitchFamily="49" charset="0"/>
              </a:rPr>
              <a:t>" </a:t>
            </a:r>
            <a:r>
              <a:rPr lang="de-DE" dirty="0">
                <a:latin typeface="Courier New" pitchFamily="49" charset="0"/>
                <a:cs typeface="Courier New" pitchFamily="49" charset="0"/>
              </a:rPr>
              <a:t>–</a:t>
            </a:r>
            <a:r>
              <a:rPr lang="de-DE" dirty="0" err="1">
                <a:latin typeface="Courier New" pitchFamily="49" charset="0"/>
                <a:cs typeface="Courier New" pitchFamily="49" charset="0"/>
              </a:rPr>
              <a:t>Enable</a:t>
            </a:r>
            <a:r>
              <a:rPr lang="de-DE" dirty="0">
                <a:latin typeface="Courier New" pitchFamily="49" charset="0"/>
                <a:cs typeface="Courier New" pitchFamily="49" charset="0"/>
              </a:rPr>
              <a:t> $</a:t>
            </a:r>
            <a:r>
              <a:rPr lang="de-DE" dirty="0" err="1">
                <a:latin typeface="Courier New" pitchFamily="49" charset="0"/>
                <a:cs typeface="Courier New" pitchFamily="49" charset="0"/>
              </a:rPr>
              <a:t>true</a:t>
            </a:r>
            <a:endParaRPr lang="de-DE" dirty="0">
              <a:latin typeface="Courier New" pitchFamily="49" charset="0"/>
              <a:cs typeface="Courier New" pitchFamily="49" charset="0"/>
            </a:endParaRPr>
          </a:p>
          <a:p>
            <a:r>
              <a:rPr lang="de-DE" dirty="0">
                <a:cs typeface="Courier New" pitchFamily="49" charset="0"/>
              </a:rPr>
              <a:t>Konto mit Computerkonto verknüpfen</a:t>
            </a:r>
          </a:p>
          <a:p>
            <a:pPr marL="68580" indent="0">
              <a:buNone/>
            </a:pPr>
            <a:r>
              <a:rPr lang="de-DE" dirty="0">
                <a:latin typeface="Courier New" pitchFamily="49" charset="0"/>
                <a:cs typeface="Courier New" pitchFamily="49" charset="0"/>
              </a:rPr>
              <a:t>Add-</a:t>
            </a:r>
            <a:r>
              <a:rPr lang="de-DE" dirty="0" err="1">
                <a:latin typeface="Courier New" pitchFamily="49" charset="0"/>
                <a:cs typeface="Courier New" pitchFamily="49" charset="0"/>
              </a:rPr>
              <a:t>ADComputerServiceAccount</a:t>
            </a:r>
            <a:r>
              <a:rPr lang="de-DE" dirty="0">
                <a:latin typeface="Courier New" pitchFamily="49" charset="0"/>
                <a:cs typeface="Courier New" pitchFamily="49" charset="0"/>
              </a:rPr>
              <a:t> –Identity &lt;Zielcomputer&gt; –</a:t>
            </a:r>
            <a:r>
              <a:rPr lang="de-DE" dirty="0" err="1">
                <a:latin typeface="Courier New" pitchFamily="49" charset="0"/>
                <a:cs typeface="Courier New" pitchFamily="49" charset="0"/>
              </a:rPr>
              <a:t>ServiceAccount</a:t>
            </a:r>
            <a:r>
              <a:rPr lang="de-DE" dirty="0">
                <a:latin typeface="Courier New" pitchFamily="49" charset="0"/>
                <a:cs typeface="Courier New" pitchFamily="49" charset="0"/>
              </a:rPr>
              <a:t> &lt;Erstelltes Dienstkonto&gt; </a:t>
            </a:r>
          </a:p>
          <a:p>
            <a:r>
              <a:rPr lang="de-DE" dirty="0">
                <a:cs typeface="Courier New" pitchFamily="49" charset="0"/>
              </a:rPr>
              <a:t>Auf Anwendungsserver: </a:t>
            </a:r>
            <a:endParaRPr lang="de-DE" dirty="0"/>
          </a:p>
          <a:p>
            <a:pPr marL="68580" indent="0">
              <a:buNone/>
            </a:pPr>
            <a:r>
              <a:rPr lang="de-DE" dirty="0" err="1">
                <a:latin typeface="Courier New" pitchFamily="49" charset="0"/>
                <a:cs typeface="Courier New" pitchFamily="49" charset="0"/>
              </a:rPr>
              <a:t>Install-ADServiceAccount</a:t>
            </a:r>
            <a:r>
              <a:rPr lang="de-DE" dirty="0">
                <a:latin typeface="Courier New" pitchFamily="49" charset="0"/>
                <a:cs typeface="Courier New" pitchFamily="49" charset="0"/>
              </a:rPr>
              <a:t> "Name des Accounts" </a:t>
            </a:r>
          </a:p>
          <a:p>
            <a:endParaRPr lang="de-DE" dirty="0">
              <a:cs typeface="Courier New" pitchFamily="49" charset="0"/>
            </a:endParaRPr>
          </a:p>
          <a:p>
            <a:endParaRPr lang="de-DE" dirty="0"/>
          </a:p>
          <a:p>
            <a:endParaRPr lang="de-DE" dirty="0"/>
          </a:p>
        </p:txBody>
      </p:sp>
    </p:spTree>
    <p:extLst>
      <p:ext uri="{BB962C8B-B14F-4D97-AF65-F5344CB8AC3E}">
        <p14:creationId xmlns:p14="http://schemas.microsoft.com/office/powerpoint/2010/main" val="3297818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Group </a:t>
            </a:r>
            <a:r>
              <a:rPr lang="de-DE" dirty="0" err="1"/>
              <a:t>Managed</a:t>
            </a:r>
            <a:r>
              <a:rPr lang="de-DE" dirty="0"/>
              <a:t> Service Accounts</a:t>
            </a:r>
          </a:p>
        </p:txBody>
      </p:sp>
      <p:sp>
        <p:nvSpPr>
          <p:cNvPr id="3" name="Inhaltsplatzhalter 2"/>
          <p:cNvSpPr>
            <a:spLocks noGrp="1"/>
          </p:cNvSpPr>
          <p:nvPr>
            <p:ph idx="1"/>
          </p:nvPr>
        </p:nvSpPr>
        <p:spPr/>
        <p:txBody>
          <a:bodyPr/>
          <a:lstStyle/>
          <a:p>
            <a:r>
              <a:rPr lang="de-DE" dirty="0"/>
              <a:t>Können nun an mehrere Computer-Konten innerhalb der selben Domäne gebunden werden</a:t>
            </a:r>
          </a:p>
          <a:p>
            <a:r>
              <a:rPr lang="de-DE" dirty="0"/>
              <a:t>Voraussetzung: </a:t>
            </a:r>
          </a:p>
          <a:p>
            <a:pPr lvl="1"/>
            <a:r>
              <a:rPr lang="de-DE" dirty="0"/>
              <a:t>Server 2012 DC</a:t>
            </a:r>
          </a:p>
          <a:p>
            <a:pPr lvl="1"/>
            <a:r>
              <a:rPr lang="de-DE" dirty="0" err="1"/>
              <a:t>gMSA</a:t>
            </a:r>
            <a:r>
              <a:rPr lang="de-DE" dirty="0"/>
              <a:t> auf Server 2012 genutzt</a:t>
            </a:r>
          </a:p>
          <a:p>
            <a:r>
              <a:rPr lang="de-DE" dirty="0"/>
              <a:t>Bedienung wie für reguläre MSA</a:t>
            </a:r>
          </a:p>
        </p:txBody>
      </p:sp>
      <p:sp>
        <p:nvSpPr>
          <p:cNvPr id="4" name="Foliennummernplatzhalter 3"/>
          <p:cNvSpPr>
            <a:spLocks noGrp="1"/>
          </p:cNvSpPr>
          <p:nvPr>
            <p:ph type="sldNum" sz="quarter" idx="12"/>
          </p:nvPr>
        </p:nvSpPr>
        <p:spPr/>
        <p:txBody>
          <a:bodyPr/>
          <a:lstStyle/>
          <a:p>
            <a:fld id="{D0B68A9A-8F5D-4114-819E-CD9E627B0FFB}" type="slidenum">
              <a:rPr lang="de-DE" smtClean="0"/>
              <a:t>76</a:t>
            </a:fld>
            <a:endParaRPr lang="de-DE"/>
          </a:p>
        </p:txBody>
      </p:sp>
    </p:spTree>
    <p:extLst>
      <p:ext uri="{BB962C8B-B14F-4D97-AF65-F5344CB8AC3E}">
        <p14:creationId xmlns:p14="http://schemas.microsoft.com/office/powerpoint/2010/main" val="1811988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Versehentliches Löschen</a:t>
            </a:r>
          </a:p>
        </p:txBody>
      </p:sp>
      <p:sp>
        <p:nvSpPr>
          <p:cNvPr id="3" name="Inhaltsplatzhalter 2"/>
          <p:cNvSpPr>
            <a:spLocks noGrp="1"/>
          </p:cNvSpPr>
          <p:nvPr>
            <p:ph idx="1"/>
          </p:nvPr>
        </p:nvSpPr>
        <p:spPr/>
        <p:txBody>
          <a:bodyPr/>
          <a:lstStyle/>
          <a:p>
            <a:r>
              <a:rPr lang="de-DE" dirty="0"/>
              <a:t>Standardmäßig angekreuzt bei OUs</a:t>
            </a:r>
          </a:p>
          <a:p>
            <a:r>
              <a:rPr lang="de-DE" dirty="0"/>
              <a:t>Ansicht/Erweiterte Features</a:t>
            </a:r>
          </a:p>
          <a:p>
            <a:endParaRPr lang="de-DE" dirty="0"/>
          </a:p>
        </p:txBody>
      </p:sp>
      <p:pic>
        <p:nvPicPr>
          <p:cNvPr id="4" name="Grafik 3"/>
          <p:cNvPicPr>
            <a:picLocks noChangeAspect="1"/>
          </p:cNvPicPr>
          <p:nvPr/>
        </p:nvPicPr>
        <p:blipFill rotWithShape="1">
          <a:blip r:embed="rId2"/>
          <a:srcRect l="45571" t="12594" r="11610" b="27360"/>
          <a:stretch/>
        </p:blipFill>
        <p:spPr>
          <a:xfrm>
            <a:off x="4716016" y="2348880"/>
            <a:ext cx="4176464" cy="4392488"/>
          </a:xfrm>
          <a:prstGeom prst="rect">
            <a:avLst/>
          </a:prstGeom>
        </p:spPr>
      </p:pic>
    </p:spTree>
    <p:extLst>
      <p:ext uri="{BB962C8B-B14F-4D97-AF65-F5344CB8AC3E}">
        <p14:creationId xmlns:p14="http://schemas.microsoft.com/office/powerpoint/2010/main" val="9069654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BestPractice</a:t>
            </a:r>
            <a:r>
              <a:rPr lang="de-DE" dirty="0"/>
              <a:t> für OUs</a:t>
            </a:r>
          </a:p>
        </p:txBody>
      </p:sp>
      <p:sp>
        <p:nvSpPr>
          <p:cNvPr id="3" name="Content Placeholder 2"/>
          <p:cNvSpPr>
            <a:spLocks noGrp="1"/>
          </p:cNvSpPr>
          <p:nvPr>
            <p:ph idx="1"/>
          </p:nvPr>
        </p:nvSpPr>
        <p:spPr/>
        <p:txBody>
          <a:bodyPr/>
          <a:lstStyle/>
          <a:p>
            <a:r>
              <a:rPr lang="de-DE" dirty="0"/>
              <a:t>Computer- und Benutzerkonten in eigene </a:t>
            </a:r>
            <a:r>
              <a:rPr lang="de-DE" dirty="0" err="1"/>
              <a:t>Ous</a:t>
            </a:r>
            <a:endParaRPr lang="de-DE" dirty="0"/>
          </a:p>
          <a:p>
            <a:r>
              <a:rPr lang="de-DE" dirty="0"/>
              <a:t>Sinnvolle Gliederung (z.B. nach Standort, Abteilung, …)</a:t>
            </a:r>
          </a:p>
        </p:txBody>
      </p:sp>
      <p:sp>
        <p:nvSpPr>
          <p:cNvPr id="4" name="Slide Number Placeholder 3"/>
          <p:cNvSpPr>
            <a:spLocks noGrp="1"/>
          </p:cNvSpPr>
          <p:nvPr>
            <p:ph type="sldNum" sz="quarter" idx="12"/>
          </p:nvPr>
        </p:nvSpPr>
        <p:spPr/>
        <p:txBody>
          <a:bodyPr/>
          <a:lstStyle/>
          <a:p>
            <a:fld id="{D0B68A9A-8F5D-4114-819E-CD9E627B0FFB}" type="slidenum">
              <a:rPr lang="de-DE" smtClean="0"/>
              <a:t>78</a:t>
            </a:fld>
            <a:endParaRPr lang="de-DE"/>
          </a:p>
        </p:txBody>
      </p:sp>
      <p:pic>
        <p:nvPicPr>
          <p:cNvPr id="5" name="Picture 4" descr="F05RK02 Left"/>
          <p:cNvPicPr/>
          <p:nvPr/>
        </p:nvPicPr>
        <p:blipFill>
          <a:blip r:embed="rId2" cstate="print"/>
          <a:srcRect/>
          <a:stretch>
            <a:fillRect/>
          </a:stretch>
        </p:blipFill>
        <p:spPr bwMode="auto">
          <a:xfrm>
            <a:off x="4932040" y="2708920"/>
            <a:ext cx="2909562" cy="3701415"/>
          </a:xfrm>
          <a:prstGeom prst="rect">
            <a:avLst/>
          </a:prstGeom>
          <a:noFill/>
          <a:ln w="9525">
            <a:noFill/>
            <a:miter lim="800000"/>
            <a:headEnd/>
            <a:tailEnd/>
          </a:ln>
        </p:spPr>
      </p:pic>
    </p:spTree>
    <p:extLst>
      <p:ext uri="{BB962C8B-B14F-4D97-AF65-F5344CB8AC3E}">
        <p14:creationId xmlns:p14="http://schemas.microsoft.com/office/powerpoint/2010/main" val="2225648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Zuweisen von Rechten</a:t>
            </a:r>
          </a:p>
        </p:txBody>
      </p:sp>
      <p:sp>
        <p:nvSpPr>
          <p:cNvPr id="4" name="Slide Number Placeholder 3"/>
          <p:cNvSpPr>
            <a:spLocks noGrp="1"/>
          </p:cNvSpPr>
          <p:nvPr>
            <p:ph type="sldNum" sz="quarter" idx="12"/>
          </p:nvPr>
        </p:nvSpPr>
        <p:spPr/>
        <p:txBody>
          <a:bodyPr/>
          <a:lstStyle/>
          <a:p>
            <a:fld id="{D0B68A9A-8F5D-4114-819E-CD9E627B0FFB}" type="slidenum">
              <a:rPr lang="de-DE" smtClean="0"/>
              <a:t>79</a:t>
            </a:fld>
            <a:endParaRPr lang="de-DE"/>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098807"/>
            <a:ext cx="6797377" cy="4995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1245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Was ist </a:t>
            </a:r>
            <a:r>
              <a:rPr lang="de-DE" dirty="0" err="1"/>
              <a:t>Active</a:t>
            </a:r>
            <a:r>
              <a:rPr lang="de-DE" dirty="0"/>
              <a:t> Directory?</a:t>
            </a:r>
          </a:p>
        </p:txBody>
      </p:sp>
      <p:sp>
        <p:nvSpPr>
          <p:cNvPr id="6" name="Content Placeholder 5"/>
          <p:cNvSpPr>
            <a:spLocks noGrp="1"/>
          </p:cNvSpPr>
          <p:nvPr>
            <p:ph idx="1"/>
          </p:nvPr>
        </p:nvSpPr>
        <p:spPr/>
        <p:txBody>
          <a:bodyPr>
            <a:normAutofit fontScale="92500" lnSpcReduction="10000"/>
          </a:bodyPr>
          <a:lstStyle/>
          <a:p>
            <a:r>
              <a:rPr lang="de-DE" dirty="0"/>
              <a:t>Stützt sich auf eine Datenbank</a:t>
            </a:r>
          </a:p>
          <a:p>
            <a:pPr lvl="1"/>
            <a:r>
              <a:rPr lang="de-DE" dirty="0"/>
              <a:t>Jet-System</a:t>
            </a:r>
          </a:p>
          <a:p>
            <a:pPr lvl="1"/>
            <a:r>
              <a:rPr lang="de-DE" dirty="0"/>
              <a:t>relational</a:t>
            </a:r>
          </a:p>
          <a:p>
            <a:pPr lvl="1"/>
            <a:r>
              <a:rPr lang="de-DE" dirty="0"/>
              <a:t>transaktionsorientiert</a:t>
            </a:r>
          </a:p>
          <a:p>
            <a:pPr lvl="1"/>
            <a:r>
              <a:rPr lang="de-DE" dirty="0" err="1"/>
              <a:t>ntds.dit</a:t>
            </a:r>
            <a:endParaRPr lang="de-DE" dirty="0"/>
          </a:p>
          <a:p>
            <a:r>
              <a:rPr lang="de-DE" dirty="0"/>
              <a:t>Hierarchisch gegliedert</a:t>
            </a:r>
          </a:p>
          <a:p>
            <a:r>
              <a:rPr lang="de-DE" dirty="0"/>
              <a:t>Schema als „Bauplan“</a:t>
            </a:r>
          </a:p>
          <a:p>
            <a:pPr lvl="1"/>
            <a:r>
              <a:rPr lang="de-DE" dirty="0"/>
              <a:t>Klassen</a:t>
            </a:r>
          </a:p>
          <a:p>
            <a:pPr lvl="1"/>
            <a:r>
              <a:rPr lang="de-DE" dirty="0"/>
              <a:t>Attribute</a:t>
            </a:r>
          </a:p>
          <a:p>
            <a:r>
              <a:rPr lang="de-DE" dirty="0"/>
              <a:t>Benötigt min. einen Domänencontroller</a:t>
            </a:r>
          </a:p>
        </p:txBody>
      </p:sp>
      <p:sp>
        <p:nvSpPr>
          <p:cNvPr id="4" name="Slide Number Placeholder 3"/>
          <p:cNvSpPr>
            <a:spLocks noGrp="1"/>
          </p:cNvSpPr>
          <p:nvPr>
            <p:ph type="sldNum" sz="quarter" idx="12"/>
          </p:nvPr>
        </p:nvSpPr>
        <p:spPr/>
        <p:txBody>
          <a:bodyPr/>
          <a:lstStyle/>
          <a:p>
            <a:fld id="{D0B68A9A-8F5D-4114-819E-CD9E627B0FFB}" type="slidenum">
              <a:rPr lang="de-DE" smtClean="0"/>
              <a:t>8</a:t>
            </a:fld>
            <a:endParaRPr lang="de-DE"/>
          </a:p>
        </p:txBody>
      </p:sp>
      <p:sp>
        <p:nvSpPr>
          <p:cNvPr id="7" name="Rounded Rectangle 844804"/>
          <p:cNvSpPr>
            <a:spLocks noChangeArrowheads="1"/>
          </p:cNvSpPr>
          <p:nvPr/>
        </p:nvSpPr>
        <p:spPr bwMode="auto">
          <a:xfrm>
            <a:off x="5004048" y="3356992"/>
            <a:ext cx="4691434" cy="2080192"/>
          </a:xfrm>
          <a:prstGeom prst="roundRect">
            <a:avLst>
              <a:gd name="adj" fmla="val 4167"/>
            </a:avLst>
          </a:prstGeom>
          <a:noFill/>
          <a:ln w="9525" algn="ctr">
            <a:noFill/>
            <a:round/>
            <a:headEnd/>
            <a:tailEnd/>
          </a:ln>
          <a:effectLst/>
        </p:spPr>
        <p:txBody>
          <a:bodyPr wrap="square" numCol="2" anchor="ctr"/>
          <a:lstStyle/>
          <a:p>
            <a:pPr marL="285750"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Attribute</a:t>
            </a:r>
          </a:p>
          <a:p>
            <a:pPr marL="742950" lvl="1"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objectSID</a:t>
            </a:r>
          </a:p>
          <a:p>
            <a:pPr marL="742950" lvl="1"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sAMAccountName</a:t>
            </a:r>
          </a:p>
          <a:p>
            <a:pPr marL="742950" lvl="1"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location</a:t>
            </a:r>
          </a:p>
          <a:p>
            <a:pPr marL="742950" lvl="1"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manager</a:t>
            </a:r>
          </a:p>
          <a:p>
            <a:pPr marL="742950" lvl="1"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department</a:t>
            </a:r>
          </a:p>
          <a:p>
            <a:pPr marL="742950" lvl="1" indent="-285750">
              <a:lnSpc>
                <a:spcPct val="90000"/>
              </a:lnSpc>
              <a:spcBef>
                <a:spcPct val="40000"/>
              </a:spcBef>
              <a:buClr>
                <a:srgbClr val="006699"/>
              </a:buClr>
              <a:buFont typeface="Arial" pitchFamily="34" charset="0"/>
              <a:buChar char="•"/>
            </a:pPr>
            <a:endParaRPr lang="en-US" sz="1200" b="0" dirty="0">
              <a:latin typeface="Segoe UI" pitchFamily="34" charset="0"/>
              <a:ea typeface="Segoe UI" pitchFamily="34" charset="0"/>
              <a:cs typeface="Segoe UI" pitchFamily="34" charset="0"/>
            </a:endParaRPr>
          </a:p>
          <a:p>
            <a:pPr marL="742950" lvl="1" indent="-285750">
              <a:lnSpc>
                <a:spcPct val="90000"/>
              </a:lnSpc>
              <a:spcBef>
                <a:spcPct val="40000"/>
              </a:spcBef>
              <a:buClr>
                <a:srgbClr val="006699"/>
              </a:buClr>
              <a:buFont typeface="Arial" pitchFamily="34" charset="0"/>
              <a:buChar char="•"/>
            </a:pPr>
            <a:endParaRPr lang="en-US" sz="1200" dirty="0">
              <a:latin typeface="Segoe UI" pitchFamily="34" charset="0"/>
              <a:ea typeface="Segoe UI" pitchFamily="34" charset="0"/>
              <a:cs typeface="Segoe UI" pitchFamily="34" charset="0"/>
            </a:endParaRPr>
          </a:p>
          <a:p>
            <a:pPr marL="285750" indent="-285750">
              <a:lnSpc>
                <a:spcPct val="90000"/>
              </a:lnSpc>
              <a:spcBef>
                <a:spcPct val="40000"/>
              </a:spcBef>
              <a:buClr>
                <a:srgbClr val="006699"/>
              </a:buClr>
              <a:buFont typeface="Arial" pitchFamily="34" charset="0"/>
              <a:buChar char="•"/>
            </a:pPr>
            <a:r>
              <a:rPr lang="en-US" sz="1200" b="0" dirty="0" err="1">
                <a:latin typeface="Segoe UI" pitchFamily="34" charset="0"/>
                <a:ea typeface="Segoe UI" pitchFamily="34" charset="0"/>
                <a:cs typeface="Segoe UI" pitchFamily="34" charset="0"/>
              </a:rPr>
              <a:t>Klassen</a:t>
            </a:r>
            <a:endParaRPr lang="en-US" sz="1200" b="0" dirty="0">
              <a:latin typeface="Segoe UI" pitchFamily="34" charset="0"/>
              <a:ea typeface="Segoe UI" pitchFamily="34" charset="0"/>
              <a:cs typeface="Segoe UI" pitchFamily="34" charset="0"/>
            </a:endParaRPr>
          </a:p>
          <a:p>
            <a:pPr marL="742950" lvl="1"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User</a:t>
            </a:r>
          </a:p>
          <a:p>
            <a:pPr marL="742950" lvl="1"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Group</a:t>
            </a:r>
          </a:p>
          <a:p>
            <a:pPr marL="742950" lvl="1"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Computer</a:t>
            </a:r>
          </a:p>
          <a:p>
            <a:pPr marL="742950" lvl="1" indent="-285750">
              <a:lnSpc>
                <a:spcPct val="90000"/>
              </a:lnSpc>
              <a:spcBef>
                <a:spcPct val="40000"/>
              </a:spcBef>
              <a:buClr>
                <a:srgbClr val="006699"/>
              </a:buClr>
              <a:buFont typeface="Arial" pitchFamily="34" charset="0"/>
              <a:buChar char="•"/>
            </a:pPr>
            <a:r>
              <a:rPr lang="en-US" sz="1200" b="0" dirty="0">
                <a:latin typeface="Segoe UI" pitchFamily="34" charset="0"/>
                <a:ea typeface="Segoe UI" pitchFamily="34" charset="0"/>
                <a:cs typeface="Segoe UI" pitchFamily="34" charset="0"/>
              </a:rPr>
              <a:t>Site</a:t>
            </a:r>
            <a:endParaRPr lang="en-US" sz="12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053773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Computer Accounts and Secure Channels</a:t>
            </a:r>
          </a:p>
        </p:txBody>
      </p:sp>
      <p:sp>
        <p:nvSpPr>
          <p:cNvPr id="4" name="Content Placeholder 4"/>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a:t>Computers have accounts</a:t>
            </a:r>
          </a:p>
          <a:p>
            <a:pPr lvl="1"/>
            <a:r>
              <a:rPr lang="en-US" sz="2200"/>
              <a:t>sAMAccountName</a:t>
            </a:r>
            <a:r>
              <a:rPr lang="en-US" sz="2200" i="1"/>
              <a:t> </a:t>
            </a:r>
            <a:r>
              <a:rPr lang="en-US" sz="2200"/>
              <a:t>and password</a:t>
            </a:r>
          </a:p>
          <a:p>
            <a:pPr lvl="1"/>
            <a:r>
              <a:rPr lang="en-US" sz="2200"/>
              <a:t>Used to create a secure channel between the computer and a domain controller</a:t>
            </a:r>
          </a:p>
          <a:p>
            <a:r>
              <a:rPr lang="en-US" sz="2400"/>
              <a:t>Scenarios where a secure channel can be broken</a:t>
            </a:r>
          </a:p>
          <a:p>
            <a:pPr lvl="1"/>
            <a:r>
              <a:rPr lang="en-US" sz="2200"/>
              <a:t>Reinstalling a computer, even with same name, generates a new SID and password</a:t>
            </a:r>
          </a:p>
          <a:p>
            <a:pPr lvl="1"/>
            <a:r>
              <a:rPr lang="en-US" sz="2200"/>
              <a:t>Restoring a computer from an old backup, or rolling back a computer to an old snapshot</a:t>
            </a:r>
          </a:p>
          <a:p>
            <a:pPr lvl="1"/>
            <a:r>
              <a:rPr lang="en-US" sz="2200"/>
              <a:t>Computer and domain disagree about what the password is</a:t>
            </a:r>
            <a:endParaRPr lang="en-US" sz="2200" dirty="0"/>
          </a:p>
        </p:txBody>
      </p:sp>
    </p:spTree>
    <p:extLst>
      <p:ext uri="{BB962C8B-B14F-4D97-AF65-F5344CB8AC3E}">
        <p14:creationId xmlns:p14="http://schemas.microsoft.com/office/powerpoint/2010/main" val="17024197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Resetting the Secure Channel</a:t>
            </a:r>
          </a:p>
        </p:txBody>
      </p:sp>
      <p:sp>
        <p:nvSpPr>
          <p:cNvPr id="4" name="Content Placeholder 4"/>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a:t>Do not simply remove a computer from the domain and rejoin</a:t>
            </a:r>
          </a:p>
          <a:p>
            <a:pPr lvl="1"/>
            <a:r>
              <a:rPr lang="en-US"/>
              <a:t>Creates new account: new SID, lost group memberships</a:t>
            </a:r>
          </a:p>
          <a:p>
            <a:r>
              <a:rPr lang="en-US"/>
              <a:t>Options for resetting the secure channel</a:t>
            </a:r>
          </a:p>
          <a:p>
            <a:pPr lvl="1"/>
            <a:r>
              <a:rPr lang="en-US"/>
              <a:t>Active Directory Users and Computers</a:t>
            </a:r>
          </a:p>
          <a:p>
            <a:pPr lvl="1"/>
            <a:r>
              <a:rPr lang="en-US"/>
              <a:t>DSMod</a:t>
            </a:r>
          </a:p>
          <a:p>
            <a:pPr lvl="1"/>
            <a:r>
              <a:rPr lang="en-US"/>
              <a:t>NetDom</a:t>
            </a:r>
          </a:p>
          <a:p>
            <a:pPr lvl="1"/>
            <a:r>
              <a:rPr lang="en-US"/>
              <a:t>NLTest</a:t>
            </a:r>
          </a:p>
          <a:p>
            <a:pPr lvl="1"/>
            <a:r>
              <a:rPr lang="hr-HR"/>
              <a:t>Windows PowerShell</a:t>
            </a:r>
            <a:endParaRPr lang="en-US" dirty="0"/>
          </a:p>
        </p:txBody>
      </p:sp>
    </p:spTree>
    <p:extLst>
      <p:ext uri="{BB962C8B-B14F-4D97-AF65-F5344CB8AC3E}">
        <p14:creationId xmlns:p14="http://schemas.microsoft.com/office/powerpoint/2010/main" val="2700419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„Verwaiste“ Computer </a:t>
            </a:r>
          </a:p>
        </p:txBody>
      </p:sp>
      <p:sp>
        <p:nvSpPr>
          <p:cNvPr id="3" name="Inhaltsplatzhalter 2"/>
          <p:cNvSpPr>
            <a:spLocks noGrp="1"/>
          </p:cNvSpPr>
          <p:nvPr>
            <p:ph idx="1"/>
          </p:nvPr>
        </p:nvSpPr>
        <p:spPr/>
        <p:txBody>
          <a:bodyPr>
            <a:normAutofit/>
          </a:bodyPr>
          <a:lstStyle/>
          <a:p>
            <a:r>
              <a:rPr lang="de-DE" dirty="0"/>
              <a:t>Wenn Computer aus Domäne entfernt wird, bleibt Computerkonto in Domäne (deaktiviert)</a:t>
            </a:r>
          </a:p>
          <a:p>
            <a:r>
              <a:rPr lang="de-DE" dirty="0"/>
              <a:t>Wenn PC nicht sauber aus Domäne entfernt wurde </a:t>
            </a:r>
          </a:p>
          <a:p>
            <a:r>
              <a:rPr lang="de-DE" dirty="0" err="1">
                <a:latin typeface="Courier New" pitchFamily="49" charset="0"/>
                <a:cs typeface="Courier New" pitchFamily="49" charset="0"/>
              </a:rPr>
              <a:t>dsquery</a:t>
            </a:r>
            <a:r>
              <a:rPr lang="de-DE" dirty="0">
                <a:latin typeface="Courier New" pitchFamily="49" charset="0"/>
                <a:cs typeface="Courier New" pitchFamily="49" charset="0"/>
              </a:rPr>
              <a:t> </a:t>
            </a:r>
            <a:r>
              <a:rPr lang="de-DE" dirty="0" err="1">
                <a:latin typeface="Courier New" pitchFamily="49" charset="0"/>
                <a:cs typeface="Courier New" pitchFamily="49" charset="0"/>
              </a:rPr>
              <a:t>computer</a:t>
            </a:r>
            <a:r>
              <a:rPr lang="de-DE" dirty="0">
                <a:latin typeface="Courier New" pitchFamily="49" charset="0"/>
                <a:cs typeface="Courier New" pitchFamily="49" charset="0"/>
              </a:rPr>
              <a:t> –</a:t>
            </a:r>
            <a:r>
              <a:rPr lang="de-DE" dirty="0" err="1">
                <a:latin typeface="Courier New" pitchFamily="49" charset="0"/>
                <a:cs typeface="Courier New" pitchFamily="49" charset="0"/>
              </a:rPr>
              <a:t>stalepwd</a:t>
            </a:r>
            <a:r>
              <a:rPr lang="de-DE" dirty="0">
                <a:latin typeface="Courier New" pitchFamily="49" charset="0"/>
                <a:cs typeface="Courier New" pitchFamily="49" charset="0"/>
              </a:rPr>
              <a:t> xx</a:t>
            </a:r>
          </a:p>
          <a:p>
            <a:pPr>
              <a:buFont typeface="Wingdings"/>
              <a:buChar char="à"/>
            </a:pPr>
            <a:r>
              <a:rPr lang="de-DE" dirty="0"/>
              <a:t>Computer-PW alle 30 Tage geändert!</a:t>
            </a:r>
          </a:p>
          <a:p>
            <a:r>
              <a:rPr lang="de-DE" dirty="0" err="1">
                <a:latin typeface="Courier New" pitchFamily="49" charset="0"/>
                <a:cs typeface="Courier New" pitchFamily="49" charset="0"/>
              </a:rPr>
              <a:t>dsquery</a:t>
            </a:r>
            <a:r>
              <a:rPr lang="de-DE" dirty="0">
                <a:latin typeface="Courier New" pitchFamily="49" charset="0"/>
                <a:cs typeface="Courier New" pitchFamily="49" charset="0"/>
              </a:rPr>
              <a:t> </a:t>
            </a:r>
            <a:r>
              <a:rPr lang="de-DE" dirty="0" err="1">
                <a:latin typeface="Courier New" pitchFamily="49" charset="0"/>
                <a:cs typeface="Courier New" pitchFamily="49" charset="0"/>
              </a:rPr>
              <a:t>computer</a:t>
            </a:r>
            <a:r>
              <a:rPr lang="de-DE" dirty="0">
                <a:latin typeface="Courier New" pitchFamily="49" charset="0"/>
                <a:cs typeface="Courier New" pitchFamily="49" charset="0"/>
              </a:rPr>
              <a:t> -</a:t>
            </a:r>
            <a:r>
              <a:rPr lang="de-DE" dirty="0" err="1">
                <a:latin typeface="Courier New" pitchFamily="49" charset="0"/>
                <a:cs typeface="Courier New" pitchFamily="49" charset="0"/>
              </a:rPr>
              <a:t>stalepwd</a:t>
            </a:r>
            <a:r>
              <a:rPr lang="de-DE" dirty="0">
                <a:latin typeface="Courier New" pitchFamily="49" charset="0"/>
                <a:cs typeface="Courier New" pitchFamily="49" charset="0"/>
              </a:rPr>
              <a:t> 70 | </a:t>
            </a:r>
            <a:r>
              <a:rPr lang="de-DE" dirty="0" err="1">
                <a:latin typeface="Courier New" pitchFamily="49" charset="0"/>
                <a:cs typeface="Courier New" pitchFamily="49" charset="0"/>
              </a:rPr>
              <a:t>dsrm</a:t>
            </a:r>
            <a:r>
              <a:rPr lang="de-DE" dirty="0">
                <a:latin typeface="Courier New" pitchFamily="49" charset="0"/>
                <a:cs typeface="Courier New" pitchFamily="49" charset="0"/>
              </a:rPr>
              <a:t> -</a:t>
            </a:r>
            <a:r>
              <a:rPr lang="de-DE" dirty="0" err="1">
                <a:latin typeface="Courier New" pitchFamily="49" charset="0"/>
                <a:cs typeface="Courier New" pitchFamily="49" charset="0"/>
              </a:rPr>
              <a:t>noprompt</a:t>
            </a:r>
            <a:r>
              <a:rPr lang="de-DE" dirty="0">
                <a:latin typeface="Courier New" pitchFamily="49" charset="0"/>
                <a:cs typeface="Courier New" pitchFamily="49" charset="0"/>
              </a:rPr>
              <a:t> -c</a:t>
            </a:r>
          </a:p>
        </p:txBody>
      </p:sp>
    </p:spTree>
    <p:extLst>
      <p:ext uri="{BB962C8B-B14F-4D97-AF65-F5344CB8AC3E}">
        <p14:creationId xmlns:p14="http://schemas.microsoft.com/office/powerpoint/2010/main" val="2234584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„Verwaiste“ Computer</a:t>
            </a:r>
          </a:p>
        </p:txBody>
      </p:sp>
      <p:sp>
        <p:nvSpPr>
          <p:cNvPr id="3" name="Inhaltsplatzhalter 2"/>
          <p:cNvSpPr>
            <a:spLocks noGrp="1"/>
          </p:cNvSpPr>
          <p:nvPr>
            <p:ph idx="1"/>
          </p:nvPr>
        </p:nvSpPr>
        <p:spPr/>
        <p:txBody>
          <a:bodyPr>
            <a:normAutofit/>
          </a:bodyPr>
          <a:lstStyle/>
          <a:p>
            <a:r>
              <a:rPr lang="de-DE" dirty="0">
                <a:cs typeface="Courier New" pitchFamily="49" charset="0"/>
              </a:rPr>
              <a:t>Deaktivierte Computerkonten:</a:t>
            </a:r>
          </a:p>
          <a:p>
            <a:r>
              <a:rPr lang="de-DE" dirty="0">
                <a:latin typeface="Courier New" pitchFamily="49" charset="0"/>
                <a:cs typeface="Courier New" pitchFamily="49" charset="0"/>
              </a:rPr>
              <a:t>Search-</a:t>
            </a:r>
            <a:r>
              <a:rPr lang="de-DE" dirty="0" err="1">
                <a:latin typeface="Courier New" pitchFamily="49" charset="0"/>
                <a:cs typeface="Courier New" pitchFamily="49" charset="0"/>
              </a:rPr>
              <a:t>ADAccount</a:t>
            </a:r>
            <a:r>
              <a:rPr lang="de-DE" dirty="0">
                <a:latin typeface="Courier New" pitchFamily="49" charset="0"/>
                <a:cs typeface="Courier New" pitchFamily="49" charset="0"/>
              </a:rPr>
              <a:t> -</a:t>
            </a:r>
            <a:r>
              <a:rPr lang="de-DE" dirty="0" err="1">
                <a:latin typeface="Courier New" pitchFamily="49" charset="0"/>
                <a:cs typeface="Courier New" pitchFamily="49" charset="0"/>
              </a:rPr>
              <a:t>AccountDisabled</a:t>
            </a:r>
            <a:r>
              <a:rPr lang="de-DE" dirty="0">
                <a:latin typeface="Courier New" pitchFamily="49" charset="0"/>
                <a:cs typeface="Courier New" pitchFamily="49" charset="0"/>
              </a:rPr>
              <a:t> –</a:t>
            </a:r>
            <a:r>
              <a:rPr lang="de-DE" dirty="0" err="1">
                <a:latin typeface="Courier New" pitchFamily="49" charset="0"/>
                <a:cs typeface="Courier New" pitchFamily="49" charset="0"/>
              </a:rPr>
              <a:t>ComputersOnly</a:t>
            </a:r>
            <a:endParaRPr lang="de-DE" dirty="0">
              <a:latin typeface="Courier New" pitchFamily="49" charset="0"/>
              <a:cs typeface="Courier New" pitchFamily="49" charset="0"/>
            </a:endParaRPr>
          </a:p>
          <a:p>
            <a:r>
              <a:rPr lang="de-DE" dirty="0"/>
              <a:t>Alle Computer, die X Tage nicht angemeldet waren:</a:t>
            </a:r>
          </a:p>
          <a:p>
            <a:r>
              <a:rPr lang="en-US" dirty="0">
                <a:latin typeface="Courier New" pitchFamily="49" charset="0"/>
                <a:cs typeface="Courier New" pitchFamily="49" charset="0"/>
              </a:rPr>
              <a:t>Search-</a:t>
            </a:r>
            <a:r>
              <a:rPr lang="en-US" dirty="0" err="1">
                <a:latin typeface="Courier New" pitchFamily="49" charset="0"/>
                <a:cs typeface="Courier New" pitchFamily="49" charset="0"/>
              </a:rPr>
              <a:t>ADAccount</a:t>
            </a:r>
            <a:r>
              <a:rPr lang="en-US" dirty="0">
                <a:latin typeface="Courier New" pitchFamily="49" charset="0"/>
                <a:cs typeface="Courier New" pitchFamily="49" charset="0"/>
              </a:rPr>
              <a:t> -</a:t>
            </a:r>
            <a:r>
              <a:rPr lang="en-US" dirty="0" err="1">
                <a:latin typeface="Courier New" pitchFamily="49" charset="0"/>
                <a:cs typeface="Courier New" pitchFamily="49" charset="0"/>
              </a:rPr>
              <a:t>AccountInactive</a:t>
            </a:r>
            <a:r>
              <a:rPr lang="en-US" dirty="0">
                <a:latin typeface="Courier New" pitchFamily="49" charset="0"/>
                <a:cs typeface="Courier New" pitchFamily="49" charset="0"/>
              </a:rPr>
              <a:t> –Timespan X –</a:t>
            </a:r>
            <a:r>
              <a:rPr lang="en-US" dirty="0" err="1">
                <a:latin typeface="Courier New" pitchFamily="49" charset="0"/>
                <a:cs typeface="Courier New" pitchFamily="49" charset="0"/>
              </a:rPr>
              <a:t>ComputersOnly</a:t>
            </a:r>
            <a:r>
              <a:rPr lang="en-US" dirty="0">
                <a:latin typeface="Courier New" pitchFamily="49" charset="0"/>
                <a:cs typeface="Courier New" pitchFamily="49" charset="0"/>
              </a:rPr>
              <a:t> | Sort-Object | FT Name –A</a:t>
            </a:r>
          </a:p>
          <a:p>
            <a:pPr marL="68580" indent="0">
              <a:buNone/>
            </a:pPr>
            <a:endParaRPr lang="de-DE" dirty="0"/>
          </a:p>
          <a:p>
            <a:endParaRPr lang="de-DE" dirty="0"/>
          </a:p>
        </p:txBody>
      </p:sp>
    </p:spTree>
    <p:extLst>
      <p:ext uri="{BB962C8B-B14F-4D97-AF65-F5344CB8AC3E}">
        <p14:creationId xmlns:p14="http://schemas.microsoft.com/office/powerpoint/2010/main" val="3355628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Offline Domain-</a:t>
            </a:r>
            <a:r>
              <a:rPr lang="de-DE" dirty="0" err="1"/>
              <a:t>Join</a:t>
            </a:r>
            <a:endParaRPr lang="de-DE" dirty="0"/>
          </a:p>
        </p:txBody>
      </p:sp>
      <p:sp>
        <p:nvSpPr>
          <p:cNvPr id="3" name="Inhaltsplatzhalter 2"/>
          <p:cNvSpPr>
            <a:spLocks noGrp="1"/>
          </p:cNvSpPr>
          <p:nvPr>
            <p:ph idx="1"/>
          </p:nvPr>
        </p:nvSpPr>
        <p:spPr/>
        <p:txBody>
          <a:bodyPr>
            <a:normAutofit/>
          </a:bodyPr>
          <a:lstStyle/>
          <a:p>
            <a:r>
              <a:rPr lang="de-DE" dirty="0"/>
              <a:t>Domänen-Beitritt, ohne, dass AD bzw. DC erreichbar ist</a:t>
            </a:r>
          </a:p>
          <a:p>
            <a:pPr lvl="1"/>
            <a:r>
              <a:rPr lang="de-DE" dirty="0" err="1">
                <a:latin typeface="Courier New" pitchFamily="49" charset="0"/>
                <a:cs typeface="Courier New" pitchFamily="49" charset="0"/>
              </a:rPr>
              <a:t>djoin</a:t>
            </a:r>
            <a:r>
              <a:rPr lang="de-DE" dirty="0">
                <a:latin typeface="Courier New" pitchFamily="49" charset="0"/>
                <a:cs typeface="Courier New" pitchFamily="49" charset="0"/>
              </a:rPr>
              <a:t> /</a:t>
            </a:r>
            <a:r>
              <a:rPr lang="de-DE" dirty="0" err="1">
                <a:latin typeface="Courier New" pitchFamily="49" charset="0"/>
                <a:cs typeface="Courier New" pitchFamily="49" charset="0"/>
              </a:rPr>
              <a:t>provision</a:t>
            </a:r>
            <a:r>
              <a:rPr lang="de-DE" dirty="0">
                <a:latin typeface="Courier New" pitchFamily="49" charset="0"/>
                <a:cs typeface="Courier New" pitchFamily="49" charset="0"/>
              </a:rPr>
              <a:t> /</a:t>
            </a:r>
            <a:r>
              <a:rPr lang="de-DE" dirty="0" err="1">
                <a:latin typeface="Courier New" pitchFamily="49" charset="0"/>
                <a:cs typeface="Courier New" pitchFamily="49" charset="0"/>
              </a:rPr>
              <a:t>domain</a:t>
            </a:r>
            <a:r>
              <a:rPr lang="de-DE" dirty="0">
                <a:latin typeface="Courier New" pitchFamily="49" charset="0"/>
                <a:cs typeface="Courier New" pitchFamily="49" charset="0"/>
              </a:rPr>
              <a:t> DOMAIN.INTERN /</a:t>
            </a:r>
            <a:r>
              <a:rPr lang="de-DE" dirty="0" err="1">
                <a:latin typeface="Courier New" pitchFamily="49" charset="0"/>
                <a:cs typeface="Courier New" pitchFamily="49" charset="0"/>
              </a:rPr>
              <a:t>machine</a:t>
            </a:r>
            <a:r>
              <a:rPr lang="de-DE" dirty="0">
                <a:latin typeface="Courier New" pitchFamily="49" charset="0"/>
                <a:cs typeface="Courier New" pitchFamily="49" charset="0"/>
              </a:rPr>
              <a:t> COMPUTERNAME /</a:t>
            </a:r>
            <a:r>
              <a:rPr lang="de-DE" dirty="0" err="1">
                <a:latin typeface="Courier New" pitchFamily="49" charset="0"/>
                <a:cs typeface="Courier New" pitchFamily="49" charset="0"/>
              </a:rPr>
              <a:t>savefile</a:t>
            </a:r>
            <a:r>
              <a:rPr lang="de-DE" dirty="0">
                <a:latin typeface="Courier New" pitchFamily="49" charset="0"/>
                <a:cs typeface="Courier New" pitchFamily="49" charset="0"/>
              </a:rPr>
              <a:t> </a:t>
            </a:r>
            <a:r>
              <a:rPr lang="de-DE" dirty="0" err="1">
                <a:latin typeface="Courier New" pitchFamily="49" charset="0"/>
                <a:cs typeface="Courier New" pitchFamily="49" charset="0"/>
              </a:rPr>
              <a:t>FILE.djoin</a:t>
            </a:r>
            <a:endParaRPr lang="de-DE" dirty="0">
              <a:latin typeface="Courier New" pitchFamily="49" charset="0"/>
              <a:cs typeface="Courier New" pitchFamily="49" charset="0"/>
            </a:endParaRPr>
          </a:p>
          <a:p>
            <a:pPr lvl="1"/>
            <a:r>
              <a:rPr lang="de-DE" dirty="0" err="1"/>
              <a:t>FILE.djoin</a:t>
            </a:r>
            <a:r>
              <a:rPr lang="de-DE" dirty="0"/>
              <a:t> auf Client übertragen</a:t>
            </a:r>
          </a:p>
          <a:p>
            <a:pPr lvl="1"/>
            <a:r>
              <a:rPr lang="de-DE" dirty="0" err="1">
                <a:latin typeface="Courier New" pitchFamily="49" charset="0"/>
                <a:cs typeface="Courier New" pitchFamily="49" charset="0"/>
              </a:rPr>
              <a:t>djoin</a:t>
            </a:r>
            <a:r>
              <a:rPr lang="de-DE" dirty="0">
                <a:latin typeface="Courier New" pitchFamily="49" charset="0"/>
                <a:cs typeface="Courier New" pitchFamily="49" charset="0"/>
              </a:rPr>
              <a:t> /</a:t>
            </a:r>
            <a:r>
              <a:rPr lang="de-DE" dirty="0" err="1">
                <a:latin typeface="Courier New" pitchFamily="49" charset="0"/>
                <a:cs typeface="Courier New" pitchFamily="49" charset="0"/>
              </a:rPr>
              <a:t>requestodj</a:t>
            </a:r>
            <a:r>
              <a:rPr lang="de-DE" dirty="0">
                <a:latin typeface="Courier New" pitchFamily="49" charset="0"/>
                <a:cs typeface="Courier New" pitchFamily="49" charset="0"/>
              </a:rPr>
              <a:t> /</a:t>
            </a:r>
            <a:r>
              <a:rPr lang="de-DE" dirty="0" err="1">
                <a:latin typeface="Courier New" pitchFamily="49" charset="0"/>
                <a:cs typeface="Courier New" pitchFamily="49" charset="0"/>
              </a:rPr>
              <a:t>loadfile</a:t>
            </a:r>
            <a:r>
              <a:rPr lang="de-DE" dirty="0">
                <a:latin typeface="Courier New" pitchFamily="49" charset="0"/>
                <a:cs typeface="Courier New" pitchFamily="49" charset="0"/>
              </a:rPr>
              <a:t> </a:t>
            </a:r>
            <a:r>
              <a:rPr lang="de-DE" dirty="0" err="1">
                <a:latin typeface="Courier New" pitchFamily="49" charset="0"/>
                <a:cs typeface="Courier New" pitchFamily="49" charset="0"/>
              </a:rPr>
              <a:t>FILE.djoin</a:t>
            </a:r>
            <a:r>
              <a:rPr lang="de-DE" dirty="0">
                <a:latin typeface="Courier New" pitchFamily="49" charset="0"/>
                <a:cs typeface="Courier New" pitchFamily="49" charset="0"/>
              </a:rPr>
              <a:t> /</a:t>
            </a:r>
            <a:r>
              <a:rPr lang="de-DE" dirty="0" err="1">
                <a:latin typeface="Courier New" pitchFamily="49" charset="0"/>
                <a:cs typeface="Courier New" pitchFamily="49" charset="0"/>
              </a:rPr>
              <a:t>windowspath</a:t>
            </a:r>
            <a:r>
              <a:rPr lang="de-DE" dirty="0">
                <a:latin typeface="Courier New" pitchFamily="49" charset="0"/>
                <a:cs typeface="Courier New" pitchFamily="49" charset="0"/>
              </a:rPr>
              <a:t> C:\Windows /</a:t>
            </a:r>
            <a:r>
              <a:rPr lang="de-DE">
                <a:latin typeface="Courier New" pitchFamily="49" charset="0"/>
                <a:cs typeface="Courier New" pitchFamily="49" charset="0"/>
              </a:rPr>
              <a:t>localOS</a:t>
            </a:r>
            <a:endParaRPr lang="de-DE" dirty="0">
              <a:latin typeface="Courier New" pitchFamily="49" charset="0"/>
              <a:cs typeface="Courier New" pitchFamily="49" charset="0"/>
            </a:endParaRPr>
          </a:p>
        </p:txBody>
      </p:sp>
    </p:spTree>
    <p:extLst>
      <p:ext uri="{BB962C8B-B14F-4D97-AF65-F5344CB8AC3E}">
        <p14:creationId xmlns:p14="http://schemas.microsoft.com/office/powerpoint/2010/main" val="5569716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3312" y="4357979"/>
            <a:ext cx="2663488" cy="1980000"/>
          </a:xfrm>
          <a:prstGeom prst="rect">
            <a:avLst/>
          </a:prstGeom>
        </p:spPr>
      </p:pic>
      <p:sp>
        <p:nvSpPr>
          <p:cNvPr id="2" name="Title 1"/>
          <p:cNvSpPr>
            <a:spLocks noGrp="1"/>
          </p:cNvSpPr>
          <p:nvPr>
            <p:ph type="title"/>
          </p:nvPr>
        </p:nvSpPr>
        <p:spPr/>
        <p:txBody>
          <a:bodyPr/>
          <a:lstStyle/>
          <a:p>
            <a:r>
              <a:rPr lang="de-DE" dirty="0"/>
              <a:t>Übung: AD-Konten</a:t>
            </a:r>
          </a:p>
        </p:txBody>
      </p:sp>
      <p:sp>
        <p:nvSpPr>
          <p:cNvPr id="3" name="Content Placeholder 2"/>
          <p:cNvSpPr>
            <a:spLocks noGrp="1"/>
          </p:cNvSpPr>
          <p:nvPr>
            <p:ph idx="1"/>
          </p:nvPr>
        </p:nvSpPr>
        <p:spPr/>
        <p:txBody>
          <a:bodyPr/>
          <a:lstStyle/>
          <a:p>
            <a:r>
              <a:rPr lang="de-DE" dirty="0"/>
              <a:t>Schauen Sie sich das AD Verwaltungscenter an</a:t>
            </a:r>
          </a:p>
          <a:p>
            <a:r>
              <a:rPr lang="de-DE" dirty="0"/>
              <a:t>Erzeugen Sie eine OU</a:t>
            </a:r>
          </a:p>
          <a:p>
            <a:r>
              <a:rPr lang="de-DE" dirty="0"/>
              <a:t>Legen Sie ein paar Benutzerkonten im AD an</a:t>
            </a:r>
          </a:p>
          <a:p>
            <a:r>
              <a:rPr lang="de-DE" dirty="0"/>
              <a:t>Gruppieren Sie diese mit Hilfe einer Sicherheitsgruppe</a:t>
            </a:r>
          </a:p>
          <a:p>
            <a:r>
              <a:rPr lang="de-DE" dirty="0"/>
              <a:t>Delegieren Sie dieser Gruppe Rechte auf die OU</a:t>
            </a:r>
          </a:p>
        </p:txBody>
      </p:sp>
      <p:sp>
        <p:nvSpPr>
          <p:cNvPr id="4" name="Slide Number Placeholder 3"/>
          <p:cNvSpPr>
            <a:spLocks noGrp="1"/>
          </p:cNvSpPr>
          <p:nvPr>
            <p:ph type="sldNum" sz="quarter" idx="12"/>
          </p:nvPr>
        </p:nvSpPr>
        <p:spPr/>
        <p:txBody>
          <a:bodyPr/>
          <a:lstStyle/>
          <a:p>
            <a:fld id="{D0B68A9A-8F5D-4114-819E-CD9E627B0FFB}" type="slidenum">
              <a:rPr lang="de-DE" smtClean="0"/>
              <a:t>85</a:t>
            </a:fld>
            <a:endParaRPr lang="de-DE"/>
          </a:p>
        </p:txBody>
      </p:sp>
    </p:spTree>
    <p:extLst>
      <p:ext uri="{BB962C8B-B14F-4D97-AF65-F5344CB8AC3E}">
        <p14:creationId xmlns:p14="http://schemas.microsoft.com/office/powerpoint/2010/main" val="659469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AD Schema bearbeiten</a:t>
            </a:r>
          </a:p>
        </p:txBody>
      </p:sp>
      <p:sp>
        <p:nvSpPr>
          <p:cNvPr id="3" name="Inhaltsplatzhalter 2"/>
          <p:cNvSpPr>
            <a:spLocks noGrp="1"/>
          </p:cNvSpPr>
          <p:nvPr>
            <p:ph idx="1"/>
          </p:nvPr>
        </p:nvSpPr>
        <p:spPr/>
        <p:txBody>
          <a:bodyPr/>
          <a:lstStyle/>
          <a:p>
            <a:r>
              <a:rPr lang="de-DE" dirty="0"/>
              <a:t>Bedarf Planung!</a:t>
            </a:r>
          </a:p>
          <a:p>
            <a:r>
              <a:rPr lang="de-DE" dirty="0"/>
              <a:t>Irreversibel</a:t>
            </a:r>
          </a:p>
          <a:p>
            <a:r>
              <a:rPr lang="de-DE" dirty="0"/>
              <a:t>Neue Attribute: Vorher prüfen, ob OID frei; bei Bedarf registrieren (ISO)</a:t>
            </a:r>
          </a:p>
          <a:p>
            <a:r>
              <a:rPr lang="de-DE" dirty="0">
                <a:latin typeface="Courier New" pitchFamily="49" charset="0"/>
                <a:cs typeface="Courier New" pitchFamily="49" charset="0"/>
              </a:rPr>
              <a:t>regsvr32 schmmgmt.dll</a:t>
            </a:r>
          </a:p>
          <a:p>
            <a:r>
              <a:rPr lang="de-DE" dirty="0"/>
              <a:t>mmc-Snapin „</a:t>
            </a:r>
            <a:r>
              <a:rPr lang="de-DE" dirty="0" err="1"/>
              <a:t>Active</a:t>
            </a:r>
            <a:r>
              <a:rPr lang="de-DE" dirty="0"/>
              <a:t> Directory-Schema“</a:t>
            </a:r>
          </a:p>
          <a:p>
            <a:endParaRPr lang="de-DE" dirty="0"/>
          </a:p>
          <a:p>
            <a:endParaRPr lang="de-DE" dirty="0"/>
          </a:p>
        </p:txBody>
      </p:sp>
    </p:spTree>
    <p:extLst>
      <p:ext uri="{BB962C8B-B14F-4D97-AF65-F5344CB8AC3E}">
        <p14:creationId xmlns:p14="http://schemas.microsoft.com/office/powerpoint/2010/main" val="34144470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Vertrauensstellungen</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87</a:t>
            </a:fld>
            <a:endParaRPr lang="de-DE"/>
          </a:p>
        </p:txBody>
      </p:sp>
    </p:spTree>
    <p:extLst>
      <p:ext uri="{BB962C8B-B14F-4D97-AF65-F5344CB8AC3E}">
        <p14:creationId xmlns:p14="http://schemas.microsoft.com/office/powerpoint/2010/main" val="2102728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862" t="15319" r="23139" b="51588"/>
          <a:stretch/>
        </p:blipFill>
        <p:spPr bwMode="auto">
          <a:xfrm>
            <a:off x="3008412" y="3933057"/>
            <a:ext cx="5596036" cy="243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p:txBody>
          <a:bodyPr/>
          <a:lstStyle/>
          <a:p>
            <a:r>
              <a:rPr lang="de-DE" dirty="0"/>
              <a:t>Vertrauensstellungen</a:t>
            </a:r>
          </a:p>
        </p:txBody>
      </p:sp>
      <p:sp>
        <p:nvSpPr>
          <p:cNvPr id="3" name="Inhaltsplatzhalter 2"/>
          <p:cNvSpPr>
            <a:spLocks noGrp="1"/>
          </p:cNvSpPr>
          <p:nvPr>
            <p:ph idx="1"/>
          </p:nvPr>
        </p:nvSpPr>
        <p:spPr/>
        <p:txBody>
          <a:bodyPr/>
          <a:lstStyle/>
          <a:p>
            <a:r>
              <a:rPr lang="de-DE" dirty="0"/>
              <a:t>Innerhalb GS: Automatisch zwischen allen Domänen (transitiv)</a:t>
            </a:r>
          </a:p>
          <a:p>
            <a:r>
              <a:rPr lang="de-DE" dirty="0"/>
              <a:t>Zusätzlich zu anderen Domänen möglich</a:t>
            </a:r>
          </a:p>
          <a:p>
            <a:pPr lvl="1"/>
            <a:r>
              <a:rPr lang="de-DE" dirty="0"/>
              <a:t>bidirektional</a:t>
            </a:r>
          </a:p>
          <a:p>
            <a:pPr lvl="1"/>
            <a:r>
              <a:rPr lang="de-DE" dirty="0"/>
              <a:t>unidirektional</a:t>
            </a:r>
          </a:p>
          <a:p>
            <a:pPr>
              <a:buFont typeface="Symbol"/>
              <a:buChar char="Þ"/>
            </a:pPr>
            <a:r>
              <a:rPr lang="de-DE" dirty="0"/>
              <a:t>Testsysteme</a:t>
            </a:r>
          </a:p>
          <a:p>
            <a:pPr>
              <a:buFont typeface="Symbol"/>
              <a:buChar char="Þ"/>
            </a:pPr>
            <a:endParaRPr lang="de-DE" dirty="0"/>
          </a:p>
          <a:p>
            <a:endParaRPr lang="de-DE" dirty="0"/>
          </a:p>
          <a:p>
            <a:pPr lvl="1"/>
            <a:endParaRPr lang="de-DE" dirty="0"/>
          </a:p>
          <a:p>
            <a:endParaRPr lang="de-DE" dirty="0"/>
          </a:p>
        </p:txBody>
      </p:sp>
    </p:spTree>
    <p:extLst>
      <p:ext uri="{BB962C8B-B14F-4D97-AF65-F5344CB8AC3E}">
        <p14:creationId xmlns:p14="http://schemas.microsoft.com/office/powerpoint/2010/main" val="30022129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a:spLocks noGrp="1"/>
          </p:cNvSpPr>
          <p:nvPr>
            <p:ph type="title"/>
          </p:nvPr>
        </p:nvSpPr>
        <p:spPr/>
        <p:txBody>
          <a:bodyPr>
            <a:normAutofit fontScale="90000"/>
          </a:bodyPr>
          <a:lstStyle/>
          <a:p>
            <a:r>
              <a:rPr lang="en-CA" dirty="0" err="1"/>
              <a:t>Verschiedene</a:t>
            </a:r>
            <a:r>
              <a:rPr lang="en-CA" dirty="0"/>
              <a:t> </a:t>
            </a:r>
            <a:r>
              <a:rPr lang="en-CA" dirty="0" err="1"/>
              <a:t>Typen</a:t>
            </a:r>
            <a:r>
              <a:rPr lang="en-CA" dirty="0"/>
              <a:t> von </a:t>
            </a:r>
            <a:r>
              <a:rPr lang="en-CA" dirty="0" err="1"/>
              <a:t>Vertrauensstellungen</a:t>
            </a:r>
            <a:endParaRPr lang="en-CA" dirty="0"/>
          </a:p>
        </p:txBody>
      </p:sp>
      <p:graphicFrame>
        <p:nvGraphicFramePr>
          <p:cNvPr id="37" name="Table 36"/>
          <p:cNvGraphicFramePr>
            <a:graphicFrameLocks noGrp="1"/>
          </p:cNvGraphicFramePr>
          <p:nvPr>
            <p:extLst>
              <p:ext uri="{D42A27DB-BD31-4B8C-83A1-F6EECF244321}">
                <p14:modId xmlns:p14="http://schemas.microsoft.com/office/powerpoint/2010/main" val="1204272763"/>
              </p:ext>
            </p:extLst>
          </p:nvPr>
        </p:nvGraphicFramePr>
        <p:xfrm>
          <a:off x="2449063" y="4814833"/>
          <a:ext cx="6608768" cy="2011680"/>
        </p:xfrm>
        <a:graphic>
          <a:graphicData uri="http://schemas.openxmlformats.org/drawingml/2006/table">
            <a:tbl>
              <a:tblPr firstRow="1" bandRow="1">
                <a:tableStyleId>{E8B1032C-EA38-4F05-BA0D-38AFFFC7BED3}</a:tableStyleId>
              </a:tblPr>
              <a:tblGrid>
                <a:gridCol w="3722591">
                  <a:extLst>
                    <a:ext uri="{9D8B030D-6E8A-4147-A177-3AD203B41FA5}">
                      <a16:colId xmlns:a16="http://schemas.microsoft.com/office/drawing/2014/main" val="20000"/>
                    </a:ext>
                  </a:extLst>
                </a:gridCol>
                <a:gridCol w="1483235">
                  <a:extLst>
                    <a:ext uri="{9D8B030D-6E8A-4147-A177-3AD203B41FA5}">
                      <a16:colId xmlns:a16="http://schemas.microsoft.com/office/drawing/2014/main" val="20001"/>
                    </a:ext>
                  </a:extLst>
                </a:gridCol>
                <a:gridCol w="1402942">
                  <a:extLst>
                    <a:ext uri="{9D8B030D-6E8A-4147-A177-3AD203B41FA5}">
                      <a16:colId xmlns:a16="http://schemas.microsoft.com/office/drawing/2014/main" val="20002"/>
                    </a:ext>
                  </a:extLst>
                </a:gridCol>
              </a:tblGrid>
              <a:tr h="181367">
                <a:tc>
                  <a:txBody>
                    <a:bodyPr/>
                    <a:lstStyle/>
                    <a:p>
                      <a:r>
                        <a:rPr lang="en-US" sz="1600" b="0" dirty="0">
                          <a:latin typeface="Segoe UI" pitchFamily="34" charset="0"/>
                          <a:ea typeface="Segoe UI" pitchFamily="34" charset="0"/>
                          <a:cs typeface="Segoe UI" pitchFamily="34" charset="0"/>
                        </a:rPr>
                        <a:t>Trust type</a:t>
                      </a:r>
                    </a:p>
                  </a:txBody>
                  <a:tcPr/>
                </a:tc>
                <a:tc>
                  <a:txBody>
                    <a:bodyPr/>
                    <a:lstStyle/>
                    <a:p>
                      <a:r>
                        <a:rPr lang="en-US" sz="1600" b="0" dirty="0">
                          <a:latin typeface="Segoe UI" pitchFamily="34" charset="0"/>
                          <a:ea typeface="Segoe UI" pitchFamily="34" charset="0"/>
                          <a:cs typeface="Segoe UI" pitchFamily="34" charset="0"/>
                        </a:rPr>
                        <a:t>Transitive?</a:t>
                      </a:r>
                    </a:p>
                  </a:txBody>
                  <a:tcPr/>
                </a:tc>
                <a:tc>
                  <a:txBody>
                    <a:bodyPr/>
                    <a:lstStyle/>
                    <a:p>
                      <a:r>
                        <a:rPr lang="en-US" sz="1600" b="0" dirty="0">
                          <a:latin typeface="Segoe UI" pitchFamily="34" charset="0"/>
                          <a:ea typeface="Segoe UI" pitchFamily="34" charset="0"/>
                          <a:cs typeface="Segoe UI" pitchFamily="34" charset="0"/>
                        </a:rPr>
                        <a:t>Color</a:t>
                      </a:r>
                    </a:p>
                  </a:txBody>
                  <a:tcPr/>
                </a:tc>
                <a:extLst>
                  <a:ext uri="{0D108BD9-81ED-4DB2-BD59-A6C34878D82A}">
                    <a16:rowId xmlns:a16="http://schemas.microsoft.com/office/drawing/2014/main" val="10000"/>
                  </a:ext>
                </a:extLst>
              </a:tr>
              <a:tr h="181367">
                <a:tc>
                  <a:txBody>
                    <a:bodyPr/>
                    <a:lstStyle/>
                    <a:p>
                      <a:r>
                        <a:rPr lang="en-US" sz="1600" b="0" dirty="0">
                          <a:latin typeface="Segoe UI" pitchFamily="34" charset="0"/>
                          <a:ea typeface="Segoe UI" pitchFamily="34" charset="0"/>
                          <a:cs typeface="Segoe UI" pitchFamily="34" charset="0"/>
                        </a:rPr>
                        <a:t>Parent-child</a:t>
                      </a:r>
                    </a:p>
                  </a:txBody>
                  <a:tcPr>
                    <a:noFill/>
                  </a:tcPr>
                </a:tc>
                <a:tc>
                  <a:txBody>
                    <a:bodyPr/>
                    <a:lstStyle/>
                    <a:p>
                      <a:r>
                        <a:rPr lang="en-US" sz="1600" b="0" dirty="0">
                          <a:latin typeface="Segoe UI" pitchFamily="34" charset="0"/>
                          <a:ea typeface="Segoe UI" pitchFamily="34" charset="0"/>
                          <a:cs typeface="Segoe UI" pitchFamily="34" charset="0"/>
                        </a:rPr>
                        <a:t>Yes</a:t>
                      </a:r>
                    </a:p>
                  </a:txBody>
                  <a:tcPr>
                    <a:noFill/>
                  </a:tcPr>
                </a:tc>
                <a:tc>
                  <a:txBody>
                    <a:bodyPr/>
                    <a:lstStyle/>
                    <a:p>
                      <a:r>
                        <a:rPr lang="en-US" sz="1600" b="0" dirty="0">
                          <a:latin typeface="Segoe UI" pitchFamily="34" charset="0"/>
                          <a:ea typeface="Segoe UI" pitchFamily="34" charset="0"/>
                          <a:cs typeface="Segoe UI" pitchFamily="34" charset="0"/>
                        </a:rPr>
                        <a:t>Purple</a:t>
                      </a:r>
                    </a:p>
                  </a:txBody>
                  <a:tcPr>
                    <a:noFill/>
                  </a:tcPr>
                </a:tc>
                <a:extLst>
                  <a:ext uri="{0D108BD9-81ED-4DB2-BD59-A6C34878D82A}">
                    <a16:rowId xmlns:a16="http://schemas.microsoft.com/office/drawing/2014/main" val="10001"/>
                  </a:ext>
                </a:extLst>
              </a:tr>
              <a:tr h="181367">
                <a:tc>
                  <a:txBody>
                    <a:bodyPr/>
                    <a:lstStyle/>
                    <a:p>
                      <a:r>
                        <a:rPr lang="en-US" sz="1600" b="0" dirty="0">
                          <a:latin typeface="Segoe UI" pitchFamily="34" charset="0"/>
                          <a:ea typeface="Segoe UI" pitchFamily="34" charset="0"/>
                          <a:cs typeface="Segoe UI" pitchFamily="34" charset="0"/>
                        </a:rPr>
                        <a:t>Tree root</a:t>
                      </a:r>
                    </a:p>
                  </a:txBody>
                  <a:tcPr/>
                </a:tc>
                <a:tc>
                  <a:txBody>
                    <a:bodyPr/>
                    <a:lstStyle/>
                    <a:p>
                      <a:r>
                        <a:rPr lang="en-US" sz="1600" b="0" dirty="0">
                          <a:latin typeface="Segoe UI" pitchFamily="34" charset="0"/>
                          <a:ea typeface="Segoe UI" pitchFamily="34" charset="0"/>
                          <a:cs typeface="Segoe UI" pitchFamily="34" charset="0"/>
                        </a:rPr>
                        <a:t>Yes</a:t>
                      </a:r>
                    </a:p>
                  </a:txBody>
                  <a:tcPr/>
                </a:tc>
                <a:tc>
                  <a:txBody>
                    <a:bodyPr/>
                    <a:lstStyle/>
                    <a:p>
                      <a:r>
                        <a:rPr lang="en-US" sz="1600" b="0" dirty="0">
                          <a:latin typeface="Segoe UI" pitchFamily="34" charset="0"/>
                          <a:ea typeface="Segoe UI" pitchFamily="34" charset="0"/>
                          <a:cs typeface="Segoe UI" pitchFamily="34" charset="0"/>
                        </a:rPr>
                        <a:t>Black</a:t>
                      </a:r>
                    </a:p>
                  </a:txBody>
                  <a:tcPr/>
                </a:tc>
                <a:extLst>
                  <a:ext uri="{0D108BD9-81ED-4DB2-BD59-A6C34878D82A}">
                    <a16:rowId xmlns:a16="http://schemas.microsoft.com/office/drawing/2014/main" val="10002"/>
                  </a:ext>
                </a:extLst>
              </a:tr>
              <a:tr h="181367">
                <a:tc>
                  <a:txBody>
                    <a:bodyPr/>
                    <a:lstStyle/>
                    <a:p>
                      <a:r>
                        <a:rPr lang="en-US" sz="1600" b="0" dirty="0">
                          <a:latin typeface="Segoe UI" pitchFamily="34" charset="0"/>
                          <a:ea typeface="Segoe UI" pitchFamily="34" charset="0"/>
                          <a:cs typeface="Segoe UI" pitchFamily="34" charset="0"/>
                        </a:rPr>
                        <a:t>External (domain or Kerberos realm)</a:t>
                      </a:r>
                    </a:p>
                  </a:txBody>
                  <a:tcPr>
                    <a:noFill/>
                  </a:tcPr>
                </a:tc>
                <a:tc>
                  <a:txBody>
                    <a:bodyPr/>
                    <a:lstStyle/>
                    <a:p>
                      <a:r>
                        <a:rPr lang="en-US" sz="1600" b="0" dirty="0">
                          <a:latin typeface="Segoe UI" pitchFamily="34" charset="0"/>
                          <a:ea typeface="Segoe UI" pitchFamily="34" charset="0"/>
                          <a:cs typeface="Segoe UI" pitchFamily="34" charset="0"/>
                        </a:rPr>
                        <a:t>No</a:t>
                      </a:r>
                    </a:p>
                  </a:txBody>
                  <a:tcPr>
                    <a:noFill/>
                  </a:tcPr>
                </a:tc>
                <a:tc>
                  <a:txBody>
                    <a:bodyPr/>
                    <a:lstStyle/>
                    <a:p>
                      <a:r>
                        <a:rPr lang="en-US" sz="1600" b="0" dirty="0">
                          <a:latin typeface="Segoe UI" pitchFamily="34" charset="0"/>
                          <a:ea typeface="Segoe UI" pitchFamily="34" charset="0"/>
                          <a:cs typeface="Segoe UI" pitchFamily="34" charset="0"/>
                        </a:rPr>
                        <a:t>Red</a:t>
                      </a:r>
                    </a:p>
                  </a:txBody>
                  <a:tcPr>
                    <a:noFill/>
                  </a:tcPr>
                </a:tc>
                <a:extLst>
                  <a:ext uri="{0D108BD9-81ED-4DB2-BD59-A6C34878D82A}">
                    <a16:rowId xmlns:a16="http://schemas.microsoft.com/office/drawing/2014/main" val="10003"/>
                  </a:ext>
                </a:extLst>
              </a:tr>
              <a:tr h="181367">
                <a:tc>
                  <a:txBody>
                    <a:bodyPr/>
                    <a:lstStyle/>
                    <a:p>
                      <a:r>
                        <a:rPr lang="en-US" sz="1600" b="0" dirty="0">
                          <a:latin typeface="Segoe UI" pitchFamily="34" charset="0"/>
                          <a:ea typeface="Segoe UI" pitchFamily="34" charset="0"/>
                          <a:cs typeface="Segoe UI" pitchFamily="34" charset="0"/>
                        </a:rPr>
                        <a:t>Shortcut</a:t>
                      </a:r>
                    </a:p>
                  </a:txBody>
                  <a:tcPr/>
                </a:tc>
                <a:tc>
                  <a:txBody>
                    <a:bodyPr/>
                    <a:lstStyle/>
                    <a:p>
                      <a:r>
                        <a:rPr lang="en-US" sz="1600" b="0" dirty="0">
                          <a:latin typeface="Segoe UI" pitchFamily="34" charset="0"/>
                          <a:ea typeface="Segoe UI" pitchFamily="34" charset="0"/>
                          <a:cs typeface="Segoe UI" pitchFamily="34" charset="0"/>
                        </a:rPr>
                        <a:t>No</a:t>
                      </a:r>
                    </a:p>
                  </a:txBody>
                  <a:tcPr/>
                </a:tc>
                <a:tc>
                  <a:txBody>
                    <a:bodyPr/>
                    <a:lstStyle/>
                    <a:p>
                      <a:r>
                        <a:rPr lang="en-US" sz="1600" b="0" dirty="0">
                          <a:latin typeface="Segoe UI" pitchFamily="34" charset="0"/>
                          <a:ea typeface="Segoe UI" pitchFamily="34" charset="0"/>
                          <a:cs typeface="Segoe UI" pitchFamily="34" charset="0"/>
                        </a:rPr>
                        <a:t>Green</a:t>
                      </a:r>
                    </a:p>
                  </a:txBody>
                  <a:tcPr/>
                </a:tc>
                <a:extLst>
                  <a:ext uri="{0D108BD9-81ED-4DB2-BD59-A6C34878D82A}">
                    <a16:rowId xmlns:a16="http://schemas.microsoft.com/office/drawing/2014/main" val="10004"/>
                  </a:ext>
                </a:extLst>
              </a:tr>
              <a:tr h="181367">
                <a:tc>
                  <a:txBody>
                    <a:bodyPr/>
                    <a:lstStyle/>
                    <a:p>
                      <a:r>
                        <a:rPr lang="en-US" sz="1600" b="0" dirty="0">
                          <a:latin typeface="Segoe UI" pitchFamily="34" charset="0"/>
                          <a:ea typeface="Segoe UI" pitchFamily="34" charset="0"/>
                          <a:cs typeface="Segoe UI" pitchFamily="34" charset="0"/>
                        </a:rPr>
                        <a:t>Forest (complete</a:t>
                      </a:r>
                      <a:r>
                        <a:rPr lang="en-US" sz="1600" b="0" baseline="0" dirty="0">
                          <a:latin typeface="Segoe UI" pitchFamily="34" charset="0"/>
                          <a:ea typeface="Segoe UI" pitchFamily="34" charset="0"/>
                          <a:cs typeface="Segoe UI" pitchFamily="34" charset="0"/>
                        </a:rPr>
                        <a:t> or s</a:t>
                      </a:r>
                      <a:r>
                        <a:rPr lang="en-US" sz="1600" b="0" dirty="0">
                          <a:latin typeface="Segoe UI" pitchFamily="34" charset="0"/>
                          <a:ea typeface="Segoe UI" pitchFamily="34" charset="0"/>
                          <a:cs typeface="Segoe UI" pitchFamily="34" charset="0"/>
                        </a:rPr>
                        <a:t>elective)</a:t>
                      </a:r>
                    </a:p>
                  </a:txBody>
                  <a:tcPr>
                    <a:noFill/>
                  </a:tcPr>
                </a:tc>
                <a:tc>
                  <a:txBody>
                    <a:bodyPr/>
                    <a:lstStyle/>
                    <a:p>
                      <a:r>
                        <a:rPr lang="en-US" sz="1600" b="0" dirty="0">
                          <a:latin typeface="Segoe UI" pitchFamily="34" charset="0"/>
                          <a:ea typeface="Segoe UI" pitchFamily="34" charset="0"/>
                          <a:cs typeface="Segoe UI" pitchFamily="34" charset="0"/>
                        </a:rPr>
                        <a:t>Yes</a:t>
                      </a:r>
                    </a:p>
                  </a:txBody>
                  <a:tcPr>
                    <a:noFill/>
                  </a:tcPr>
                </a:tc>
                <a:tc>
                  <a:txBody>
                    <a:bodyPr/>
                    <a:lstStyle/>
                    <a:p>
                      <a:r>
                        <a:rPr lang="en-US" sz="1600" b="0" dirty="0">
                          <a:latin typeface="Segoe UI" pitchFamily="34" charset="0"/>
                          <a:ea typeface="Segoe UI" pitchFamily="34" charset="0"/>
                          <a:cs typeface="Segoe UI" pitchFamily="34" charset="0"/>
                        </a:rPr>
                        <a:t>Blue</a:t>
                      </a:r>
                    </a:p>
                  </a:txBody>
                  <a:tcPr>
                    <a:noFill/>
                  </a:tcPr>
                </a:tc>
                <a:extLst>
                  <a:ext uri="{0D108BD9-81ED-4DB2-BD59-A6C34878D82A}">
                    <a16:rowId xmlns:a16="http://schemas.microsoft.com/office/drawing/2014/main" val="10005"/>
                  </a:ext>
                </a:extLst>
              </a:tr>
            </a:tbl>
          </a:graphicData>
        </a:graphic>
      </p:graphicFrame>
      <p:grpSp>
        <p:nvGrpSpPr>
          <p:cNvPr id="38" name="Group 37"/>
          <p:cNvGrpSpPr/>
          <p:nvPr/>
        </p:nvGrpSpPr>
        <p:grpSpPr>
          <a:xfrm>
            <a:off x="2303780" y="1122969"/>
            <a:ext cx="6437014" cy="3242135"/>
            <a:chOff x="2303780" y="1000533"/>
            <a:chExt cx="6437014" cy="3242135"/>
          </a:xfrm>
        </p:grpSpPr>
        <p:cxnSp>
          <p:nvCxnSpPr>
            <p:cNvPr id="39" name="Straight Arrow Connector 38"/>
            <p:cNvCxnSpPr>
              <a:endCxn id="44" idx="0"/>
            </p:cNvCxnSpPr>
            <p:nvPr/>
          </p:nvCxnSpPr>
          <p:spPr bwMode="auto">
            <a:xfrm>
              <a:off x="2726733" y="1893979"/>
              <a:ext cx="652190" cy="1427759"/>
            </a:xfrm>
            <a:prstGeom prst="straightConnector1">
              <a:avLst/>
            </a:prstGeom>
            <a:gradFill rotWithShape="1">
              <a:gsLst>
                <a:gs pos="0">
                  <a:srgbClr val="E4CD9A"/>
                </a:gs>
                <a:gs pos="100000">
                  <a:srgbClr val="EEEFD7"/>
                </a:gs>
              </a:gsLst>
              <a:lin ang="2700000" scaled="1"/>
            </a:gradFill>
            <a:ln w="38100" cap="flat" cmpd="sng" algn="ctr">
              <a:solidFill>
                <a:srgbClr val="7030A0"/>
              </a:solidFill>
              <a:prstDash val="solid"/>
              <a:round/>
              <a:headEnd type="arrow"/>
              <a:tailEnd type="arrow"/>
            </a:ln>
            <a:effectLst/>
          </p:spPr>
        </p:cxnSp>
        <p:cxnSp>
          <p:nvCxnSpPr>
            <p:cNvPr id="40" name="Straight Arrow Connector 39"/>
            <p:cNvCxnSpPr/>
            <p:nvPr/>
          </p:nvCxnSpPr>
          <p:spPr bwMode="auto">
            <a:xfrm>
              <a:off x="4277758" y="1893979"/>
              <a:ext cx="726936" cy="1466485"/>
            </a:xfrm>
            <a:prstGeom prst="straightConnector1">
              <a:avLst/>
            </a:prstGeom>
            <a:gradFill rotWithShape="1">
              <a:gsLst>
                <a:gs pos="0">
                  <a:srgbClr val="E4CD9A"/>
                </a:gs>
                <a:gs pos="100000">
                  <a:srgbClr val="EEEFD7"/>
                </a:gs>
              </a:gsLst>
              <a:lin ang="2700000" scaled="1"/>
            </a:gradFill>
            <a:ln w="38100" cap="flat" cmpd="sng" algn="ctr">
              <a:solidFill>
                <a:srgbClr val="7030A0"/>
              </a:solidFill>
              <a:prstDash val="solid"/>
              <a:round/>
              <a:headEnd type="arrow"/>
              <a:tailEnd type="arrow"/>
            </a:ln>
            <a:effectLst/>
          </p:spPr>
        </p:cxnSp>
        <p:sp>
          <p:nvSpPr>
            <p:cNvPr id="41" name="TextBox 40"/>
            <p:cNvSpPr txBox="1"/>
            <p:nvPr/>
          </p:nvSpPr>
          <p:spPr>
            <a:xfrm>
              <a:off x="5873020" y="2666972"/>
              <a:ext cx="2867774" cy="523220"/>
            </a:xfrm>
            <a:prstGeom prst="rect">
              <a:avLst/>
            </a:prstGeom>
            <a:noFill/>
          </p:spPr>
          <p:txBody>
            <a:bodyPr wrap="square" rtlCol="0">
              <a:spAutoFit/>
            </a:bodyPr>
            <a:lstStyle/>
            <a:p>
              <a:r>
                <a:rPr lang="en-US" sz="1400" dirty="0">
                  <a:solidFill>
                    <a:prstClr val="black"/>
                  </a:solidFill>
                  <a:latin typeface="Segoe UI" pitchFamily="34" charset="0"/>
                  <a:ea typeface="Segoe UI" pitchFamily="34" charset="0"/>
                  <a:cs typeface="Segoe UI" pitchFamily="34" charset="0"/>
                </a:rPr>
                <a:t>CONTOSO (Windows NT 4.0 domain)</a:t>
              </a:r>
            </a:p>
          </p:txBody>
        </p:sp>
        <p:sp>
          <p:nvSpPr>
            <p:cNvPr id="42" name="TextBox 41"/>
            <p:cNvSpPr txBox="1"/>
            <p:nvPr/>
          </p:nvSpPr>
          <p:spPr>
            <a:xfrm>
              <a:off x="5792469" y="2025657"/>
              <a:ext cx="2931550" cy="307777"/>
            </a:xfrm>
            <a:prstGeom prst="rect">
              <a:avLst/>
            </a:prstGeom>
            <a:noFill/>
          </p:spPr>
          <p:txBody>
            <a:bodyPr wrap="square" rtlCol="0">
              <a:spAutoFit/>
            </a:bodyPr>
            <a:lstStyle/>
            <a:p>
              <a:r>
                <a:rPr lang="en-US" sz="1400" dirty="0">
                  <a:solidFill>
                    <a:prstClr val="black"/>
                  </a:solidFill>
                  <a:latin typeface="Segoe UI" pitchFamily="34" charset="0"/>
                  <a:ea typeface="Segoe UI" pitchFamily="34" charset="0"/>
                  <a:cs typeface="Segoe UI" pitchFamily="34" charset="0"/>
                </a:rPr>
                <a:t>Engineering (Kerberos realm)</a:t>
              </a:r>
            </a:p>
          </p:txBody>
        </p:sp>
        <p:pic>
          <p:nvPicPr>
            <p:cNvPr id="43" name="Picture 2" descr="C:\Microsoft\MSL_PNG_Object_Library\2_Doma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3780" y="1126408"/>
              <a:ext cx="904362" cy="78633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Microsoft\MSL_PNG_Object_Library\2_Doma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6742" y="3321738"/>
              <a:ext cx="904362" cy="78633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Microsoft\MSL_PNG_Object_Library\2_Doma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1104" y="1126408"/>
              <a:ext cx="904362" cy="78633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Microsoft\MSL_PNG_Object_Library\2_Doma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2513" y="3334964"/>
              <a:ext cx="904362" cy="78633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 descr="C:\Microsoft\MSL Objects Library\MSL_PNG_Object_Library - OLD\abstract_rectangle01_01_yello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3174" y="1000533"/>
              <a:ext cx="1887580" cy="104542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Microsoft\MSL Objects Library\MSL_PNG_Object_Library - OLD\abstract_oval_yellow_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9297" y="3080618"/>
              <a:ext cx="1524000" cy="11620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9" name="Straight Arrow Connector 48"/>
          <p:cNvCxnSpPr/>
          <p:nvPr/>
        </p:nvCxnSpPr>
        <p:spPr bwMode="auto">
          <a:xfrm>
            <a:off x="2880579" y="1436090"/>
            <a:ext cx="1265102" cy="5379"/>
          </a:xfrm>
          <a:prstGeom prst="straightConnector1">
            <a:avLst/>
          </a:prstGeom>
          <a:gradFill rotWithShape="1">
            <a:gsLst>
              <a:gs pos="0">
                <a:srgbClr val="E4CD9A"/>
              </a:gs>
              <a:gs pos="100000">
                <a:srgbClr val="EEEFD7"/>
              </a:gs>
            </a:gsLst>
            <a:lin ang="2700000" scaled="1"/>
          </a:gradFill>
          <a:ln w="38100" cap="flat" cmpd="sng" algn="ctr">
            <a:solidFill>
              <a:schemeClr val="tx1"/>
            </a:solidFill>
            <a:prstDash val="solid"/>
            <a:round/>
            <a:headEnd type="arrow"/>
            <a:tailEnd type="arrow"/>
          </a:ln>
          <a:effectLst/>
        </p:spPr>
      </p:cxnSp>
      <p:cxnSp>
        <p:nvCxnSpPr>
          <p:cNvPr id="50" name="Straight Arrow Connector 49"/>
          <p:cNvCxnSpPr/>
          <p:nvPr/>
        </p:nvCxnSpPr>
        <p:spPr bwMode="auto">
          <a:xfrm flipH="1">
            <a:off x="5201126" y="3691075"/>
            <a:ext cx="1215003" cy="0"/>
          </a:xfrm>
          <a:prstGeom prst="straightConnector1">
            <a:avLst/>
          </a:prstGeom>
          <a:gradFill rotWithShape="1">
            <a:gsLst>
              <a:gs pos="0">
                <a:srgbClr val="E4CD9A"/>
              </a:gs>
              <a:gs pos="100000">
                <a:srgbClr val="EEEFD7"/>
              </a:gs>
            </a:gsLst>
            <a:lin ang="2700000" scaled="1"/>
          </a:gradFill>
          <a:ln w="38100" cap="flat" cmpd="sng" algn="ctr">
            <a:solidFill>
              <a:srgbClr val="C00000"/>
            </a:solidFill>
            <a:prstDash val="solid"/>
            <a:round/>
            <a:headEnd type="none" w="med" len="med"/>
            <a:tailEnd type="arrow"/>
          </a:ln>
          <a:effectLst/>
        </p:spPr>
      </p:cxnSp>
      <p:cxnSp>
        <p:nvCxnSpPr>
          <p:cNvPr id="51" name="Straight Arrow Connector 50"/>
          <p:cNvCxnSpPr/>
          <p:nvPr/>
        </p:nvCxnSpPr>
        <p:spPr bwMode="auto">
          <a:xfrm>
            <a:off x="4410431" y="1441469"/>
            <a:ext cx="1592743" cy="0"/>
          </a:xfrm>
          <a:prstGeom prst="straightConnector1">
            <a:avLst/>
          </a:prstGeom>
          <a:gradFill rotWithShape="1">
            <a:gsLst>
              <a:gs pos="0">
                <a:srgbClr val="E4CD9A"/>
              </a:gs>
              <a:gs pos="100000">
                <a:srgbClr val="EEEFD7"/>
              </a:gs>
            </a:gsLst>
            <a:lin ang="2700000" scaled="1"/>
          </a:gradFill>
          <a:ln w="38100" cap="flat" cmpd="sng" algn="ctr">
            <a:solidFill>
              <a:srgbClr val="C00000"/>
            </a:solidFill>
            <a:prstDash val="solid"/>
            <a:round/>
            <a:headEnd type="none" w="med" len="med"/>
            <a:tailEnd type="arrow"/>
          </a:ln>
          <a:effectLst/>
        </p:spPr>
      </p:cxnSp>
      <p:cxnSp>
        <p:nvCxnSpPr>
          <p:cNvPr id="52" name="Straight Arrow Connector 51"/>
          <p:cNvCxnSpPr/>
          <p:nvPr/>
        </p:nvCxnSpPr>
        <p:spPr bwMode="auto">
          <a:xfrm>
            <a:off x="3513130" y="3691075"/>
            <a:ext cx="1335576" cy="0"/>
          </a:xfrm>
          <a:prstGeom prst="straightConnector1">
            <a:avLst/>
          </a:prstGeom>
          <a:gradFill rotWithShape="1">
            <a:gsLst>
              <a:gs pos="0">
                <a:srgbClr val="E4CD9A"/>
              </a:gs>
              <a:gs pos="100000">
                <a:srgbClr val="EEEFD7"/>
              </a:gs>
            </a:gsLst>
            <a:lin ang="2700000" scaled="1"/>
          </a:gradFill>
          <a:ln w="38100" cap="flat" cmpd="sng" algn="ctr">
            <a:solidFill>
              <a:srgbClr val="00B050"/>
            </a:solidFill>
            <a:prstDash val="solid"/>
            <a:round/>
            <a:headEnd type="none" w="med" len="med"/>
            <a:tailEnd type="arrow"/>
          </a:ln>
          <a:effectLst/>
        </p:spPr>
      </p:cxnSp>
      <p:grpSp>
        <p:nvGrpSpPr>
          <p:cNvPr id="53" name="Group 52"/>
          <p:cNvGrpSpPr/>
          <p:nvPr/>
        </p:nvGrpSpPr>
        <p:grpSpPr>
          <a:xfrm>
            <a:off x="84493" y="1248844"/>
            <a:ext cx="2511141" cy="2734156"/>
            <a:chOff x="64594" y="1352531"/>
            <a:chExt cx="2511141" cy="2734156"/>
          </a:xfrm>
        </p:grpSpPr>
        <p:cxnSp>
          <p:nvCxnSpPr>
            <p:cNvPr id="54" name="Straight Arrow Connector 53"/>
            <p:cNvCxnSpPr/>
            <p:nvPr/>
          </p:nvCxnSpPr>
          <p:spPr bwMode="auto">
            <a:xfrm>
              <a:off x="1292031" y="1545156"/>
              <a:ext cx="1283704" cy="0"/>
            </a:xfrm>
            <a:prstGeom prst="straightConnector1">
              <a:avLst/>
            </a:prstGeom>
            <a:gradFill rotWithShape="1">
              <a:gsLst>
                <a:gs pos="0">
                  <a:srgbClr val="E4CD9A"/>
                </a:gs>
                <a:gs pos="100000">
                  <a:srgbClr val="EEEFD7"/>
                </a:gs>
              </a:gsLst>
              <a:lin ang="2700000" scaled="1"/>
            </a:gradFill>
            <a:ln w="57150" cap="flat" cmpd="sng" algn="ctr">
              <a:solidFill>
                <a:srgbClr val="00B0F0"/>
              </a:solidFill>
              <a:prstDash val="solid"/>
              <a:round/>
              <a:headEnd type="arrow"/>
              <a:tailEnd type="arrow"/>
            </a:ln>
            <a:effectLst/>
          </p:spPr>
        </p:cxnSp>
        <p:sp>
          <p:nvSpPr>
            <p:cNvPr id="55" name="TextBox 54"/>
            <p:cNvSpPr txBox="1"/>
            <p:nvPr/>
          </p:nvSpPr>
          <p:spPr>
            <a:xfrm>
              <a:off x="298399" y="3778910"/>
              <a:ext cx="1907548" cy="307777"/>
            </a:xfrm>
            <a:prstGeom prst="rect">
              <a:avLst/>
            </a:prstGeom>
            <a:noFill/>
          </p:spPr>
          <p:txBody>
            <a:bodyPr wrap="square" rtlCol="0">
              <a:spAutoFit/>
            </a:bodyPr>
            <a:lstStyle/>
            <a:p>
              <a:r>
                <a:rPr lang="en-US" sz="1400" dirty="0">
                  <a:solidFill>
                    <a:srgbClr val="000000"/>
                  </a:solidFill>
                </a:rPr>
                <a:t>(Separate forest)</a:t>
              </a:r>
            </a:p>
          </p:txBody>
        </p:sp>
        <p:pic>
          <p:nvPicPr>
            <p:cNvPr id="56" name="Picture 2" descr="C:\Microsoft\MSL_PNG_Object_Library\2_Doma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141" y="1352531"/>
              <a:ext cx="904362" cy="78633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Microsoft\MSL_PNG_Object_Library\2_Doma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5523" y="2878158"/>
              <a:ext cx="904362" cy="78633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Microsoft\MSL_PNG_Object_Library\2_Domai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94" y="2852936"/>
              <a:ext cx="904362" cy="78633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58"/>
            <p:cNvCxnSpPr>
              <a:stCxn id="58" idx="0"/>
            </p:cNvCxnSpPr>
            <p:nvPr/>
          </p:nvCxnSpPr>
          <p:spPr bwMode="auto">
            <a:xfrm flipV="1">
              <a:off x="516775" y="2115722"/>
              <a:ext cx="219144" cy="737214"/>
            </a:xfrm>
            <a:prstGeom prst="line">
              <a:avLst/>
            </a:prstGeom>
            <a:gradFill rotWithShape="1">
              <a:gsLst>
                <a:gs pos="0">
                  <a:srgbClr val="E4CD9A"/>
                </a:gs>
                <a:gs pos="100000">
                  <a:srgbClr val="EEEFD7"/>
                </a:gs>
              </a:gsLst>
              <a:lin ang="2700000" scaled="1"/>
            </a:gradFill>
            <a:ln w="12700" cap="flat" cmpd="sng" algn="ctr">
              <a:solidFill>
                <a:srgbClr val="7030A0"/>
              </a:solidFill>
              <a:prstDash val="solid"/>
              <a:round/>
              <a:headEnd type="none" w="med" len="med"/>
              <a:tailEnd type="none" w="med" len="med"/>
            </a:ln>
            <a:effectLst/>
          </p:spPr>
        </p:cxnSp>
        <p:cxnSp>
          <p:nvCxnSpPr>
            <p:cNvPr id="60" name="Straight Connector 59"/>
            <p:cNvCxnSpPr>
              <a:stCxn id="57" idx="0"/>
            </p:cNvCxnSpPr>
            <p:nvPr/>
          </p:nvCxnSpPr>
          <p:spPr bwMode="auto">
            <a:xfrm flipH="1" flipV="1">
              <a:off x="1594018" y="2138862"/>
              <a:ext cx="313686" cy="739296"/>
            </a:xfrm>
            <a:prstGeom prst="line">
              <a:avLst/>
            </a:prstGeom>
            <a:gradFill rotWithShape="1">
              <a:gsLst>
                <a:gs pos="0">
                  <a:srgbClr val="E4CD9A"/>
                </a:gs>
                <a:gs pos="100000">
                  <a:srgbClr val="EEEFD7"/>
                </a:gs>
              </a:gsLst>
              <a:lin ang="2700000" scaled="1"/>
            </a:gradFill>
            <a:ln w="12700" cap="flat" cmpd="sng" algn="ctr">
              <a:solidFill>
                <a:srgbClr val="7030A0"/>
              </a:solidFill>
              <a:prstDash val="solid"/>
              <a:round/>
              <a:headEnd type="none" w="med" len="med"/>
              <a:tailEnd type="none" w="med" len="med"/>
            </a:ln>
            <a:effectLst/>
          </p:spPr>
        </p:cxnSp>
      </p:grpSp>
      <p:grpSp>
        <p:nvGrpSpPr>
          <p:cNvPr id="61" name="Group 60"/>
          <p:cNvGrpSpPr>
            <a:grpSpLocks/>
          </p:cNvGrpSpPr>
          <p:nvPr/>
        </p:nvGrpSpPr>
        <p:grpSpPr bwMode="auto">
          <a:xfrm>
            <a:off x="318298" y="5733256"/>
            <a:ext cx="914400" cy="425450"/>
            <a:chOff x="384" y="3024"/>
            <a:chExt cx="720" cy="336"/>
          </a:xfrm>
        </p:grpSpPr>
        <p:sp>
          <p:nvSpPr>
            <p:cNvPr id="62" name="Oval 61"/>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w="9525" algn="ctr">
              <a:noFill/>
              <a:round/>
              <a:headEnd/>
              <a:tailEnd/>
            </a:ln>
            <a:effectLst>
              <a:outerShdw dist="17961" dir="2700000" algn="ctr" rotWithShape="0">
                <a:srgbClr val="969696"/>
              </a:outerShdw>
            </a:effectLst>
          </p:spPr>
          <p:txBody>
            <a:bodyPr wrap="none" anchor="ctr"/>
            <a:lstStyle/>
            <a:p>
              <a:pPr algn="ctr" eaLnBrk="0" fontAlgn="base" hangingPunct="0">
                <a:spcBef>
                  <a:spcPct val="0"/>
                </a:spcBef>
                <a:spcAft>
                  <a:spcPct val="0"/>
                </a:spcAft>
                <a:defRPr/>
              </a:pPr>
              <a:endParaRPr lang="en-US" b="1" dirty="0">
                <a:solidFill>
                  <a:srgbClr val="000000"/>
                </a:solidFill>
                <a:cs typeface="Arial" charset="0"/>
              </a:endParaRPr>
            </a:p>
          </p:txBody>
        </p:sp>
        <p:grpSp>
          <p:nvGrpSpPr>
            <p:cNvPr id="63" name="Group 62"/>
            <p:cNvGrpSpPr>
              <a:grpSpLocks/>
            </p:cNvGrpSpPr>
            <p:nvPr/>
          </p:nvGrpSpPr>
          <p:grpSpPr bwMode="auto">
            <a:xfrm>
              <a:off x="480" y="3096"/>
              <a:ext cx="240" cy="192"/>
              <a:chOff x="480" y="3096"/>
              <a:chExt cx="240" cy="192"/>
            </a:xfrm>
          </p:grpSpPr>
          <p:sp>
            <p:nvSpPr>
              <p:cNvPr id="64" name="Oval 63"/>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w="9525" algn="ctr">
                <a:noFill/>
                <a:round/>
                <a:headEnd/>
                <a:tailEnd/>
              </a:ln>
            </p:spPr>
            <p:txBody>
              <a:bodyPr wrap="none" anchor="ctr"/>
              <a:lstStyle/>
              <a:p>
                <a:pPr algn="ctr" eaLnBrk="0" fontAlgn="base" hangingPunct="0">
                  <a:spcBef>
                    <a:spcPct val="0"/>
                  </a:spcBef>
                  <a:spcAft>
                    <a:spcPct val="0"/>
                  </a:spcAft>
                </a:pPr>
                <a:endParaRPr lang="en-US" b="1" dirty="0">
                  <a:solidFill>
                    <a:srgbClr val="000000"/>
                  </a:solidFill>
                  <a:cs typeface="Arial" charset="0"/>
                </a:endParaRPr>
              </a:p>
            </p:txBody>
          </p:sp>
          <p:sp>
            <p:nvSpPr>
              <p:cNvPr id="65" name="Freeform 64"/>
              <p:cNvSpPr>
                <a:spLocks/>
              </p:cNvSpPr>
              <p:nvPr/>
            </p:nvSpPr>
            <p:spPr bwMode="auto">
              <a:xfrm>
                <a:off x="539" y="3123"/>
                <a:ext cx="139" cy="133"/>
              </a:xfrm>
              <a:custGeom>
                <a:avLst/>
                <a:gdLst/>
                <a:ahLst/>
                <a:cxnLst>
                  <a:cxn ang="0">
                    <a:pos x="0" y="0"/>
                  </a:cxn>
                  <a:cxn ang="0">
                    <a:pos x="0" y="576"/>
                  </a:cxn>
                  <a:cxn ang="0">
                    <a:pos x="432" y="288"/>
                  </a:cxn>
                  <a:cxn ang="0">
                    <a:pos x="0" y="0"/>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pPr algn="ctr" eaLnBrk="0" fontAlgn="base" hangingPunct="0">
                  <a:spcBef>
                    <a:spcPct val="0"/>
                  </a:spcBef>
                  <a:spcAft>
                    <a:spcPct val="0"/>
                  </a:spcAft>
                  <a:defRPr/>
                </a:pPr>
                <a:endParaRPr lang="en-US" b="1" dirty="0">
                  <a:solidFill>
                    <a:srgbClr val="000000"/>
                  </a:solidFill>
                  <a:cs typeface="Arial" charset="0"/>
                </a:endParaRPr>
              </a:p>
            </p:txBody>
          </p:sp>
        </p:grpSp>
      </p:grpSp>
      <p:grpSp>
        <p:nvGrpSpPr>
          <p:cNvPr id="66" name="Group 65"/>
          <p:cNvGrpSpPr>
            <a:grpSpLocks/>
          </p:cNvGrpSpPr>
          <p:nvPr/>
        </p:nvGrpSpPr>
        <p:grpSpPr bwMode="auto">
          <a:xfrm>
            <a:off x="805661" y="5823744"/>
            <a:ext cx="304800" cy="244475"/>
            <a:chOff x="768" y="3096"/>
            <a:chExt cx="240" cy="192"/>
          </a:xfrm>
        </p:grpSpPr>
        <p:sp>
          <p:nvSpPr>
            <p:cNvPr id="67" name="Oval 66"/>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w="9525" algn="ctr">
              <a:noFill/>
              <a:round/>
              <a:headEnd/>
              <a:tailEnd/>
            </a:ln>
          </p:spPr>
          <p:txBody>
            <a:bodyPr wrap="none" anchor="ctr"/>
            <a:lstStyle/>
            <a:p>
              <a:pPr algn="ctr" eaLnBrk="0" fontAlgn="base" hangingPunct="0">
                <a:spcBef>
                  <a:spcPct val="0"/>
                </a:spcBef>
                <a:spcAft>
                  <a:spcPct val="0"/>
                </a:spcAft>
              </a:pPr>
              <a:endParaRPr lang="en-US" b="1" dirty="0">
                <a:solidFill>
                  <a:srgbClr val="000000"/>
                </a:solidFill>
                <a:cs typeface="Arial" charset="0"/>
              </a:endParaRPr>
            </a:p>
          </p:txBody>
        </p:sp>
        <p:sp>
          <p:nvSpPr>
            <p:cNvPr id="68" name="Rectangle 67"/>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pPr algn="ctr" eaLnBrk="0" fontAlgn="base" hangingPunct="0">
                <a:spcBef>
                  <a:spcPct val="0"/>
                </a:spcBef>
                <a:spcAft>
                  <a:spcPct val="0"/>
                </a:spcAft>
                <a:defRPr/>
              </a:pPr>
              <a:endParaRPr lang="en-US" b="1" dirty="0">
                <a:solidFill>
                  <a:srgbClr val="000000"/>
                </a:solidFill>
                <a:cs typeface="Arial" charset="0"/>
              </a:endParaRPr>
            </a:p>
          </p:txBody>
        </p:sp>
      </p:grpSp>
    </p:spTree>
    <p:extLst>
      <p:ext uri="{BB962C8B-B14F-4D97-AF65-F5344CB8AC3E}">
        <p14:creationId xmlns:p14="http://schemas.microsoft.com/office/powerpoint/2010/main" val="423342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p:cTn id="15" dur="1000" fill="hold"/>
                                        <p:tgtEl>
                                          <p:spTgt spid="49"/>
                                        </p:tgtEl>
                                        <p:attrNameLst>
                                          <p:attrName>ppt_w</p:attrName>
                                        </p:attrNameLst>
                                      </p:cBhvr>
                                      <p:tavLst>
                                        <p:tav tm="0">
                                          <p:val>
                                            <p:strVal val="#ppt_w*0.70"/>
                                          </p:val>
                                        </p:tav>
                                        <p:tav tm="100000">
                                          <p:val>
                                            <p:strVal val="#ppt_w"/>
                                          </p:val>
                                        </p:tav>
                                      </p:tavLst>
                                    </p:anim>
                                    <p:anim calcmode="lin" valueType="num">
                                      <p:cBhvr>
                                        <p:cTn id="16" dur="1000" fill="hold"/>
                                        <p:tgtEl>
                                          <p:spTgt spid="49"/>
                                        </p:tgtEl>
                                        <p:attrNameLst>
                                          <p:attrName>ppt_h</p:attrName>
                                        </p:attrNameLst>
                                      </p:cBhvr>
                                      <p:tavLst>
                                        <p:tav tm="0">
                                          <p:val>
                                            <p:strVal val="#ppt_h"/>
                                          </p:val>
                                        </p:tav>
                                        <p:tav tm="100000">
                                          <p:val>
                                            <p:strVal val="#ppt_h"/>
                                          </p:val>
                                        </p:tav>
                                      </p:tavLst>
                                    </p:anim>
                                    <p:animEffect transition="in" filter="fade">
                                      <p:cBhvr>
                                        <p:cTn id="17" dur="10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 calcmode="lin" valueType="num">
                                      <p:cBhvr>
                                        <p:cTn id="22" dur="1000" fill="hold"/>
                                        <p:tgtEl>
                                          <p:spTgt spid="50"/>
                                        </p:tgtEl>
                                        <p:attrNameLst>
                                          <p:attrName>ppt_w</p:attrName>
                                        </p:attrNameLst>
                                      </p:cBhvr>
                                      <p:tavLst>
                                        <p:tav tm="0">
                                          <p:val>
                                            <p:strVal val="#ppt_w*0.70"/>
                                          </p:val>
                                        </p:tav>
                                        <p:tav tm="100000">
                                          <p:val>
                                            <p:strVal val="#ppt_w"/>
                                          </p:val>
                                        </p:tav>
                                      </p:tavLst>
                                    </p:anim>
                                    <p:anim calcmode="lin" valueType="num">
                                      <p:cBhvr>
                                        <p:cTn id="23" dur="1000" fill="hold"/>
                                        <p:tgtEl>
                                          <p:spTgt spid="50"/>
                                        </p:tgtEl>
                                        <p:attrNameLst>
                                          <p:attrName>ppt_h</p:attrName>
                                        </p:attrNameLst>
                                      </p:cBhvr>
                                      <p:tavLst>
                                        <p:tav tm="0">
                                          <p:val>
                                            <p:strVal val="#ppt_h"/>
                                          </p:val>
                                        </p:tav>
                                        <p:tav tm="100000">
                                          <p:val>
                                            <p:strVal val="#ppt_h"/>
                                          </p:val>
                                        </p:tav>
                                      </p:tavLst>
                                    </p:anim>
                                    <p:animEffect transition="in" filter="fade">
                                      <p:cBhvr>
                                        <p:cTn id="24" dur="10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p:cTn id="29" dur="1000" fill="hold"/>
                                        <p:tgtEl>
                                          <p:spTgt spid="51"/>
                                        </p:tgtEl>
                                        <p:attrNameLst>
                                          <p:attrName>ppt_w</p:attrName>
                                        </p:attrNameLst>
                                      </p:cBhvr>
                                      <p:tavLst>
                                        <p:tav tm="0">
                                          <p:val>
                                            <p:strVal val="#ppt_w*0.70"/>
                                          </p:val>
                                        </p:tav>
                                        <p:tav tm="100000">
                                          <p:val>
                                            <p:strVal val="#ppt_w"/>
                                          </p:val>
                                        </p:tav>
                                      </p:tavLst>
                                    </p:anim>
                                    <p:anim calcmode="lin" valueType="num">
                                      <p:cBhvr>
                                        <p:cTn id="30" dur="1000" fill="hold"/>
                                        <p:tgtEl>
                                          <p:spTgt spid="51"/>
                                        </p:tgtEl>
                                        <p:attrNameLst>
                                          <p:attrName>ppt_h</p:attrName>
                                        </p:attrNameLst>
                                      </p:cBhvr>
                                      <p:tavLst>
                                        <p:tav tm="0">
                                          <p:val>
                                            <p:strVal val="#ppt_h"/>
                                          </p:val>
                                        </p:tav>
                                        <p:tav tm="100000">
                                          <p:val>
                                            <p:strVal val="#ppt_h"/>
                                          </p:val>
                                        </p:tav>
                                      </p:tavLst>
                                    </p:anim>
                                    <p:animEffect transition="in" filter="fade">
                                      <p:cBhvr>
                                        <p:cTn id="31" dur="1000"/>
                                        <p:tgtEl>
                                          <p:spTgt spid="51"/>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p:cTn id="36" dur="1000" fill="hold"/>
                                        <p:tgtEl>
                                          <p:spTgt spid="52"/>
                                        </p:tgtEl>
                                        <p:attrNameLst>
                                          <p:attrName>ppt_w</p:attrName>
                                        </p:attrNameLst>
                                      </p:cBhvr>
                                      <p:tavLst>
                                        <p:tav tm="0">
                                          <p:val>
                                            <p:strVal val="#ppt_w*0.70"/>
                                          </p:val>
                                        </p:tav>
                                        <p:tav tm="100000">
                                          <p:val>
                                            <p:strVal val="#ppt_w"/>
                                          </p:val>
                                        </p:tav>
                                      </p:tavLst>
                                    </p:anim>
                                    <p:anim calcmode="lin" valueType="num">
                                      <p:cBhvr>
                                        <p:cTn id="37" dur="1000" fill="hold"/>
                                        <p:tgtEl>
                                          <p:spTgt spid="52"/>
                                        </p:tgtEl>
                                        <p:attrNameLst>
                                          <p:attrName>ppt_h</p:attrName>
                                        </p:attrNameLst>
                                      </p:cBhvr>
                                      <p:tavLst>
                                        <p:tav tm="0">
                                          <p:val>
                                            <p:strVal val="#ppt_h"/>
                                          </p:val>
                                        </p:tav>
                                        <p:tav tm="100000">
                                          <p:val>
                                            <p:strVal val="#ppt_h"/>
                                          </p:val>
                                        </p:tav>
                                      </p:tavLst>
                                    </p:anim>
                                    <p:animEffect transition="in" filter="fade">
                                      <p:cBhvr>
                                        <p:cTn id="38" dur="10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1000" fill="hold"/>
                                        <p:tgtEl>
                                          <p:spTgt spid="53"/>
                                        </p:tgtEl>
                                        <p:attrNameLst>
                                          <p:attrName>ppt_w</p:attrName>
                                        </p:attrNameLst>
                                      </p:cBhvr>
                                      <p:tavLst>
                                        <p:tav tm="0">
                                          <p:val>
                                            <p:strVal val="#ppt_w*0.70"/>
                                          </p:val>
                                        </p:tav>
                                        <p:tav tm="100000">
                                          <p:val>
                                            <p:strVal val="#ppt_w"/>
                                          </p:val>
                                        </p:tav>
                                      </p:tavLst>
                                    </p:anim>
                                    <p:anim calcmode="lin" valueType="num">
                                      <p:cBhvr>
                                        <p:cTn id="44" dur="1000" fill="hold"/>
                                        <p:tgtEl>
                                          <p:spTgt spid="53"/>
                                        </p:tgtEl>
                                        <p:attrNameLst>
                                          <p:attrName>ppt_h</p:attrName>
                                        </p:attrNameLst>
                                      </p:cBhvr>
                                      <p:tavLst>
                                        <p:tav tm="0">
                                          <p:val>
                                            <p:strVal val="#ppt_h"/>
                                          </p:val>
                                        </p:tav>
                                        <p:tav tm="100000">
                                          <p:val>
                                            <p:strVal val="#ppt_h"/>
                                          </p:val>
                                        </p:tav>
                                      </p:tavLst>
                                    </p:anim>
                                    <p:animEffect transition="in" filter="fade">
                                      <p:cBhvr>
                                        <p:cTn id="45" dur="1000"/>
                                        <p:tgtEl>
                                          <p:spTgt spid="53"/>
                                        </p:tgtEl>
                                      </p:cBhvr>
                                    </p:animEffect>
                                  </p:childTnLst>
                                </p:cTn>
                              </p:par>
                            </p:childTnLst>
                          </p:cTn>
                        </p:par>
                        <p:par>
                          <p:cTn id="46" fill="hold">
                            <p:stCondLst>
                              <p:cond delay="1000"/>
                            </p:stCondLst>
                            <p:childTnLst>
                              <p:par>
                                <p:cTn id="47" presetID="10" presetClass="entr" presetSubtype="0"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Einführung AD / Domäne</a:t>
            </a:r>
          </a:p>
        </p:txBody>
      </p:sp>
      <p:sp>
        <p:nvSpPr>
          <p:cNvPr id="3" name="Inhaltsplatzhalter 2"/>
          <p:cNvSpPr>
            <a:spLocks noGrp="1"/>
          </p:cNvSpPr>
          <p:nvPr>
            <p:ph idx="1"/>
          </p:nvPr>
        </p:nvSpPr>
        <p:spPr/>
        <p:txBody>
          <a:bodyPr/>
          <a:lstStyle/>
          <a:p>
            <a:r>
              <a:rPr lang="de-DE" dirty="0"/>
              <a:t>Struktur</a:t>
            </a:r>
          </a:p>
          <a:p>
            <a:r>
              <a:rPr lang="de-DE" dirty="0"/>
              <a:t>Begriffe:</a:t>
            </a:r>
          </a:p>
          <a:p>
            <a:pPr lvl="1"/>
            <a:r>
              <a:rPr lang="de-DE" dirty="0"/>
              <a:t>Gesamtstruktur (</a:t>
            </a:r>
            <a:r>
              <a:rPr lang="de-DE" i="1" dirty="0" err="1"/>
              <a:t>Forest</a:t>
            </a:r>
            <a:r>
              <a:rPr lang="de-DE" dirty="0"/>
              <a:t>)</a:t>
            </a:r>
          </a:p>
          <a:p>
            <a:pPr lvl="1"/>
            <a:r>
              <a:rPr lang="de-DE" dirty="0"/>
              <a:t>Struktur (</a:t>
            </a:r>
            <a:r>
              <a:rPr lang="de-DE" i="1" dirty="0" err="1"/>
              <a:t>Tree</a:t>
            </a:r>
            <a:r>
              <a:rPr lang="de-DE" dirty="0"/>
              <a:t>)</a:t>
            </a:r>
          </a:p>
          <a:p>
            <a:pPr lvl="1"/>
            <a:r>
              <a:rPr lang="de-DE" dirty="0"/>
              <a:t>Domäne (</a:t>
            </a:r>
            <a:r>
              <a:rPr lang="de-DE" i="1" dirty="0"/>
              <a:t>Domain/</a:t>
            </a:r>
            <a:r>
              <a:rPr lang="de-DE" i="1" dirty="0" err="1"/>
              <a:t>Leaf</a:t>
            </a:r>
            <a:r>
              <a:rPr lang="de-DE" dirty="0"/>
              <a:t>)</a:t>
            </a:r>
          </a:p>
          <a:p>
            <a:pPr lvl="1"/>
            <a:r>
              <a:rPr lang="de-DE" dirty="0"/>
              <a:t>Standort (</a:t>
            </a:r>
            <a:r>
              <a:rPr lang="de-DE" i="1" dirty="0"/>
              <a:t>Site</a:t>
            </a:r>
            <a:r>
              <a:rPr lang="de-DE" dirty="0"/>
              <a:t>)</a:t>
            </a:r>
          </a:p>
        </p:txBody>
      </p:sp>
      <p:sp>
        <p:nvSpPr>
          <p:cNvPr id="4" name="Gleichschenkliges Dreieck 3"/>
          <p:cNvSpPr/>
          <p:nvPr/>
        </p:nvSpPr>
        <p:spPr>
          <a:xfrm>
            <a:off x="5384825" y="3431397"/>
            <a:ext cx="792088" cy="648072"/>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2" name="Gerade Verbindung 11"/>
          <p:cNvCxnSpPr/>
          <p:nvPr/>
        </p:nvCxnSpPr>
        <p:spPr>
          <a:xfrm flipH="1">
            <a:off x="5139527" y="4079469"/>
            <a:ext cx="252028" cy="432048"/>
          </a:xfrm>
          <a:prstGeom prst="line">
            <a:avLst/>
          </a:prstGeom>
        </p:spPr>
        <p:style>
          <a:lnRef idx="2">
            <a:schemeClr val="dk1"/>
          </a:lnRef>
          <a:fillRef idx="0">
            <a:schemeClr val="dk1"/>
          </a:fillRef>
          <a:effectRef idx="1">
            <a:schemeClr val="dk1"/>
          </a:effectRef>
          <a:fontRef idx="minor">
            <a:schemeClr val="tx1"/>
          </a:fontRef>
        </p:style>
      </p:cxnSp>
      <p:sp>
        <p:nvSpPr>
          <p:cNvPr id="13" name="Gleichschenkliges Dreieck 12"/>
          <p:cNvSpPr/>
          <p:nvPr/>
        </p:nvSpPr>
        <p:spPr>
          <a:xfrm>
            <a:off x="4743483" y="4520645"/>
            <a:ext cx="792088" cy="648072"/>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4" name="Gerade Verbindung 13"/>
          <p:cNvCxnSpPr/>
          <p:nvPr/>
        </p:nvCxnSpPr>
        <p:spPr>
          <a:xfrm flipH="1">
            <a:off x="4491455" y="5177845"/>
            <a:ext cx="252028" cy="432048"/>
          </a:xfrm>
          <a:prstGeom prst="line">
            <a:avLst/>
          </a:prstGeom>
        </p:spPr>
        <p:style>
          <a:lnRef idx="2">
            <a:schemeClr val="dk1"/>
          </a:lnRef>
          <a:fillRef idx="0">
            <a:schemeClr val="dk1"/>
          </a:fillRef>
          <a:effectRef idx="1">
            <a:schemeClr val="dk1"/>
          </a:effectRef>
          <a:fontRef idx="minor">
            <a:schemeClr val="tx1"/>
          </a:fontRef>
        </p:style>
      </p:cxnSp>
      <p:sp>
        <p:nvSpPr>
          <p:cNvPr id="15" name="Gleichschenkliges Dreieck 14"/>
          <p:cNvSpPr/>
          <p:nvPr/>
        </p:nvSpPr>
        <p:spPr>
          <a:xfrm>
            <a:off x="4095411" y="5609893"/>
            <a:ext cx="792088" cy="648072"/>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Gerade Verbindung 15"/>
          <p:cNvCxnSpPr/>
          <p:nvPr/>
        </p:nvCxnSpPr>
        <p:spPr>
          <a:xfrm>
            <a:off x="6176913" y="4079469"/>
            <a:ext cx="252028" cy="432048"/>
          </a:xfrm>
          <a:prstGeom prst="line">
            <a:avLst/>
          </a:prstGeom>
        </p:spPr>
        <p:style>
          <a:lnRef idx="2">
            <a:schemeClr val="dk1"/>
          </a:lnRef>
          <a:fillRef idx="0">
            <a:schemeClr val="dk1"/>
          </a:fillRef>
          <a:effectRef idx="1">
            <a:schemeClr val="dk1"/>
          </a:effectRef>
          <a:fontRef idx="minor">
            <a:schemeClr val="tx1"/>
          </a:fontRef>
        </p:style>
      </p:cxnSp>
      <p:sp>
        <p:nvSpPr>
          <p:cNvPr id="18" name="Gleichschenkliges Dreieck 17"/>
          <p:cNvSpPr/>
          <p:nvPr/>
        </p:nvSpPr>
        <p:spPr>
          <a:xfrm>
            <a:off x="6032897" y="4529773"/>
            <a:ext cx="792088" cy="648072"/>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Gleichschenkliges Dreieck 18"/>
          <p:cNvSpPr/>
          <p:nvPr/>
        </p:nvSpPr>
        <p:spPr>
          <a:xfrm>
            <a:off x="7050436" y="2320025"/>
            <a:ext cx="792088" cy="648072"/>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0" name="Gerade Verbindung 19"/>
          <p:cNvCxnSpPr/>
          <p:nvPr/>
        </p:nvCxnSpPr>
        <p:spPr>
          <a:xfrm flipH="1">
            <a:off x="6805138" y="2968097"/>
            <a:ext cx="252028" cy="432048"/>
          </a:xfrm>
          <a:prstGeom prst="line">
            <a:avLst/>
          </a:prstGeom>
        </p:spPr>
        <p:style>
          <a:lnRef idx="2">
            <a:schemeClr val="dk1"/>
          </a:lnRef>
          <a:fillRef idx="0">
            <a:schemeClr val="dk1"/>
          </a:fillRef>
          <a:effectRef idx="1">
            <a:schemeClr val="dk1"/>
          </a:effectRef>
          <a:fontRef idx="minor">
            <a:schemeClr val="tx1"/>
          </a:fontRef>
        </p:style>
      </p:cxnSp>
      <p:sp>
        <p:nvSpPr>
          <p:cNvPr id="21" name="Gleichschenkliges Dreieck 20"/>
          <p:cNvSpPr/>
          <p:nvPr/>
        </p:nvSpPr>
        <p:spPr>
          <a:xfrm>
            <a:off x="6409094" y="3409273"/>
            <a:ext cx="792088" cy="648072"/>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22" name="Gerade Verbindung 21"/>
          <p:cNvCxnSpPr/>
          <p:nvPr/>
        </p:nvCxnSpPr>
        <p:spPr>
          <a:xfrm>
            <a:off x="7842524" y="2968097"/>
            <a:ext cx="252028" cy="432048"/>
          </a:xfrm>
          <a:prstGeom prst="line">
            <a:avLst/>
          </a:prstGeom>
        </p:spPr>
        <p:style>
          <a:lnRef idx="2">
            <a:schemeClr val="dk1"/>
          </a:lnRef>
          <a:fillRef idx="0">
            <a:schemeClr val="dk1"/>
          </a:fillRef>
          <a:effectRef idx="1">
            <a:schemeClr val="dk1"/>
          </a:effectRef>
          <a:fontRef idx="minor">
            <a:schemeClr val="tx1"/>
          </a:fontRef>
        </p:style>
      </p:cxnSp>
      <p:sp>
        <p:nvSpPr>
          <p:cNvPr id="23" name="Gleichschenkliges Dreieck 22"/>
          <p:cNvSpPr/>
          <p:nvPr/>
        </p:nvSpPr>
        <p:spPr>
          <a:xfrm>
            <a:off x="7698508" y="3418401"/>
            <a:ext cx="792088" cy="648072"/>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021721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 descr="C:\Microsoft\MSL_PNG_Object_Library\arrow05_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7821983">
            <a:off x="1978529" y="2684084"/>
            <a:ext cx="4740875" cy="1898997"/>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
          <p:cNvSpPr>
            <a:spLocks noGrp="1"/>
          </p:cNvSpPr>
          <p:nvPr>
            <p:ph type="title"/>
          </p:nvPr>
        </p:nvSpPr>
        <p:spPr/>
        <p:txBody>
          <a:bodyPr>
            <a:normAutofit/>
          </a:bodyPr>
          <a:lstStyle/>
          <a:p>
            <a:r>
              <a:rPr lang="en-CA" dirty="0" err="1"/>
              <a:t>Wirken</a:t>
            </a:r>
            <a:r>
              <a:rPr lang="en-CA" dirty="0"/>
              <a:t> von </a:t>
            </a:r>
            <a:r>
              <a:rPr lang="en-CA" dirty="0" err="1"/>
              <a:t>Vertrauensstellungen</a:t>
            </a:r>
            <a:endParaRPr lang="en-CA" dirty="0"/>
          </a:p>
        </p:txBody>
      </p:sp>
      <p:grpSp>
        <p:nvGrpSpPr>
          <p:cNvPr id="38" name="Group 37"/>
          <p:cNvGrpSpPr/>
          <p:nvPr/>
        </p:nvGrpSpPr>
        <p:grpSpPr>
          <a:xfrm>
            <a:off x="265715" y="1062448"/>
            <a:ext cx="8511125" cy="5367608"/>
            <a:chOff x="0" y="1062448"/>
            <a:chExt cx="8511125" cy="5367608"/>
          </a:xfrm>
        </p:grpSpPr>
        <p:cxnSp>
          <p:nvCxnSpPr>
            <p:cNvPr id="39" name="Straight Connector 38"/>
            <p:cNvCxnSpPr>
              <a:stCxn id="50" idx="0"/>
            </p:cNvCxnSpPr>
            <p:nvPr/>
          </p:nvCxnSpPr>
          <p:spPr>
            <a:xfrm flipH="1" flipV="1">
              <a:off x="7078046" y="2743610"/>
              <a:ext cx="462019" cy="158722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646772" y="6026798"/>
              <a:ext cx="1913977" cy="369332"/>
            </a:xfrm>
            <a:prstGeom prst="rect">
              <a:avLst/>
            </a:prstGeom>
            <a:noFill/>
          </p:spPr>
          <p:txBody>
            <a:bodyPr wrap="square" rtlCol="0">
              <a:spAutoFit/>
            </a:bodyPr>
            <a:lstStyle/>
            <a:p>
              <a:r>
                <a:rPr lang="en-US" dirty="0">
                  <a:solidFill>
                    <a:prstClr val="black"/>
                  </a:solidFill>
                  <a:latin typeface="Segoe UI" pitchFamily="34" charset="0"/>
                  <a:ea typeface="Segoe UI" pitchFamily="34" charset="0"/>
                  <a:cs typeface="Segoe UI" pitchFamily="34" charset="0"/>
                </a:rPr>
                <a:t>EU.adatum.com</a:t>
              </a:r>
            </a:p>
          </p:txBody>
        </p:sp>
        <p:sp>
          <p:nvSpPr>
            <p:cNvPr id="41" name="TextBox 40"/>
            <p:cNvSpPr txBox="1"/>
            <p:nvPr/>
          </p:nvSpPr>
          <p:spPr>
            <a:xfrm>
              <a:off x="5717754" y="2775523"/>
              <a:ext cx="1549977" cy="369332"/>
            </a:xfrm>
            <a:prstGeom prst="rect">
              <a:avLst/>
            </a:prstGeom>
            <a:noFill/>
          </p:spPr>
          <p:txBody>
            <a:bodyPr wrap="square" rtlCol="0">
              <a:spAutoFit/>
            </a:bodyPr>
            <a:lstStyle/>
            <a:p>
              <a:r>
                <a:rPr lang="en-US" dirty="0">
                  <a:solidFill>
                    <a:prstClr val="black"/>
                  </a:solidFill>
                  <a:latin typeface="Segoe UI" pitchFamily="34" charset="0"/>
                  <a:ea typeface="Segoe UI" pitchFamily="34" charset="0"/>
                  <a:cs typeface="Segoe UI" pitchFamily="34" charset="0"/>
                </a:rPr>
                <a:t>Fabrikam.net</a:t>
              </a:r>
            </a:p>
          </p:txBody>
        </p:sp>
        <p:sp>
          <p:nvSpPr>
            <p:cNvPr id="42" name="TextBox 41"/>
            <p:cNvSpPr txBox="1"/>
            <p:nvPr/>
          </p:nvSpPr>
          <p:spPr>
            <a:xfrm>
              <a:off x="6656348" y="6051823"/>
              <a:ext cx="1854777" cy="369332"/>
            </a:xfrm>
            <a:prstGeom prst="rect">
              <a:avLst/>
            </a:prstGeom>
            <a:noFill/>
          </p:spPr>
          <p:txBody>
            <a:bodyPr wrap="square" rtlCol="0">
              <a:spAutoFit/>
            </a:bodyPr>
            <a:lstStyle/>
            <a:p>
              <a:r>
                <a:rPr lang="en-US" dirty="0">
                  <a:solidFill>
                    <a:prstClr val="black"/>
                  </a:solidFill>
                  <a:latin typeface="Segoe UI" pitchFamily="34" charset="0"/>
                  <a:ea typeface="Segoe UI" pitchFamily="34" charset="0"/>
                  <a:cs typeface="Segoe UI" pitchFamily="34" charset="0"/>
                </a:rPr>
                <a:t>ESP.fabrikam.net</a:t>
              </a:r>
            </a:p>
          </p:txBody>
        </p:sp>
        <p:sp>
          <p:nvSpPr>
            <p:cNvPr id="43" name="TextBox 42"/>
            <p:cNvSpPr txBox="1"/>
            <p:nvPr/>
          </p:nvSpPr>
          <p:spPr>
            <a:xfrm>
              <a:off x="2901381" y="1590863"/>
              <a:ext cx="1703906" cy="369332"/>
            </a:xfrm>
            <a:prstGeom prst="rect">
              <a:avLst/>
            </a:prstGeom>
            <a:noFill/>
          </p:spPr>
          <p:txBody>
            <a:bodyPr wrap="square" rtlCol="0">
              <a:spAutoFit/>
            </a:bodyPr>
            <a:lstStyle/>
            <a:p>
              <a:r>
                <a:rPr lang="en-US" dirty="0">
                  <a:solidFill>
                    <a:prstClr val="black"/>
                  </a:solidFill>
                  <a:latin typeface="Segoe UI" pitchFamily="34" charset="0"/>
                  <a:ea typeface="Segoe UI" pitchFamily="34" charset="0"/>
                  <a:cs typeface="Segoe UI" pitchFamily="34" charset="0"/>
                </a:rPr>
                <a:t>Adatum.com</a:t>
              </a:r>
            </a:p>
          </p:txBody>
        </p:sp>
        <p:sp>
          <p:nvSpPr>
            <p:cNvPr id="44" name="TextBox 43"/>
            <p:cNvSpPr txBox="1"/>
            <p:nvPr/>
          </p:nvSpPr>
          <p:spPr>
            <a:xfrm>
              <a:off x="0" y="5691392"/>
              <a:ext cx="2807798" cy="738664"/>
            </a:xfrm>
            <a:prstGeom prst="rect">
              <a:avLst/>
            </a:prstGeom>
            <a:noFill/>
          </p:spPr>
          <p:txBody>
            <a:bodyPr wrap="square" rtlCol="0">
              <a:spAutoFit/>
            </a:bodyPr>
            <a:lstStyle/>
            <a:p>
              <a:r>
                <a:rPr lang="en-US" sz="1400" dirty="0">
                  <a:solidFill>
                    <a:prstClr val="black"/>
                  </a:solidFill>
                  <a:latin typeface="Segoe UI" pitchFamily="34" charset="0"/>
                  <a:ea typeface="Segoe UI" pitchFamily="34" charset="0"/>
                  <a:cs typeface="Segoe UI" pitchFamily="34" charset="0"/>
                </a:rPr>
                <a:t>Domain controllers 1, 2, 3, 4</a:t>
              </a:r>
            </a:p>
            <a:p>
              <a:r>
                <a:rPr lang="en-US" sz="1400" dirty="0">
                  <a:solidFill>
                    <a:prstClr val="black"/>
                  </a:solidFill>
                  <a:latin typeface="Segoe UI" pitchFamily="34" charset="0"/>
                  <a:ea typeface="Segoe UI" pitchFamily="34" charset="0"/>
                  <a:cs typeface="Segoe UI" pitchFamily="34" charset="0"/>
                </a:rPr>
                <a:t>Client computer CL1</a:t>
              </a:r>
            </a:p>
            <a:p>
              <a:r>
                <a:rPr lang="en-US" sz="1400" dirty="0">
                  <a:solidFill>
                    <a:prstClr val="black"/>
                  </a:solidFill>
                  <a:latin typeface="Segoe UI" pitchFamily="34" charset="0"/>
                  <a:ea typeface="Segoe UI" pitchFamily="34" charset="0"/>
                  <a:cs typeface="Segoe UI" pitchFamily="34" charset="0"/>
                </a:rPr>
                <a:t>File server D</a:t>
              </a:r>
            </a:p>
          </p:txBody>
        </p:sp>
        <p:pic>
          <p:nvPicPr>
            <p:cNvPr id="45" name="Picture 2" descr="C:\Microsoft\MSL_PNG_Object_Library\2_Doma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1065" y="1062448"/>
              <a:ext cx="1904999" cy="168116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6402885" y="1903029"/>
              <a:ext cx="329355" cy="369332"/>
            </a:xfrm>
            <a:prstGeom prst="rect">
              <a:avLst/>
            </a:prstGeom>
            <a:noFill/>
            <a:ln>
              <a:solidFill>
                <a:schemeClr val="tx1"/>
              </a:solidFill>
            </a:ln>
          </p:spPr>
          <p:txBody>
            <a:bodyPr wrap="square" rtlCol="0">
              <a:spAutoFit/>
            </a:bodyPr>
            <a:lstStyle/>
            <a:p>
              <a:r>
                <a:rPr lang="en-US" dirty="0">
                  <a:solidFill>
                    <a:prstClr val="black"/>
                  </a:solidFill>
                  <a:latin typeface="Segoe UI" pitchFamily="34" charset="0"/>
                  <a:ea typeface="Segoe UI" pitchFamily="34" charset="0"/>
                  <a:cs typeface="Segoe UI" pitchFamily="34" charset="0"/>
                </a:rPr>
                <a:t>3</a:t>
              </a:r>
            </a:p>
          </p:txBody>
        </p:sp>
        <p:pic>
          <p:nvPicPr>
            <p:cNvPr id="47" name="Picture 2" descr="C:\Microsoft\MSL_PNG_Object_Library\2_Doma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2289" y="4330837"/>
              <a:ext cx="1904999" cy="168116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3324502" y="4835474"/>
              <a:ext cx="340572" cy="369332"/>
            </a:xfrm>
            <a:prstGeom prst="rect">
              <a:avLst/>
            </a:prstGeom>
            <a:noFill/>
            <a:ln>
              <a:solidFill>
                <a:schemeClr val="tx1"/>
              </a:solidFill>
            </a:ln>
          </p:spPr>
          <p:txBody>
            <a:bodyPr wrap="square" rtlCol="0">
              <a:spAutoFit/>
            </a:bodyPr>
            <a:lstStyle/>
            <a:p>
              <a:r>
                <a:rPr lang="en-US" dirty="0">
                  <a:solidFill>
                    <a:prstClr val="black"/>
                  </a:solidFill>
                  <a:latin typeface="Segoe UI" pitchFamily="34" charset="0"/>
                  <a:ea typeface="Segoe UI" pitchFamily="34" charset="0"/>
                  <a:cs typeface="Segoe UI" pitchFamily="34" charset="0"/>
                </a:rPr>
                <a:t>1</a:t>
              </a:r>
            </a:p>
          </p:txBody>
        </p:sp>
        <p:sp>
          <p:nvSpPr>
            <p:cNvPr id="49" name="TextBox 48"/>
            <p:cNvSpPr txBox="1"/>
            <p:nvPr/>
          </p:nvSpPr>
          <p:spPr>
            <a:xfrm>
              <a:off x="3428282" y="5277641"/>
              <a:ext cx="563408" cy="369332"/>
            </a:xfrm>
            <a:prstGeom prst="rect">
              <a:avLst/>
            </a:prstGeom>
            <a:noFill/>
            <a:ln>
              <a:solidFill>
                <a:schemeClr val="tx1"/>
              </a:solidFill>
            </a:ln>
          </p:spPr>
          <p:txBody>
            <a:bodyPr wrap="square" rtlCol="0">
              <a:spAutoFit/>
            </a:bodyPr>
            <a:lstStyle/>
            <a:p>
              <a:r>
                <a:rPr lang="en-US" dirty="0">
                  <a:solidFill>
                    <a:prstClr val="black"/>
                  </a:solidFill>
                  <a:latin typeface="Segoe UI" pitchFamily="34" charset="0"/>
                  <a:ea typeface="Segoe UI" pitchFamily="34" charset="0"/>
                  <a:cs typeface="Segoe UI" pitchFamily="34" charset="0"/>
                </a:rPr>
                <a:t>CL1</a:t>
              </a:r>
            </a:p>
          </p:txBody>
        </p:sp>
        <p:pic>
          <p:nvPicPr>
            <p:cNvPr id="50" name="Picture 2" descr="C:\Microsoft\MSL_PNG_Object_Library\2_Doma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7565" y="4330837"/>
              <a:ext cx="1904999" cy="168116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7330942" y="4835474"/>
              <a:ext cx="330245" cy="369332"/>
            </a:xfrm>
            <a:prstGeom prst="rect">
              <a:avLst/>
            </a:prstGeom>
            <a:noFill/>
            <a:ln>
              <a:solidFill>
                <a:schemeClr val="tx1"/>
              </a:solidFill>
            </a:ln>
          </p:spPr>
          <p:txBody>
            <a:bodyPr wrap="square" rtlCol="0">
              <a:spAutoFit/>
            </a:bodyPr>
            <a:lstStyle/>
            <a:p>
              <a:pPr algn="ctr"/>
              <a:r>
                <a:rPr lang="en-US" dirty="0">
                  <a:solidFill>
                    <a:prstClr val="black"/>
                  </a:solidFill>
                  <a:latin typeface="Segoe UI" pitchFamily="34" charset="0"/>
                  <a:ea typeface="Segoe UI" pitchFamily="34" charset="0"/>
                  <a:cs typeface="Segoe UI" pitchFamily="34" charset="0"/>
                </a:rPr>
                <a:t>4</a:t>
              </a:r>
            </a:p>
          </p:txBody>
        </p:sp>
        <p:sp>
          <p:nvSpPr>
            <p:cNvPr id="52" name="TextBox 51"/>
            <p:cNvSpPr txBox="1"/>
            <p:nvPr/>
          </p:nvSpPr>
          <p:spPr>
            <a:xfrm>
              <a:off x="7078046" y="5465178"/>
              <a:ext cx="367197" cy="369332"/>
            </a:xfrm>
            <a:prstGeom prst="rect">
              <a:avLst/>
            </a:prstGeom>
            <a:noFill/>
            <a:ln>
              <a:solidFill>
                <a:schemeClr val="tx1"/>
              </a:solidFill>
            </a:ln>
          </p:spPr>
          <p:txBody>
            <a:bodyPr wrap="square" rtlCol="0">
              <a:spAutoFit/>
            </a:bodyPr>
            <a:lstStyle/>
            <a:p>
              <a:r>
                <a:rPr lang="en-US" dirty="0">
                  <a:solidFill>
                    <a:prstClr val="black"/>
                  </a:solidFill>
                  <a:latin typeface="Segoe UI" pitchFamily="34" charset="0"/>
                  <a:ea typeface="Segoe UI" pitchFamily="34" charset="0"/>
                  <a:cs typeface="Segoe UI" pitchFamily="34" charset="0"/>
                </a:rPr>
                <a:t>D</a:t>
              </a:r>
            </a:p>
          </p:txBody>
        </p:sp>
        <p:cxnSp>
          <p:nvCxnSpPr>
            <p:cNvPr id="53" name="Straight Connector 52"/>
            <p:cNvCxnSpPr>
              <a:stCxn id="45" idx="0"/>
              <a:endCxn id="54" idx="0"/>
            </p:cNvCxnSpPr>
            <p:nvPr/>
          </p:nvCxnSpPr>
          <p:spPr>
            <a:xfrm flipH="1">
              <a:off x="2381756" y="1062448"/>
              <a:ext cx="4161809"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pic>
          <p:nvPicPr>
            <p:cNvPr id="54" name="Picture 2" descr="C:\Microsoft\MSL_PNG_Object_Library\2_Doma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9256" y="1062448"/>
              <a:ext cx="1904999" cy="168116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2160116" y="1883370"/>
              <a:ext cx="354785" cy="369332"/>
            </a:xfrm>
            <a:prstGeom prst="rect">
              <a:avLst/>
            </a:prstGeom>
            <a:noFill/>
            <a:ln>
              <a:solidFill>
                <a:schemeClr val="tx1"/>
              </a:solidFill>
            </a:ln>
          </p:spPr>
          <p:txBody>
            <a:bodyPr wrap="square" rtlCol="0">
              <a:spAutoFit/>
            </a:bodyPr>
            <a:lstStyle/>
            <a:p>
              <a:pPr algn="ctr"/>
              <a:r>
                <a:rPr lang="en-US" dirty="0">
                  <a:solidFill>
                    <a:prstClr val="black"/>
                  </a:solidFill>
                  <a:latin typeface="Segoe UI" pitchFamily="34" charset="0"/>
                  <a:ea typeface="Segoe UI" pitchFamily="34" charset="0"/>
                  <a:cs typeface="Segoe UI" pitchFamily="34" charset="0"/>
                </a:rPr>
                <a:t>2</a:t>
              </a:r>
            </a:p>
          </p:txBody>
        </p:sp>
      </p:grpSp>
      <p:grpSp>
        <p:nvGrpSpPr>
          <p:cNvPr id="56" name="Group 38"/>
          <p:cNvGrpSpPr/>
          <p:nvPr/>
        </p:nvGrpSpPr>
        <p:grpSpPr>
          <a:xfrm rot="20846730">
            <a:off x="4063838" y="3860504"/>
            <a:ext cx="2981419" cy="1874037"/>
            <a:chOff x="4340252" y="3887226"/>
            <a:chExt cx="2715021" cy="1874037"/>
          </a:xfrm>
        </p:grpSpPr>
        <p:pic>
          <p:nvPicPr>
            <p:cNvPr id="57" name="Picture 2" descr="C:\Microsoft\MSL_PNG_Object_Library\arrow05_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0252" y="4541985"/>
              <a:ext cx="2675430" cy="121927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4587501" y="3887226"/>
              <a:ext cx="2467772" cy="523220"/>
            </a:xfrm>
            <a:prstGeom prst="rect">
              <a:avLst/>
            </a:prstGeom>
            <a:noFill/>
          </p:spPr>
          <p:txBody>
            <a:bodyPr wrap="square" rtlCol="0">
              <a:spAutoFit/>
            </a:bodyPr>
            <a:lstStyle/>
            <a:p>
              <a:r>
                <a:rPr lang="en-US" sz="1400" dirty="0">
                  <a:latin typeface="Segoe UI" pitchFamily="34" charset="0"/>
                  <a:ea typeface="Segoe UI" pitchFamily="34" charset="0"/>
                  <a:cs typeface="Segoe UI" pitchFamily="34" charset="0"/>
                </a:rPr>
                <a:t>CL1 wants to access a file on server D</a:t>
              </a:r>
            </a:p>
          </p:txBody>
        </p:sp>
      </p:grpSp>
      <p:pic>
        <p:nvPicPr>
          <p:cNvPr id="59" name="Picture 5" descr="C:\Microsoft\MSL_PNG_Object_Library\arrow0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9066" y="5396989"/>
            <a:ext cx="2664296" cy="45321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Microsoft\MSL_PNG_Object_Library\arrow05_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4748818">
            <a:off x="1411418" y="3602050"/>
            <a:ext cx="2537868" cy="101340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C:\Microsoft\MSL_PNG_Object_Library\arrow05_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55301">
            <a:off x="3997139" y="4466989"/>
            <a:ext cx="3071666" cy="1365649"/>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p:cNvGrpSpPr/>
          <p:nvPr/>
        </p:nvGrpSpPr>
        <p:grpSpPr>
          <a:xfrm>
            <a:off x="4038127" y="3730177"/>
            <a:ext cx="3573160" cy="824525"/>
            <a:chOff x="4001013" y="3661349"/>
            <a:chExt cx="3573160" cy="824525"/>
          </a:xfrm>
          <a:solidFill>
            <a:schemeClr val="bg1"/>
          </a:solidFill>
        </p:grpSpPr>
        <p:sp>
          <p:nvSpPr>
            <p:cNvPr id="63" name="TextBox 62"/>
            <p:cNvSpPr txBox="1"/>
            <p:nvPr/>
          </p:nvSpPr>
          <p:spPr>
            <a:xfrm>
              <a:off x="5210362" y="3661349"/>
              <a:ext cx="1783001" cy="307777"/>
            </a:xfrm>
            <a:prstGeom prst="rect">
              <a:avLst/>
            </a:prstGeom>
            <a:grpFill/>
          </p:spPr>
          <p:txBody>
            <a:bodyPr wrap="square" rtlCol="0">
              <a:spAutoFit/>
            </a:bodyPr>
            <a:lstStyle/>
            <a:p>
              <a:r>
                <a:rPr lang="en-US" sz="1400" b="1" dirty="0">
                  <a:latin typeface="Segoe UI" pitchFamily="34" charset="0"/>
                  <a:ea typeface="Segoe UI" pitchFamily="34" charset="0"/>
                  <a:cs typeface="Segoe UI" pitchFamily="34" charset="0"/>
                </a:rPr>
                <a:t>Shortcut Trust</a:t>
              </a:r>
            </a:p>
          </p:txBody>
        </p:sp>
        <p:pic>
          <p:nvPicPr>
            <p:cNvPr id="64" name="Picture 2" descr="C:\Microsoft\MSL_PNG_Object_Library\Arrow_BlueRigh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4001013" y="3969126"/>
              <a:ext cx="3573160" cy="516748"/>
            </a:xfrm>
            <a:prstGeom prst="rect">
              <a:avLst/>
            </a:prstGeom>
            <a:grpFill/>
          </p:spPr>
        </p:pic>
      </p:grpSp>
      <p:pic>
        <p:nvPicPr>
          <p:cNvPr id="65" name="Picture 2" descr="C:\Microsoft\MSL_PNG_Object_Library\arrow05_0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847376">
            <a:off x="2808208" y="4925902"/>
            <a:ext cx="740566" cy="295719"/>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p:cNvGrpSpPr>
            <a:grpSpLocks/>
          </p:cNvGrpSpPr>
          <p:nvPr/>
        </p:nvGrpSpPr>
        <p:grpSpPr bwMode="auto">
          <a:xfrm>
            <a:off x="552355" y="4708409"/>
            <a:ext cx="914400" cy="425450"/>
            <a:chOff x="384" y="3024"/>
            <a:chExt cx="720" cy="336"/>
          </a:xfrm>
        </p:grpSpPr>
        <p:sp>
          <p:nvSpPr>
            <p:cNvPr id="67" name="Oval 66"/>
            <p:cNvSpPr>
              <a:spLocks noChangeArrowheads="1"/>
            </p:cNvSpPr>
            <p:nvPr/>
          </p:nvSpPr>
          <p:spPr bwMode="auto">
            <a:xfrm>
              <a:off x="384" y="3024"/>
              <a:ext cx="720" cy="336"/>
            </a:xfrm>
            <a:prstGeom prst="ellipse">
              <a:avLst/>
            </a:prstGeom>
            <a:gradFill rotWithShape="0">
              <a:gsLst>
                <a:gs pos="0">
                  <a:srgbClr val="666699"/>
                </a:gs>
                <a:gs pos="100000">
                  <a:srgbClr val="99CCFF"/>
                </a:gs>
              </a:gsLst>
              <a:lin ang="5400000" scaled="1"/>
            </a:gradFill>
            <a:ln w="9525" algn="ctr">
              <a:noFill/>
              <a:round/>
              <a:headEnd/>
              <a:tailEnd/>
            </a:ln>
            <a:effectLst>
              <a:outerShdw dist="17961" dir="2700000" algn="ctr" rotWithShape="0">
                <a:srgbClr val="969696"/>
              </a:outerShdw>
            </a:effectLst>
          </p:spPr>
          <p:txBody>
            <a:bodyPr wrap="none" anchor="ctr"/>
            <a:lstStyle/>
            <a:p>
              <a:pPr algn="ctr" eaLnBrk="0" fontAlgn="base" hangingPunct="0">
                <a:spcBef>
                  <a:spcPct val="0"/>
                </a:spcBef>
                <a:spcAft>
                  <a:spcPct val="0"/>
                </a:spcAft>
                <a:defRPr/>
              </a:pPr>
              <a:endParaRPr lang="en-US" b="1" dirty="0">
                <a:solidFill>
                  <a:srgbClr val="000000"/>
                </a:solidFill>
                <a:cs typeface="Arial" charset="0"/>
              </a:endParaRPr>
            </a:p>
          </p:txBody>
        </p:sp>
        <p:grpSp>
          <p:nvGrpSpPr>
            <p:cNvPr id="68" name="Group 67"/>
            <p:cNvGrpSpPr>
              <a:grpSpLocks/>
            </p:cNvGrpSpPr>
            <p:nvPr/>
          </p:nvGrpSpPr>
          <p:grpSpPr bwMode="auto">
            <a:xfrm>
              <a:off x="480" y="3096"/>
              <a:ext cx="240" cy="192"/>
              <a:chOff x="480" y="3096"/>
              <a:chExt cx="240" cy="192"/>
            </a:xfrm>
          </p:grpSpPr>
          <p:sp>
            <p:nvSpPr>
              <p:cNvPr id="69" name="Oval 68"/>
              <p:cNvSpPr>
                <a:spLocks noChangeArrowheads="1"/>
              </p:cNvSpPr>
              <p:nvPr/>
            </p:nvSpPr>
            <p:spPr bwMode="auto">
              <a:xfrm>
                <a:off x="480" y="3096"/>
                <a:ext cx="240" cy="192"/>
              </a:xfrm>
              <a:prstGeom prst="ellipse">
                <a:avLst/>
              </a:prstGeom>
              <a:gradFill rotWithShape="0">
                <a:gsLst>
                  <a:gs pos="0">
                    <a:srgbClr val="666699"/>
                  </a:gs>
                  <a:gs pos="100000">
                    <a:srgbClr val="99CCFF"/>
                  </a:gs>
                </a:gsLst>
                <a:lin ang="18900000" scaled="1"/>
              </a:gradFill>
              <a:ln w="9525" algn="ctr">
                <a:noFill/>
                <a:round/>
                <a:headEnd/>
                <a:tailEnd/>
              </a:ln>
            </p:spPr>
            <p:txBody>
              <a:bodyPr wrap="none" anchor="ctr"/>
              <a:lstStyle/>
              <a:p>
                <a:pPr algn="ctr" eaLnBrk="0" fontAlgn="base" hangingPunct="0">
                  <a:spcBef>
                    <a:spcPct val="0"/>
                  </a:spcBef>
                  <a:spcAft>
                    <a:spcPct val="0"/>
                  </a:spcAft>
                </a:pPr>
                <a:endParaRPr lang="en-US" b="1" dirty="0">
                  <a:solidFill>
                    <a:srgbClr val="000000"/>
                  </a:solidFill>
                  <a:cs typeface="Arial" charset="0"/>
                </a:endParaRPr>
              </a:p>
            </p:txBody>
          </p:sp>
          <p:sp>
            <p:nvSpPr>
              <p:cNvPr id="70" name="Freeform 69"/>
              <p:cNvSpPr>
                <a:spLocks/>
              </p:cNvSpPr>
              <p:nvPr/>
            </p:nvSpPr>
            <p:spPr bwMode="auto">
              <a:xfrm>
                <a:off x="539" y="3123"/>
                <a:ext cx="139" cy="133"/>
              </a:xfrm>
              <a:custGeom>
                <a:avLst/>
                <a:gdLst/>
                <a:ahLst/>
                <a:cxnLst>
                  <a:cxn ang="0">
                    <a:pos x="0" y="0"/>
                  </a:cxn>
                  <a:cxn ang="0">
                    <a:pos x="0" y="576"/>
                  </a:cxn>
                  <a:cxn ang="0">
                    <a:pos x="432" y="288"/>
                  </a:cxn>
                  <a:cxn ang="0">
                    <a:pos x="0" y="0"/>
                  </a:cxn>
                </a:cxnLst>
                <a:rect l="0" t="0" r="r" b="b"/>
                <a:pathLst>
                  <a:path w="432" h="576">
                    <a:moveTo>
                      <a:pt x="0" y="0"/>
                    </a:moveTo>
                    <a:cubicBezTo>
                      <a:pt x="0" y="0"/>
                      <a:pt x="91" y="226"/>
                      <a:pt x="0" y="576"/>
                    </a:cubicBezTo>
                    <a:cubicBezTo>
                      <a:pt x="216" y="432"/>
                      <a:pt x="432" y="288"/>
                      <a:pt x="432" y="288"/>
                    </a:cubicBezTo>
                    <a:lnTo>
                      <a:pt x="0" y="0"/>
                    </a:lnTo>
                    <a:close/>
                  </a:path>
                </a:pathLst>
              </a:custGeom>
              <a:gradFill rotWithShape="1">
                <a:gsLst>
                  <a:gs pos="0">
                    <a:srgbClr val="FFFFCC"/>
                  </a:gs>
                  <a:gs pos="100000">
                    <a:srgbClr val="FFCC66"/>
                  </a:gs>
                </a:gsLst>
                <a:lin ang="18900000" scaled="1"/>
              </a:gradFill>
              <a:ln w="9525" cap="flat" cmpd="sng">
                <a:solidFill>
                  <a:srgbClr val="666699"/>
                </a:solidFill>
                <a:prstDash val="solid"/>
                <a:round/>
                <a:headEnd type="none" w="med" len="med"/>
                <a:tailEnd type="none" w="med" len="med"/>
              </a:ln>
              <a:effectLst>
                <a:outerShdw dist="17961" dir="8100000" algn="ctr" rotWithShape="0">
                  <a:schemeClr val="tx1"/>
                </a:outerShdw>
              </a:effectLst>
            </p:spPr>
            <p:txBody>
              <a:bodyPr wrap="none" anchor="ctr"/>
              <a:lstStyle/>
              <a:p>
                <a:pPr algn="ctr" eaLnBrk="0" fontAlgn="base" hangingPunct="0">
                  <a:spcBef>
                    <a:spcPct val="0"/>
                  </a:spcBef>
                  <a:spcAft>
                    <a:spcPct val="0"/>
                  </a:spcAft>
                  <a:defRPr/>
                </a:pPr>
                <a:endParaRPr lang="en-US" b="1" dirty="0">
                  <a:solidFill>
                    <a:srgbClr val="000000"/>
                  </a:solidFill>
                  <a:cs typeface="Arial" charset="0"/>
                </a:endParaRPr>
              </a:p>
            </p:txBody>
          </p:sp>
        </p:grpSp>
      </p:grpSp>
      <p:grpSp>
        <p:nvGrpSpPr>
          <p:cNvPr id="71" name="Group 70"/>
          <p:cNvGrpSpPr>
            <a:grpSpLocks/>
          </p:cNvGrpSpPr>
          <p:nvPr/>
        </p:nvGrpSpPr>
        <p:grpSpPr bwMode="auto">
          <a:xfrm>
            <a:off x="1039718" y="4798897"/>
            <a:ext cx="304800" cy="244475"/>
            <a:chOff x="768" y="3096"/>
            <a:chExt cx="240" cy="192"/>
          </a:xfrm>
        </p:grpSpPr>
        <p:sp>
          <p:nvSpPr>
            <p:cNvPr id="72" name="Oval 71"/>
            <p:cNvSpPr>
              <a:spLocks noChangeArrowheads="1"/>
            </p:cNvSpPr>
            <p:nvPr/>
          </p:nvSpPr>
          <p:spPr bwMode="auto">
            <a:xfrm>
              <a:off x="768" y="3096"/>
              <a:ext cx="240" cy="192"/>
            </a:xfrm>
            <a:prstGeom prst="ellipse">
              <a:avLst/>
            </a:prstGeom>
            <a:gradFill rotWithShape="0">
              <a:gsLst>
                <a:gs pos="0">
                  <a:srgbClr val="666699"/>
                </a:gs>
                <a:gs pos="100000">
                  <a:srgbClr val="99CCFF"/>
                </a:gs>
              </a:gsLst>
              <a:lin ang="18900000" scaled="1"/>
            </a:gradFill>
            <a:ln w="9525" algn="ctr">
              <a:noFill/>
              <a:round/>
              <a:headEnd/>
              <a:tailEnd/>
            </a:ln>
          </p:spPr>
          <p:txBody>
            <a:bodyPr wrap="none" anchor="ctr"/>
            <a:lstStyle/>
            <a:p>
              <a:pPr algn="ctr" eaLnBrk="0" fontAlgn="base" hangingPunct="0">
                <a:spcBef>
                  <a:spcPct val="0"/>
                </a:spcBef>
                <a:spcAft>
                  <a:spcPct val="0"/>
                </a:spcAft>
              </a:pPr>
              <a:endParaRPr lang="en-US" b="1" dirty="0">
                <a:solidFill>
                  <a:srgbClr val="000000"/>
                </a:solidFill>
                <a:cs typeface="Arial" charset="0"/>
              </a:endParaRPr>
            </a:p>
          </p:txBody>
        </p:sp>
        <p:sp>
          <p:nvSpPr>
            <p:cNvPr id="73" name="Rectangle 72"/>
            <p:cNvSpPr>
              <a:spLocks noChangeArrowheads="1"/>
            </p:cNvSpPr>
            <p:nvPr/>
          </p:nvSpPr>
          <p:spPr bwMode="auto">
            <a:xfrm>
              <a:off x="841" y="3145"/>
              <a:ext cx="95" cy="96"/>
            </a:xfrm>
            <a:prstGeom prst="rect">
              <a:avLst/>
            </a:prstGeom>
            <a:gradFill rotWithShape="1">
              <a:gsLst>
                <a:gs pos="0">
                  <a:srgbClr val="FFFFCC"/>
                </a:gs>
                <a:gs pos="100000">
                  <a:srgbClr val="FFCC66"/>
                </a:gs>
              </a:gsLst>
              <a:lin ang="18900000" scaled="1"/>
            </a:gradFill>
            <a:ln w="9525" algn="ctr">
              <a:solidFill>
                <a:srgbClr val="666699"/>
              </a:solidFill>
              <a:miter lim="800000"/>
              <a:headEnd/>
              <a:tailEnd/>
            </a:ln>
            <a:effectLst>
              <a:outerShdw dist="17961" dir="8100000" algn="ctr" rotWithShape="0">
                <a:schemeClr val="tx1"/>
              </a:outerShdw>
            </a:effectLst>
          </p:spPr>
          <p:txBody>
            <a:bodyPr wrap="none" anchor="ctr"/>
            <a:lstStyle/>
            <a:p>
              <a:pPr algn="ctr" eaLnBrk="0" fontAlgn="base" hangingPunct="0">
                <a:spcBef>
                  <a:spcPct val="0"/>
                </a:spcBef>
                <a:spcAft>
                  <a:spcPct val="0"/>
                </a:spcAft>
                <a:defRPr/>
              </a:pPr>
              <a:endParaRPr lang="en-US" b="1" dirty="0">
                <a:solidFill>
                  <a:srgbClr val="000000"/>
                </a:solidFill>
                <a:cs typeface="Arial" charset="0"/>
              </a:endParaRPr>
            </a:p>
          </p:txBody>
        </p:sp>
      </p:grpSp>
      <p:grpSp>
        <p:nvGrpSpPr>
          <p:cNvPr id="74" name="Group 73"/>
          <p:cNvGrpSpPr/>
          <p:nvPr/>
        </p:nvGrpSpPr>
        <p:grpSpPr>
          <a:xfrm>
            <a:off x="1421684" y="2295476"/>
            <a:ext cx="5334380" cy="3433137"/>
            <a:chOff x="1421684" y="2295476"/>
            <a:chExt cx="5334380" cy="3433137"/>
          </a:xfrm>
        </p:grpSpPr>
        <p:sp>
          <p:nvSpPr>
            <p:cNvPr id="75" name="Oval 74"/>
            <p:cNvSpPr/>
            <p:nvPr/>
          </p:nvSpPr>
          <p:spPr bwMode="auto">
            <a:xfrm rot="3197910">
              <a:off x="3696802" y="526967"/>
              <a:ext cx="1290754" cy="4827771"/>
            </a:xfrm>
            <a:prstGeom prst="ellipse">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285750" marR="0" indent="-285750" algn="ctr" defTabSz="914400" rtl="0" eaLnBrk="0" fontAlgn="base" latinLnBrk="0" hangingPunct="0">
                <a:lnSpc>
                  <a:spcPct val="100000"/>
                </a:lnSpc>
                <a:spcBef>
                  <a:spcPct val="0"/>
                </a:spcBef>
                <a:spcAft>
                  <a:spcPct val="0"/>
                </a:spcAft>
                <a:buClrTx/>
                <a:buSzTx/>
                <a:buFont typeface="Arial" pitchFamily="34" charset="0"/>
                <a:buChar char="•"/>
                <a:tabLst/>
              </a:pPr>
              <a:endParaRPr kumimoji="0" lang="en-CA" sz="1800" b="1" i="0" u="none" strike="noStrike" cap="none" normalizeH="0" baseline="0" dirty="0">
                <a:ln>
                  <a:noFill/>
                </a:ln>
                <a:solidFill>
                  <a:schemeClr val="tx1"/>
                </a:solidFill>
                <a:effectLst/>
                <a:latin typeface="Verdana" pitchFamily="34" charset="0"/>
              </a:endParaRPr>
            </a:p>
          </p:txBody>
        </p:sp>
        <p:sp>
          <p:nvSpPr>
            <p:cNvPr id="76" name="Oval 75"/>
            <p:cNvSpPr/>
            <p:nvPr/>
          </p:nvSpPr>
          <p:spPr bwMode="auto">
            <a:xfrm rot="384197">
              <a:off x="1421684" y="2755223"/>
              <a:ext cx="2056683" cy="2973390"/>
            </a:xfrm>
            <a:prstGeom prst="ellipse">
              <a:avLst/>
            </a:prstGeom>
            <a:solidFill>
              <a:schemeClr val="bg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marL="285750" marR="0" indent="-285750" algn="ctr" defTabSz="914400" rtl="0" eaLnBrk="0" fontAlgn="base" latinLnBrk="0" hangingPunct="0">
                <a:lnSpc>
                  <a:spcPct val="100000"/>
                </a:lnSpc>
                <a:spcBef>
                  <a:spcPct val="0"/>
                </a:spcBef>
                <a:spcAft>
                  <a:spcPct val="0"/>
                </a:spcAft>
                <a:buClrTx/>
                <a:buSzTx/>
                <a:buFont typeface="Arial" pitchFamily="34" charset="0"/>
                <a:buChar char="•"/>
                <a:tabLst/>
              </a:pPr>
              <a:endParaRPr kumimoji="0" lang="en-CA" sz="1800" b="1" i="0" u="none" strike="noStrike" cap="none" normalizeH="0" baseline="0" dirty="0">
                <a:ln>
                  <a:noFill/>
                </a:ln>
                <a:solidFill>
                  <a:schemeClr val="tx1"/>
                </a:solidFill>
                <a:effectLst/>
                <a:latin typeface="Verdana" pitchFamily="34" charset="0"/>
              </a:endParaRPr>
            </a:p>
          </p:txBody>
        </p:sp>
      </p:grpSp>
      <p:cxnSp>
        <p:nvCxnSpPr>
          <p:cNvPr id="77" name="Straight Connector 76"/>
          <p:cNvCxnSpPr/>
          <p:nvPr/>
        </p:nvCxnSpPr>
        <p:spPr>
          <a:xfrm flipH="1" flipV="1">
            <a:off x="3275856" y="2743610"/>
            <a:ext cx="484649" cy="158723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91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p:cTn id="13" dur="1000" fill="hold"/>
                                        <p:tgtEl>
                                          <p:spTgt spid="56"/>
                                        </p:tgtEl>
                                        <p:attrNameLst>
                                          <p:attrName>ppt_w</p:attrName>
                                        </p:attrNameLst>
                                      </p:cBhvr>
                                      <p:tavLst>
                                        <p:tav tm="0">
                                          <p:val>
                                            <p:strVal val="#ppt_w*0.70"/>
                                          </p:val>
                                        </p:tav>
                                        <p:tav tm="100000">
                                          <p:val>
                                            <p:strVal val="#ppt_w"/>
                                          </p:val>
                                        </p:tav>
                                      </p:tavLst>
                                    </p:anim>
                                    <p:anim calcmode="lin" valueType="num">
                                      <p:cBhvr>
                                        <p:cTn id="14" dur="1000" fill="hold"/>
                                        <p:tgtEl>
                                          <p:spTgt spid="56"/>
                                        </p:tgtEl>
                                        <p:attrNameLst>
                                          <p:attrName>ppt_h</p:attrName>
                                        </p:attrNameLst>
                                      </p:cBhvr>
                                      <p:tavLst>
                                        <p:tav tm="0">
                                          <p:val>
                                            <p:strVal val="#ppt_h"/>
                                          </p:val>
                                        </p:tav>
                                        <p:tav tm="100000">
                                          <p:val>
                                            <p:strVal val="#ppt_h"/>
                                          </p:val>
                                        </p:tav>
                                      </p:tavLst>
                                    </p:anim>
                                    <p:animEffect transition="in" filter="fade">
                                      <p:cBhvr>
                                        <p:cTn id="15" dur="1000"/>
                                        <p:tgtEl>
                                          <p:spTgt spid="56"/>
                                        </p:tgtEl>
                                      </p:cBhvr>
                                    </p:animEffect>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p:cTn id="20" dur="1000" fill="hold"/>
                                        <p:tgtEl>
                                          <p:spTgt spid="65"/>
                                        </p:tgtEl>
                                        <p:attrNameLst>
                                          <p:attrName>ppt_w</p:attrName>
                                        </p:attrNameLst>
                                      </p:cBhvr>
                                      <p:tavLst>
                                        <p:tav tm="0">
                                          <p:val>
                                            <p:strVal val="#ppt_w*0.70"/>
                                          </p:val>
                                        </p:tav>
                                        <p:tav tm="100000">
                                          <p:val>
                                            <p:strVal val="#ppt_w"/>
                                          </p:val>
                                        </p:tav>
                                      </p:tavLst>
                                    </p:anim>
                                    <p:anim calcmode="lin" valueType="num">
                                      <p:cBhvr>
                                        <p:cTn id="21" dur="1000" fill="hold"/>
                                        <p:tgtEl>
                                          <p:spTgt spid="65"/>
                                        </p:tgtEl>
                                        <p:attrNameLst>
                                          <p:attrName>ppt_h</p:attrName>
                                        </p:attrNameLst>
                                      </p:cBhvr>
                                      <p:tavLst>
                                        <p:tav tm="0">
                                          <p:val>
                                            <p:strVal val="#ppt_h"/>
                                          </p:val>
                                        </p:tav>
                                        <p:tav tm="100000">
                                          <p:val>
                                            <p:strVal val="#ppt_h"/>
                                          </p:val>
                                        </p:tav>
                                      </p:tavLst>
                                    </p:anim>
                                    <p:animEffect transition="in" filter="fade">
                                      <p:cBhvr>
                                        <p:cTn id="22" dur="10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p:cTn id="27" dur="1000" fill="hold"/>
                                        <p:tgtEl>
                                          <p:spTgt spid="60"/>
                                        </p:tgtEl>
                                        <p:attrNameLst>
                                          <p:attrName>ppt_w</p:attrName>
                                        </p:attrNameLst>
                                      </p:cBhvr>
                                      <p:tavLst>
                                        <p:tav tm="0">
                                          <p:val>
                                            <p:strVal val="#ppt_w*0.70"/>
                                          </p:val>
                                        </p:tav>
                                        <p:tav tm="100000">
                                          <p:val>
                                            <p:strVal val="#ppt_w"/>
                                          </p:val>
                                        </p:tav>
                                      </p:tavLst>
                                    </p:anim>
                                    <p:anim calcmode="lin" valueType="num">
                                      <p:cBhvr>
                                        <p:cTn id="28" dur="1000" fill="hold"/>
                                        <p:tgtEl>
                                          <p:spTgt spid="60"/>
                                        </p:tgtEl>
                                        <p:attrNameLst>
                                          <p:attrName>ppt_h</p:attrName>
                                        </p:attrNameLst>
                                      </p:cBhvr>
                                      <p:tavLst>
                                        <p:tav tm="0">
                                          <p:val>
                                            <p:strVal val="#ppt_h"/>
                                          </p:val>
                                        </p:tav>
                                        <p:tav tm="100000">
                                          <p:val>
                                            <p:strVal val="#ppt_h"/>
                                          </p:val>
                                        </p:tav>
                                      </p:tavLst>
                                    </p:anim>
                                    <p:animEffect transition="in" filter="fade">
                                      <p:cBhvr>
                                        <p:cTn id="29" dur="1000"/>
                                        <p:tgtEl>
                                          <p:spTgt spid="60"/>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p:cTn id="34" dur="1000" fill="hold"/>
                                        <p:tgtEl>
                                          <p:spTgt spid="36"/>
                                        </p:tgtEl>
                                        <p:attrNameLst>
                                          <p:attrName>ppt_w</p:attrName>
                                        </p:attrNameLst>
                                      </p:cBhvr>
                                      <p:tavLst>
                                        <p:tav tm="0">
                                          <p:val>
                                            <p:strVal val="#ppt_w*0.70"/>
                                          </p:val>
                                        </p:tav>
                                        <p:tav tm="100000">
                                          <p:val>
                                            <p:strVal val="#ppt_w"/>
                                          </p:val>
                                        </p:tav>
                                      </p:tavLst>
                                    </p:anim>
                                    <p:anim calcmode="lin" valueType="num">
                                      <p:cBhvr>
                                        <p:cTn id="35" dur="1000" fill="hold"/>
                                        <p:tgtEl>
                                          <p:spTgt spid="36"/>
                                        </p:tgtEl>
                                        <p:attrNameLst>
                                          <p:attrName>ppt_h</p:attrName>
                                        </p:attrNameLst>
                                      </p:cBhvr>
                                      <p:tavLst>
                                        <p:tav tm="0">
                                          <p:val>
                                            <p:strVal val="#ppt_h"/>
                                          </p:val>
                                        </p:tav>
                                        <p:tav tm="100000">
                                          <p:val>
                                            <p:strVal val="#ppt_h"/>
                                          </p:val>
                                        </p:tav>
                                      </p:tavLst>
                                    </p:anim>
                                    <p:animEffect transition="in" filter="fade">
                                      <p:cBhvr>
                                        <p:cTn id="36" dur="10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anim calcmode="lin" valueType="num">
                                      <p:cBhvr>
                                        <p:cTn id="45" dur="1000" fill="hold"/>
                                        <p:tgtEl>
                                          <p:spTgt spid="61"/>
                                        </p:tgtEl>
                                        <p:attrNameLst>
                                          <p:attrName>ppt_w</p:attrName>
                                        </p:attrNameLst>
                                      </p:cBhvr>
                                      <p:tavLst>
                                        <p:tav tm="0">
                                          <p:val>
                                            <p:strVal val="#ppt_w*0.70"/>
                                          </p:val>
                                        </p:tav>
                                        <p:tav tm="100000">
                                          <p:val>
                                            <p:strVal val="#ppt_w"/>
                                          </p:val>
                                        </p:tav>
                                      </p:tavLst>
                                    </p:anim>
                                    <p:anim calcmode="lin" valueType="num">
                                      <p:cBhvr>
                                        <p:cTn id="46" dur="1000" fill="hold"/>
                                        <p:tgtEl>
                                          <p:spTgt spid="61"/>
                                        </p:tgtEl>
                                        <p:attrNameLst>
                                          <p:attrName>ppt_h</p:attrName>
                                        </p:attrNameLst>
                                      </p:cBhvr>
                                      <p:tavLst>
                                        <p:tav tm="0">
                                          <p:val>
                                            <p:strVal val="#ppt_h"/>
                                          </p:val>
                                        </p:tav>
                                        <p:tav tm="100000">
                                          <p:val>
                                            <p:strVal val="#ppt_h"/>
                                          </p:val>
                                        </p:tav>
                                      </p:tavLst>
                                    </p:anim>
                                    <p:animEffect transition="in" filter="fade">
                                      <p:cBhvr>
                                        <p:cTn id="47" dur="10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55" presetClass="entr" presetSubtype="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 calcmode="lin" valueType="num">
                                      <p:cBhvr>
                                        <p:cTn id="52" dur="1000" fill="hold"/>
                                        <p:tgtEl>
                                          <p:spTgt spid="59"/>
                                        </p:tgtEl>
                                        <p:attrNameLst>
                                          <p:attrName>ppt_w</p:attrName>
                                        </p:attrNameLst>
                                      </p:cBhvr>
                                      <p:tavLst>
                                        <p:tav tm="0">
                                          <p:val>
                                            <p:strVal val="#ppt_w*0.70"/>
                                          </p:val>
                                        </p:tav>
                                        <p:tav tm="100000">
                                          <p:val>
                                            <p:strVal val="#ppt_w"/>
                                          </p:val>
                                        </p:tav>
                                      </p:tavLst>
                                    </p:anim>
                                    <p:anim calcmode="lin" valueType="num">
                                      <p:cBhvr>
                                        <p:cTn id="53" dur="1000" fill="hold"/>
                                        <p:tgtEl>
                                          <p:spTgt spid="59"/>
                                        </p:tgtEl>
                                        <p:attrNameLst>
                                          <p:attrName>ppt_h</p:attrName>
                                        </p:attrNameLst>
                                      </p:cBhvr>
                                      <p:tavLst>
                                        <p:tav tm="0">
                                          <p:val>
                                            <p:strVal val="#ppt_h"/>
                                          </p:val>
                                        </p:tav>
                                        <p:tav tm="100000">
                                          <p:val>
                                            <p:strVal val="#ppt_h"/>
                                          </p:val>
                                        </p:tav>
                                      </p:tavLst>
                                    </p:anim>
                                    <p:animEffect transition="in" filter="fade">
                                      <p:cBhvr>
                                        <p:cTn id="54" dur="10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55"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anim calcmode="lin" valueType="num">
                                      <p:cBhvr>
                                        <p:cTn id="59" dur="1000" fill="hold"/>
                                        <p:tgtEl>
                                          <p:spTgt spid="62"/>
                                        </p:tgtEl>
                                        <p:attrNameLst>
                                          <p:attrName>ppt_w</p:attrName>
                                        </p:attrNameLst>
                                      </p:cBhvr>
                                      <p:tavLst>
                                        <p:tav tm="0">
                                          <p:val>
                                            <p:strVal val="#ppt_w*0.70"/>
                                          </p:val>
                                        </p:tav>
                                        <p:tav tm="100000">
                                          <p:val>
                                            <p:strVal val="#ppt_w"/>
                                          </p:val>
                                        </p:tav>
                                      </p:tavLst>
                                    </p:anim>
                                    <p:anim calcmode="lin" valueType="num">
                                      <p:cBhvr>
                                        <p:cTn id="60" dur="1000" fill="hold"/>
                                        <p:tgtEl>
                                          <p:spTgt spid="62"/>
                                        </p:tgtEl>
                                        <p:attrNameLst>
                                          <p:attrName>ppt_h</p:attrName>
                                        </p:attrNameLst>
                                      </p:cBhvr>
                                      <p:tavLst>
                                        <p:tav tm="0">
                                          <p:val>
                                            <p:strVal val="#ppt_h"/>
                                          </p:val>
                                        </p:tav>
                                        <p:tav tm="100000">
                                          <p:val>
                                            <p:strVal val="#ppt_h"/>
                                          </p:val>
                                        </p:tav>
                                      </p:tavLst>
                                    </p:anim>
                                    <p:animEffect transition="in" filter="fade">
                                      <p:cBhvr>
                                        <p:cTn id="61" dur="1000"/>
                                        <p:tgtEl>
                                          <p:spTgt spid="62"/>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Nachtrag: VPN</a:t>
            </a:r>
          </a:p>
        </p:txBody>
      </p:sp>
      <p:sp>
        <p:nvSpPr>
          <p:cNvPr id="3" name="Inhaltsplatzhalter 2"/>
          <p:cNvSpPr>
            <a:spLocks noGrp="1"/>
          </p:cNvSpPr>
          <p:nvPr>
            <p:ph idx="1"/>
          </p:nvPr>
        </p:nvSpPr>
        <p:spPr/>
        <p:txBody>
          <a:bodyPr/>
          <a:lstStyle/>
          <a:p>
            <a:r>
              <a:rPr lang="de-DE" dirty="0"/>
              <a:t>Anmeldung am Netzwerk/PC über VPN</a:t>
            </a:r>
          </a:p>
          <a:p>
            <a:pPr lvl="1"/>
            <a:r>
              <a:rPr lang="de-DE" dirty="0"/>
              <a:t>VPN-Verbindung muss bereits existieren</a:t>
            </a:r>
          </a:p>
          <a:p>
            <a:pPr lvl="1"/>
            <a:r>
              <a:rPr lang="de-DE" dirty="0"/>
              <a:t>Am Anmeldebildschirm Button unten rechts: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407" y="3717033"/>
            <a:ext cx="4563506"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209" t="30362" r="33581" b="21619"/>
          <a:stretch/>
        </p:blipFill>
        <p:spPr bwMode="auto">
          <a:xfrm>
            <a:off x="5742929" y="3717033"/>
            <a:ext cx="2141441"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6366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Nachtrag: </a:t>
            </a:r>
            <a:r>
              <a:rPr lang="de-DE" dirty="0" err="1"/>
              <a:t>WebApp</a:t>
            </a:r>
            <a:endParaRPr lang="de-DE" dirty="0"/>
          </a:p>
        </p:txBody>
      </p:sp>
      <p:sp>
        <p:nvSpPr>
          <p:cNvPr id="3" name="Inhaltsplatzhalter 2"/>
          <p:cNvSpPr>
            <a:spLocks noGrp="1"/>
          </p:cNvSpPr>
          <p:nvPr>
            <p:ph idx="1"/>
          </p:nvPr>
        </p:nvSpPr>
        <p:spPr/>
        <p:txBody>
          <a:bodyPr/>
          <a:lstStyle/>
          <a:p>
            <a:r>
              <a:rPr lang="de-DE" dirty="0"/>
              <a:t>Muss als Rollendienst mit dem RD-Sitzungshost installiert werden</a:t>
            </a:r>
          </a:p>
          <a:p>
            <a:r>
              <a:rPr lang="de-DE" dirty="0"/>
              <a:t>Aufruf über </a:t>
            </a:r>
            <a:r>
              <a:rPr lang="de-DE" dirty="0">
                <a:hlinkClick r:id="rId2"/>
              </a:rPr>
              <a:t>https://SERVER/RDWeb</a:t>
            </a:r>
            <a:r>
              <a:rPr lang="de-DE" dirty="0"/>
              <a:t> bzw.</a:t>
            </a:r>
          </a:p>
          <a:p>
            <a:r>
              <a:rPr lang="de-DE" dirty="0">
                <a:hlinkClick r:id="rId3"/>
              </a:rPr>
              <a:t>https://RDFARM/RDWeb</a:t>
            </a:r>
            <a:r>
              <a:rPr lang="de-DE" dirty="0"/>
              <a:t> </a:t>
            </a:r>
          </a:p>
        </p:txBody>
      </p:sp>
    </p:spTree>
    <p:extLst>
      <p:ext uri="{BB962C8B-B14F-4D97-AF65-F5344CB8AC3E}">
        <p14:creationId xmlns:p14="http://schemas.microsoft.com/office/powerpoint/2010/main" val="42790499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Password Setting Objects</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93</a:t>
            </a:fld>
            <a:endParaRPr lang="de-DE"/>
          </a:p>
        </p:txBody>
      </p:sp>
    </p:spTree>
    <p:extLst>
      <p:ext uri="{BB962C8B-B14F-4D97-AF65-F5344CB8AC3E}">
        <p14:creationId xmlns:p14="http://schemas.microsoft.com/office/powerpoint/2010/main" val="6011905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Password Setting </a:t>
            </a:r>
            <a:r>
              <a:rPr lang="de-DE" dirty="0" err="1"/>
              <a:t>Object</a:t>
            </a:r>
            <a:r>
              <a:rPr lang="de-DE" dirty="0"/>
              <a:t> (PSO)</a:t>
            </a:r>
          </a:p>
        </p:txBody>
      </p:sp>
      <p:sp>
        <p:nvSpPr>
          <p:cNvPr id="3" name="Inhaltsplatzhalter 2"/>
          <p:cNvSpPr>
            <a:spLocks noGrp="1"/>
          </p:cNvSpPr>
          <p:nvPr>
            <p:ph idx="1"/>
          </p:nvPr>
        </p:nvSpPr>
        <p:spPr/>
        <p:txBody>
          <a:bodyPr>
            <a:normAutofit fontScale="92500" lnSpcReduction="10000"/>
          </a:bodyPr>
          <a:lstStyle/>
          <a:p>
            <a:r>
              <a:rPr lang="de-DE" dirty="0"/>
              <a:t>Bisher: Für 2 Kennworteinstellungs-Sätze 2 Domänen notwendig</a:t>
            </a:r>
          </a:p>
          <a:p>
            <a:r>
              <a:rPr lang="de-DE" dirty="0"/>
              <a:t>PSO kann mit Benutzer oder Gruppen (global!) verknüpft werden</a:t>
            </a:r>
          </a:p>
          <a:p>
            <a:r>
              <a:rPr lang="de-DE" sz="2300" dirty="0">
                <a:latin typeface="Courier New" pitchFamily="49" charset="0"/>
                <a:cs typeface="Courier New" pitchFamily="49" charset="0"/>
              </a:rPr>
              <a:t>New-</a:t>
            </a:r>
            <a:r>
              <a:rPr lang="de-DE" sz="2300" dirty="0" err="1">
                <a:latin typeface="Courier New" pitchFamily="49" charset="0"/>
                <a:cs typeface="Courier New" pitchFamily="49" charset="0"/>
              </a:rPr>
              <a:t>ADFineGrainedPasswordPolicy</a:t>
            </a:r>
            <a:r>
              <a:rPr lang="de-DE" sz="2300" dirty="0">
                <a:latin typeface="Courier New" pitchFamily="49" charset="0"/>
                <a:cs typeface="Courier New" pitchFamily="49" charset="0"/>
              </a:rPr>
              <a:t> –Name “NAME” –</a:t>
            </a:r>
            <a:r>
              <a:rPr lang="de-DE" sz="2300" dirty="0" err="1">
                <a:latin typeface="Courier New" pitchFamily="49" charset="0"/>
                <a:cs typeface="Courier New" pitchFamily="49" charset="0"/>
              </a:rPr>
              <a:t>Precedence</a:t>
            </a:r>
            <a:r>
              <a:rPr lang="de-DE" sz="2300" dirty="0">
                <a:latin typeface="Courier New" pitchFamily="49" charset="0"/>
                <a:cs typeface="Courier New" pitchFamily="49" charset="0"/>
              </a:rPr>
              <a:t> 20 –</a:t>
            </a:r>
            <a:r>
              <a:rPr lang="de-DE" sz="2300" dirty="0" err="1">
                <a:latin typeface="Courier New" pitchFamily="49" charset="0"/>
                <a:cs typeface="Courier New" pitchFamily="49" charset="0"/>
              </a:rPr>
              <a:t>ComplexityEnabled</a:t>
            </a:r>
            <a:r>
              <a:rPr lang="de-DE" sz="2300" dirty="0">
                <a:latin typeface="Courier New" pitchFamily="49" charset="0"/>
                <a:cs typeface="Courier New" pitchFamily="49" charset="0"/>
              </a:rPr>
              <a:t> $</a:t>
            </a:r>
            <a:r>
              <a:rPr lang="de-DE" sz="2300" dirty="0" err="1">
                <a:latin typeface="Courier New" pitchFamily="49" charset="0"/>
                <a:cs typeface="Courier New" pitchFamily="49" charset="0"/>
              </a:rPr>
              <a:t>true</a:t>
            </a:r>
            <a:r>
              <a:rPr lang="de-DE" sz="2300" dirty="0">
                <a:latin typeface="Courier New" pitchFamily="49" charset="0"/>
                <a:cs typeface="Courier New" pitchFamily="49" charset="0"/>
              </a:rPr>
              <a:t> –Description “DESC” –Displayname “DFN” –</a:t>
            </a:r>
            <a:r>
              <a:rPr lang="de-DE" sz="2300" dirty="0" err="1">
                <a:latin typeface="Courier New" pitchFamily="49" charset="0"/>
                <a:cs typeface="Courier New" pitchFamily="49" charset="0"/>
              </a:rPr>
              <a:t>LockoutDuration</a:t>
            </a:r>
            <a:r>
              <a:rPr lang="de-DE" sz="2300" dirty="0">
                <a:latin typeface="Courier New" pitchFamily="49" charset="0"/>
                <a:cs typeface="Courier New" pitchFamily="49" charset="0"/>
              </a:rPr>
              <a:t> “0.00:15:00” –</a:t>
            </a:r>
            <a:r>
              <a:rPr lang="de-DE" sz="2300" dirty="0" err="1">
                <a:latin typeface="Courier New" pitchFamily="49" charset="0"/>
                <a:cs typeface="Courier New" pitchFamily="49" charset="0"/>
              </a:rPr>
              <a:t>LockoutObservationWindow</a:t>
            </a:r>
            <a:r>
              <a:rPr lang="de-DE" sz="2300" dirty="0">
                <a:latin typeface="Courier New" pitchFamily="49" charset="0"/>
                <a:cs typeface="Courier New" pitchFamily="49" charset="0"/>
              </a:rPr>
              <a:t> “0.00:15:00” –</a:t>
            </a:r>
            <a:r>
              <a:rPr lang="de-DE" sz="2300" dirty="0" err="1">
                <a:latin typeface="Courier New" pitchFamily="49" charset="0"/>
                <a:cs typeface="Courier New" pitchFamily="49" charset="0"/>
              </a:rPr>
              <a:t>LockoutThreshold</a:t>
            </a:r>
            <a:r>
              <a:rPr lang="de-DE" sz="2300" dirty="0">
                <a:latin typeface="Courier New" pitchFamily="49" charset="0"/>
                <a:cs typeface="Courier New" pitchFamily="49" charset="0"/>
              </a:rPr>
              <a:t> 15 -</a:t>
            </a:r>
            <a:r>
              <a:rPr lang="de-DE" sz="2300" dirty="0" err="1">
                <a:latin typeface="Courier New" pitchFamily="49" charset="0"/>
                <a:cs typeface="Courier New" pitchFamily="49" charset="0"/>
              </a:rPr>
              <a:t>MaxPasswordAge</a:t>
            </a:r>
            <a:r>
              <a:rPr lang="de-DE" sz="2300" dirty="0">
                <a:latin typeface="Courier New" pitchFamily="49" charset="0"/>
                <a:cs typeface="Courier New" pitchFamily="49" charset="0"/>
              </a:rPr>
              <a:t> "60.00:00:00" -</a:t>
            </a:r>
            <a:r>
              <a:rPr lang="de-DE" sz="2300" dirty="0" err="1">
                <a:latin typeface="Courier New" pitchFamily="49" charset="0"/>
                <a:cs typeface="Courier New" pitchFamily="49" charset="0"/>
              </a:rPr>
              <a:t>MinPasswordAge</a:t>
            </a:r>
            <a:r>
              <a:rPr lang="de-DE" sz="2300" dirty="0">
                <a:latin typeface="Courier New" pitchFamily="49" charset="0"/>
                <a:cs typeface="Courier New" pitchFamily="49" charset="0"/>
              </a:rPr>
              <a:t> "5.00:00:00" -</a:t>
            </a:r>
            <a:r>
              <a:rPr lang="de-DE" sz="2300" dirty="0" err="1">
                <a:latin typeface="Courier New" pitchFamily="49" charset="0"/>
                <a:cs typeface="Courier New" pitchFamily="49" charset="0"/>
              </a:rPr>
              <a:t>MinPasswordLength</a:t>
            </a:r>
            <a:r>
              <a:rPr lang="de-DE" sz="2300" dirty="0">
                <a:latin typeface="Courier New" pitchFamily="49" charset="0"/>
                <a:cs typeface="Courier New" pitchFamily="49" charset="0"/>
              </a:rPr>
              <a:t> 8 -</a:t>
            </a:r>
            <a:r>
              <a:rPr lang="de-DE" sz="2300" dirty="0" err="1">
                <a:latin typeface="Courier New" pitchFamily="49" charset="0"/>
                <a:cs typeface="Courier New" pitchFamily="49" charset="0"/>
              </a:rPr>
              <a:t>PasswordHistoryCount</a:t>
            </a:r>
            <a:r>
              <a:rPr lang="de-DE" sz="2300" dirty="0">
                <a:latin typeface="Courier New" pitchFamily="49" charset="0"/>
                <a:cs typeface="Courier New" pitchFamily="49" charset="0"/>
              </a:rPr>
              <a:t> 10 -</a:t>
            </a:r>
            <a:r>
              <a:rPr lang="de-DE" sz="2300" dirty="0" err="1">
                <a:latin typeface="Courier New" pitchFamily="49" charset="0"/>
                <a:cs typeface="Courier New" pitchFamily="49" charset="0"/>
              </a:rPr>
              <a:t>ReversibleEncryptionEnabled</a:t>
            </a:r>
            <a:r>
              <a:rPr lang="de-DE" sz="2300" dirty="0">
                <a:latin typeface="Courier New" pitchFamily="49" charset="0"/>
                <a:cs typeface="Courier New" pitchFamily="49" charset="0"/>
              </a:rPr>
              <a:t> $</a:t>
            </a:r>
            <a:r>
              <a:rPr lang="de-DE" sz="2300" dirty="0" err="1">
                <a:latin typeface="Courier New" pitchFamily="49" charset="0"/>
                <a:cs typeface="Courier New" pitchFamily="49" charset="0"/>
              </a:rPr>
              <a:t>false</a:t>
            </a:r>
            <a:endParaRPr lang="de-DE" dirty="0"/>
          </a:p>
        </p:txBody>
      </p:sp>
    </p:spTree>
    <p:extLst>
      <p:ext uri="{BB962C8B-B14F-4D97-AF65-F5344CB8AC3E}">
        <p14:creationId xmlns:p14="http://schemas.microsoft.com/office/powerpoint/2010/main" val="978825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Password Setting </a:t>
            </a:r>
            <a:r>
              <a:rPr lang="de-DE" dirty="0" err="1"/>
              <a:t>Object</a:t>
            </a:r>
            <a:r>
              <a:rPr lang="de-DE" dirty="0"/>
              <a:t> (PSO)</a:t>
            </a:r>
          </a:p>
        </p:txBody>
      </p:sp>
      <p:sp>
        <p:nvSpPr>
          <p:cNvPr id="3" name="Inhaltsplatzhalter 2"/>
          <p:cNvSpPr>
            <a:spLocks noGrp="1"/>
          </p:cNvSpPr>
          <p:nvPr>
            <p:ph idx="1"/>
          </p:nvPr>
        </p:nvSpPr>
        <p:spPr/>
        <p:txBody>
          <a:bodyPr>
            <a:noAutofit/>
          </a:bodyPr>
          <a:lstStyle/>
          <a:p>
            <a:r>
              <a:rPr lang="de-DE" sz="1800" dirty="0">
                <a:latin typeface="Courier New" pitchFamily="49" charset="0"/>
                <a:cs typeface="Courier New" pitchFamily="49" charset="0"/>
              </a:rPr>
              <a:t>Add-</a:t>
            </a:r>
            <a:r>
              <a:rPr lang="de-DE" sz="1800" dirty="0" err="1">
                <a:latin typeface="Courier New" pitchFamily="49" charset="0"/>
                <a:cs typeface="Courier New" pitchFamily="49" charset="0"/>
              </a:rPr>
              <a:t>ADFineGrainedPasswordPolicySubject</a:t>
            </a:r>
            <a:r>
              <a:rPr lang="de-DE" sz="1800" dirty="0">
                <a:latin typeface="Courier New" pitchFamily="49" charset="0"/>
                <a:cs typeface="Courier New" pitchFamily="49" charset="0"/>
              </a:rPr>
              <a:t> &lt;NAME&gt; &lt;USER/GRP&gt;</a:t>
            </a:r>
          </a:p>
          <a:p>
            <a:r>
              <a:rPr lang="de-DE" sz="1800" dirty="0">
                <a:latin typeface="Courier New" pitchFamily="49" charset="0"/>
                <a:cs typeface="Courier New" pitchFamily="49" charset="0"/>
              </a:rPr>
              <a:t>Set-</a:t>
            </a:r>
            <a:r>
              <a:rPr lang="de-DE" sz="1800" dirty="0" err="1">
                <a:latin typeface="Courier New" pitchFamily="49" charset="0"/>
                <a:cs typeface="Courier New" pitchFamily="49" charset="0"/>
              </a:rPr>
              <a:t>ADFineGrainedPasswordPolicy</a:t>
            </a:r>
            <a:r>
              <a:rPr lang="de-DE" sz="1800" dirty="0">
                <a:latin typeface="Courier New" pitchFamily="49" charset="0"/>
                <a:cs typeface="Courier New" pitchFamily="49" charset="0"/>
              </a:rPr>
              <a:t> “CN=&lt;PSO-NAME&gt;,CN=Password Settings </a:t>
            </a:r>
            <a:r>
              <a:rPr lang="de-DE" sz="1800" dirty="0" err="1">
                <a:latin typeface="Courier New" pitchFamily="49" charset="0"/>
                <a:cs typeface="Courier New" pitchFamily="49" charset="0"/>
              </a:rPr>
              <a:t>Container,CN</a:t>
            </a:r>
            <a:r>
              <a:rPr lang="de-DE" sz="1800" dirty="0">
                <a:latin typeface="Courier New" pitchFamily="49" charset="0"/>
                <a:cs typeface="Courier New" pitchFamily="49" charset="0"/>
              </a:rPr>
              <a:t>=</a:t>
            </a:r>
            <a:r>
              <a:rPr lang="de-DE" sz="1800" dirty="0" err="1">
                <a:latin typeface="Courier New" pitchFamily="49" charset="0"/>
                <a:cs typeface="Courier New" pitchFamily="49" charset="0"/>
              </a:rPr>
              <a:t>System,DC</a:t>
            </a:r>
            <a:r>
              <a:rPr lang="de-DE" sz="1800" dirty="0">
                <a:latin typeface="Courier New" pitchFamily="49" charset="0"/>
                <a:cs typeface="Courier New" pitchFamily="49" charset="0"/>
              </a:rPr>
              <a:t>=</a:t>
            </a:r>
            <a:r>
              <a:rPr lang="de-DE" sz="1800" dirty="0" err="1">
                <a:latin typeface="Courier New" pitchFamily="49" charset="0"/>
                <a:cs typeface="Courier New" pitchFamily="49" charset="0"/>
              </a:rPr>
              <a:t>Domäne,DC</a:t>
            </a:r>
            <a:r>
              <a:rPr lang="de-DE" sz="1800" dirty="0">
                <a:latin typeface="Courier New" pitchFamily="49" charset="0"/>
                <a:cs typeface="Courier New" pitchFamily="49" charset="0"/>
              </a:rPr>
              <a:t>=de” –</a:t>
            </a:r>
            <a:r>
              <a:rPr lang="de-DE" sz="1800" dirty="0" err="1">
                <a:latin typeface="Courier New" pitchFamily="49" charset="0"/>
                <a:cs typeface="Courier New" pitchFamily="49" charset="0"/>
              </a:rPr>
              <a:t>Precedence</a:t>
            </a:r>
            <a:r>
              <a:rPr lang="de-DE" sz="1800" dirty="0">
                <a:latin typeface="Courier New" pitchFamily="49" charset="0"/>
                <a:cs typeface="Courier New" pitchFamily="49" charset="0"/>
              </a:rPr>
              <a:t> 15 -</a:t>
            </a:r>
            <a:r>
              <a:rPr lang="de-DE" sz="1800" dirty="0" err="1">
                <a:latin typeface="Courier New" pitchFamily="49" charset="0"/>
                <a:cs typeface="Courier New" pitchFamily="49" charset="0"/>
              </a:rPr>
              <a:t>MinPasswordLength</a:t>
            </a:r>
            <a:r>
              <a:rPr lang="de-DE" sz="1800" dirty="0">
                <a:latin typeface="Courier New" pitchFamily="49" charset="0"/>
                <a:cs typeface="Courier New" pitchFamily="49" charset="0"/>
              </a:rPr>
              <a:t> 12</a:t>
            </a:r>
          </a:p>
          <a:p>
            <a:r>
              <a:rPr lang="de-DE" sz="1800" dirty="0" err="1">
                <a:latin typeface="Courier New" pitchFamily="49" charset="0"/>
                <a:cs typeface="Courier New" pitchFamily="49" charset="0"/>
              </a:rPr>
              <a:t>Get-ADFineGrainedPasswordPolicy</a:t>
            </a:r>
            <a:r>
              <a:rPr lang="de-DE" sz="1800" dirty="0">
                <a:latin typeface="Courier New" pitchFamily="49" charset="0"/>
                <a:cs typeface="Courier New" pitchFamily="49" charset="0"/>
              </a:rPr>
              <a:t> -Filter { Name -</a:t>
            </a:r>
            <a:r>
              <a:rPr lang="de-DE" sz="1800" dirty="0" err="1">
                <a:latin typeface="Courier New" pitchFamily="49" charset="0"/>
                <a:cs typeface="Courier New" pitchFamily="49" charset="0"/>
              </a:rPr>
              <a:t>Like</a:t>
            </a:r>
            <a:r>
              <a:rPr lang="de-DE" sz="1800" dirty="0">
                <a:latin typeface="Courier New" pitchFamily="49" charset="0"/>
                <a:cs typeface="Courier New" pitchFamily="49" charset="0"/>
              </a:rPr>
              <a:t> "*" }</a:t>
            </a:r>
          </a:p>
          <a:p>
            <a:r>
              <a:rPr lang="de-DE" sz="1800" dirty="0" err="1">
                <a:latin typeface="Courier New" pitchFamily="49" charset="0"/>
                <a:cs typeface="Courier New" pitchFamily="49" charset="0"/>
              </a:rPr>
              <a:t>Get-ADUserResultantPasswordPolicy</a:t>
            </a:r>
            <a:r>
              <a:rPr lang="de-DE" sz="1800" dirty="0">
                <a:latin typeface="Courier New" pitchFamily="49" charset="0"/>
                <a:cs typeface="Courier New" pitchFamily="49" charset="0"/>
              </a:rPr>
              <a:t> &lt;Benutzer&gt;</a:t>
            </a:r>
          </a:p>
          <a:p>
            <a:r>
              <a:rPr lang="de-DE" sz="1800" dirty="0" err="1">
                <a:latin typeface="Courier New" pitchFamily="49" charset="0"/>
                <a:cs typeface="Courier New" pitchFamily="49" charset="0"/>
              </a:rPr>
              <a:t>Get-ADFineGrainedPasswordPolicySubject</a:t>
            </a:r>
            <a:r>
              <a:rPr lang="de-DE" sz="1800" dirty="0">
                <a:latin typeface="Courier New" pitchFamily="49" charset="0"/>
                <a:cs typeface="Courier New" pitchFamily="49" charset="0"/>
              </a:rPr>
              <a:t> &lt;Name der PSO&gt;</a:t>
            </a:r>
          </a:p>
          <a:p>
            <a:r>
              <a:rPr lang="de-DE" sz="1800" dirty="0">
                <a:latin typeface="Courier New" pitchFamily="49" charset="0"/>
                <a:cs typeface="Courier New" pitchFamily="49" charset="0"/>
              </a:rPr>
              <a:t>Remove-</a:t>
            </a:r>
            <a:r>
              <a:rPr lang="de-DE" sz="1800" dirty="0" err="1">
                <a:latin typeface="Courier New" pitchFamily="49" charset="0"/>
                <a:cs typeface="Courier New" pitchFamily="49" charset="0"/>
              </a:rPr>
              <a:t>ADFineGrainedPasswordPolicySubject</a:t>
            </a:r>
            <a:r>
              <a:rPr lang="de-DE" sz="1800" dirty="0">
                <a:latin typeface="Courier New" pitchFamily="49" charset="0"/>
                <a:cs typeface="Courier New" pitchFamily="49" charset="0"/>
              </a:rPr>
              <a:t> &lt;Name der PSO&gt; -</a:t>
            </a:r>
            <a:r>
              <a:rPr lang="de-DE" sz="1800" dirty="0" err="1">
                <a:latin typeface="Courier New" pitchFamily="49" charset="0"/>
                <a:cs typeface="Courier New" pitchFamily="49" charset="0"/>
              </a:rPr>
              <a:t>Subjects</a:t>
            </a:r>
            <a:r>
              <a:rPr lang="de-DE" sz="1800" dirty="0">
                <a:latin typeface="Courier New" pitchFamily="49" charset="0"/>
                <a:cs typeface="Courier New" pitchFamily="49" charset="0"/>
              </a:rPr>
              <a:t> &lt;Benutzer/Gruppen&gt; -</a:t>
            </a:r>
            <a:r>
              <a:rPr lang="de-DE" sz="1800" dirty="0" err="1">
                <a:latin typeface="Courier New" pitchFamily="49" charset="0"/>
                <a:cs typeface="Courier New" pitchFamily="49" charset="0"/>
              </a:rPr>
              <a:t>Confirm</a:t>
            </a:r>
            <a:r>
              <a:rPr lang="de-DE" sz="1800" dirty="0">
                <a:latin typeface="Courier New" pitchFamily="49" charset="0"/>
                <a:cs typeface="Courier New" pitchFamily="49" charset="0"/>
              </a:rPr>
              <a:t>:$</a:t>
            </a:r>
            <a:r>
              <a:rPr lang="de-DE" sz="1800" dirty="0" err="1">
                <a:latin typeface="Courier New" pitchFamily="49" charset="0"/>
                <a:cs typeface="Courier New" pitchFamily="49" charset="0"/>
              </a:rPr>
              <a:t>False</a:t>
            </a:r>
            <a:endParaRPr lang="de-DE" sz="1800" dirty="0">
              <a:latin typeface="Courier New" pitchFamily="49" charset="0"/>
              <a:cs typeface="Courier New" pitchFamily="49" charset="0"/>
            </a:endParaRPr>
          </a:p>
          <a:p>
            <a:r>
              <a:rPr lang="de-DE" sz="1800" dirty="0">
                <a:latin typeface="Courier New" pitchFamily="49" charset="0"/>
                <a:cs typeface="Courier New" pitchFamily="49" charset="0"/>
              </a:rPr>
              <a:t>Remove-</a:t>
            </a:r>
            <a:r>
              <a:rPr lang="de-DE" sz="1800" dirty="0" err="1">
                <a:latin typeface="Courier New" pitchFamily="49" charset="0"/>
                <a:cs typeface="Courier New" pitchFamily="49" charset="0"/>
              </a:rPr>
              <a:t>ADFineGrainedPasswordPolicy</a:t>
            </a:r>
            <a:r>
              <a:rPr lang="de-DE" sz="1800" dirty="0">
                <a:latin typeface="Courier New" pitchFamily="49" charset="0"/>
                <a:cs typeface="Courier New" pitchFamily="49" charset="0"/>
              </a:rPr>
              <a:t> &lt;Name der PSO&gt; -</a:t>
            </a:r>
            <a:r>
              <a:rPr lang="de-DE" sz="1800" dirty="0" err="1">
                <a:latin typeface="Courier New" pitchFamily="49" charset="0"/>
                <a:cs typeface="Courier New" pitchFamily="49" charset="0"/>
              </a:rPr>
              <a:t>Confirm</a:t>
            </a:r>
            <a:r>
              <a:rPr lang="de-DE" sz="1800" dirty="0">
                <a:latin typeface="Courier New" pitchFamily="49" charset="0"/>
                <a:cs typeface="Courier New" pitchFamily="49" charset="0"/>
              </a:rPr>
              <a:t>:$</a:t>
            </a:r>
            <a:r>
              <a:rPr lang="de-DE" sz="1800" dirty="0" err="1">
                <a:latin typeface="Courier New" pitchFamily="49" charset="0"/>
                <a:cs typeface="Courier New" pitchFamily="49" charset="0"/>
              </a:rPr>
              <a:t>False</a:t>
            </a:r>
            <a:endParaRPr lang="de-DE" sz="1800" dirty="0">
              <a:latin typeface="Courier New" pitchFamily="49" charset="0"/>
              <a:cs typeface="Courier New" pitchFamily="49" charset="0"/>
            </a:endParaRPr>
          </a:p>
          <a:p>
            <a:r>
              <a:rPr lang="de-DE" sz="2400" dirty="0">
                <a:cs typeface="Courier New" pitchFamily="49" charset="0"/>
              </a:rPr>
              <a:t>NEU: PSO über Active </a:t>
            </a:r>
            <a:r>
              <a:rPr lang="de-DE" sz="2400" dirty="0" err="1">
                <a:cs typeface="Courier New" pitchFamily="49" charset="0"/>
              </a:rPr>
              <a:t>Directoy</a:t>
            </a:r>
            <a:r>
              <a:rPr lang="de-DE" sz="2400" dirty="0">
                <a:cs typeface="Courier New" pitchFamily="49" charset="0"/>
              </a:rPr>
              <a:t> Verwaltungscenter</a:t>
            </a:r>
          </a:p>
          <a:p>
            <a:pPr>
              <a:buFont typeface="Symbol"/>
              <a:buChar char="Þ"/>
            </a:pPr>
            <a:r>
              <a:rPr lang="de-DE" sz="2400" dirty="0">
                <a:cs typeface="Courier New" pitchFamily="49" charset="0"/>
              </a:rPr>
              <a:t>Demo / Übung</a:t>
            </a:r>
          </a:p>
          <a:p>
            <a:pPr marL="0" indent="0">
              <a:buNone/>
            </a:pPr>
            <a:endParaRPr lang="de-DE" sz="2400" dirty="0">
              <a:cs typeface="Courier New" pitchFamily="49" charset="0"/>
            </a:endParaRPr>
          </a:p>
          <a:p>
            <a:endParaRPr lang="de-DE" sz="1800" dirty="0">
              <a:latin typeface="Courier New" pitchFamily="49" charset="0"/>
              <a:cs typeface="Courier New" pitchFamily="49" charset="0"/>
            </a:endParaRPr>
          </a:p>
        </p:txBody>
      </p:sp>
    </p:spTree>
    <p:extLst>
      <p:ext uri="{BB962C8B-B14F-4D97-AF65-F5344CB8AC3E}">
        <p14:creationId xmlns:p14="http://schemas.microsoft.com/office/powerpoint/2010/main" val="41685028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a:t>Wiederholung 1. Tag</a:t>
            </a:r>
          </a:p>
        </p:txBody>
      </p:sp>
      <p:sp>
        <p:nvSpPr>
          <p:cNvPr id="6" name="Text Placeholder 5"/>
          <p:cNvSpPr>
            <a:spLocks noGrp="1"/>
          </p:cNvSpPr>
          <p:nvPr>
            <p:ph type="body" idx="1"/>
          </p:nvPr>
        </p:nvSpPr>
        <p:spPr/>
        <p:txBody>
          <a:bodyPr/>
          <a:lstStyle/>
          <a:p>
            <a:endParaRPr lang="de-DE"/>
          </a:p>
        </p:txBody>
      </p:sp>
      <p:sp>
        <p:nvSpPr>
          <p:cNvPr id="4" name="Slide Number Placeholder 3"/>
          <p:cNvSpPr>
            <a:spLocks noGrp="1"/>
          </p:cNvSpPr>
          <p:nvPr>
            <p:ph type="sldNum" sz="quarter" idx="12"/>
          </p:nvPr>
        </p:nvSpPr>
        <p:spPr/>
        <p:txBody>
          <a:bodyPr/>
          <a:lstStyle/>
          <a:p>
            <a:fld id="{D0B68A9A-8F5D-4114-819E-CD9E627B0FFB}" type="slidenum">
              <a:rPr lang="de-DE" smtClean="0"/>
              <a:t>96</a:t>
            </a:fld>
            <a:endParaRPr lang="de-DE"/>
          </a:p>
        </p:txBody>
      </p:sp>
    </p:spTree>
    <p:extLst>
      <p:ext uri="{BB962C8B-B14F-4D97-AF65-F5344CB8AC3E}">
        <p14:creationId xmlns:p14="http://schemas.microsoft.com/office/powerpoint/2010/main" val="2139554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Wiederholung AD Tag 1</a:t>
            </a:r>
          </a:p>
        </p:txBody>
      </p:sp>
      <p:sp>
        <p:nvSpPr>
          <p:cNvPr id="3" name="Inhaltsplatzhalter 2"/>
          <p:cNvSpPr>
            <a:spLocks noGrp="1"/>
          </p:cNvSpPr>
          <p:nvPr>
            <p:ph idx="1"/>
          </p:nvPr>
        </p:nvSpPr>
        <p:spPr/>
        <p:txBody>
          <a:bodyPr/>
          <a:lstStyle/>
          <a:p>
            <a:endParaRPr lang="de-DE"/>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802" y="2204866"/>
            <a:ext cx="3726359" cy="3732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Geschweifte Klammer rechts 4"/>
          <p:cNvSpPr/>
          <p:nvPr/>
        </p:nvSpPr>
        <p:spPr>
          <a:xfrm>
            <a:off x="6084168" y="2492896"/>
            <a:ext cx="576064" cy="20882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Geschweifte Klammer rechts 7"/>
          <p:cNvSpPr/>
          <p:nvPr/>
        </p:nvSpPr>
        <p:spPr>
          <a:xfrm rot="10800000">
            <a:off x="2627784" y="2414959"/>
            <a:ext cx="576064" cy="3312368"/>
          </a:xfrm>
          <a:prstGeom prst="rightBrac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 name="Rechteck 6"/>
          <p:cNvSpPr/>
          <p:nvPr/>
        </p:nvSpPr>
        <p:spPr>
          <a:xfrm>
            <a:off x="611560" y="3891123"/>
            <a:ext cx="1872208" cy="3600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Struktur / </a:t>
            </a:r>
            <a:r>
              <a:rPr lang="de-DE" dirty="0" err="1"/>
              <a:t>Tree</a:t>
            </a:r>
            <a:endParaRPr lang="de-DE" dirty="0"/>
          </a:p>
        </p:txBody>
      </p:sp>
      <p:sp>
        <p:nvSpPr>
          <p:cNvPr id="11" name="Rechteck 10"/>
          <p:cNvSpPr/>
          <p:nvPr/>
        </p:nvSpPr>
        <p:spPr>
          <a:xfrm>
            <a:off x="6732240" y="3356992"/>
            <a:ext cx="180020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Struktur / </a:t>
            </a:r>
            <a:r>
              <a:rPr lang="de-DE" dirty="0" err="1"/>
              <a:t>Tree</a:t>
            </a:r>
            <a:endParaRPr lang="de-DE" dirty="0"/>
          </a:p>
        </p:txBody>
      </p:sp>
      <p:sp>
        <p:nvSpPr>
          <p:cNvPr id="10" name="Geschweifte Klammer rechts 9"/>
          <p:cNvSpPr/>
          <p:nvPr/>
        </p:nvSpPr>
        <p:spPr>
          <a:xfrm rot="5400000">
            <a:off x="4472664" y="4049743"/>
            <a:ext cx="288032" cy="3943088"/>
          </a:xfrm>
          <a:prstGeom prst="righ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 name="Rechteck 12"/>
          <p:cNvSpPr/>
          <p:nvPr/>
        </p:nvSpPr>
        <p:spPr>
          <a:xfrm>
            <a:off x="3203850" y="6237312"/>
            <a:ext cx="2790255" cy="360040"/>
          </a:xfrm>
          <a:prstGeom prst="rect">
            <a:avLst/>
          </a:prstGeom>
          <a:solidFill>
            <a:srgbClr val="2E65D2"/>
          </a:solidFill>
          <a:ln>
            <a:solidFill>
              <a:srgbClr val="00213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dirty="0"/>
              <a:t>Gesamtstruktur / Forrest</a:t>
            </a:r>
          </a:p>
        </p:txBody>
      </p:sp>
      <p:sp>
        <p:nvSpPr>
          <p:cNvPr id="12" name="Gleichschenkliges Dreieck 11"/>
          <p:cNvSpPr/>
          <p:nvPr/>
        </p:nvSpPr>
        <p:spPr>
          <a:xfrm>
            <a:off x="4788024" y="4869162"/>
            <a:ext cx="864096" cy="858167"/>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4" name="Pfeil nach rechts 13"/>
          <p:cNvSpPr/>
          <p:nvPr/>
        </p:nvSpPr>
        <p:spPr>
          <a:xfrm rot="10466337">
            <a:off x="5490257" y="5090057"/>
            <a:ext cx="1596246" cy="19674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5" name="Rechteck 14"/>
          <p:cNvSpPr/>
          <p:nvPr/>
        </p:nvSpPr>
        <p:spPr>
          <a:xfrm>
            <a:off x="7164288" y="4906647"/>
            <a:ext cx="1217422" cy="9706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dirty="0"/>
              <a:t>Domäne  Domain </a:t>
            </a:r>
            <a:r>
              <a:rPr lang="de-DE" dirty="0" err="1"/>
              <a:t>Leaf</a:t>
            </a:r>
            <a:endParaRPr lang="de-DE" dirty="0"/>
          </a:p>
        </p:txBody>
      </p:sp>
    </p:spTree>
    <p:extLst>
      <p:ext uri="{BB962C8B-B14F-4D97-AF65-F5344CB8AC3E}">
        <p14:creationId xmlns:p14="http://schemas.microsoft.com/office/powerpoint/2010/main" val="174806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7" grpId="0" animBg="1"/>
      <p:bldP spid="11" grpId="0" animBg="1"/>
      <p:bldP spid="10" grpId="0" animBg="1"/>
      <p:bldP spid="13" grpId="0" animBg="1"/>
      <p:bldP spid="14" grpId="0" animBg="1"/>
      <p:bldP spid="1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Wiederholung AD Tag 1</a:t>
            </a:r>
          </a:p>
        </p:txBody>
      </p:sp>
      <p:sp>
        <p:nvSpPr>
          <p:cNvPr id="6" name="Inhaltsplatzhalter 5"/>
          <p:cNvSpPr>
            <a:spLocks noGrp="1"/>
          </p:cNvSpPr>
          <p:nvPr>
            <p:ph idx="1"/>
          </p:nvPr>
        </p:nvSpPr>
        <p:spPr/>
        <p:txBody>
          <a:bodyPr/>
          <a:lstStyle/>
          <a:p>
            <a:r>
              <a:rPr lang="de-DE" dirty="0"/>
              <a:t>Wo liegt der Unterschied zwischen einem Container und einer OU?</a:t>
            </a:r>
          </a:p>
          <a:p>
            <a:r>
              <a:rPr lang="de-DE" dirty="0"/>
              <a:t>Was sind Funktionsebenen und welche Zusammenhänge existieren dabei?</a:t>
            </a:r>
          </a:p>
          <a:p>
            <a:r>
              <a:rPr lang="de-DE" dirty="0"/>
              <a:t>Was ist das „Schema“?</a:t>
            </a:r>
          </a:p>
          <a:p>
            <a:r>
              <a:rPr lang="de-DE" dirty="0"/>
              <a:t>Wie lässt sich ein Server 2012 zum Domänencontroller heraufstufen?</a:t>
            </a:r>
          </a:p>
        </p:txBody>
      </p:sp>
      <p:sp>
        <p:nvSpPr>
          <p:cNvPr id="4" name="Foliennummernplatzhalter 3"/>
          <p:cNvSpPr>
            <a:spLocks noGrp="1"/>
          </p:cNvSpPr>
          <p:nvPr>
            <p:ph type="sldNum" sz="quarter" idx="12"/>
          </p:nvPr>
        </p:nvSpPr>
        <p:spPr/>
        <p:txBody>
          <a:bodyPr/>
          <a:lstStyle/>
          <a:p>
            <a:fld id="{D0B68A9A-8F5D-4114-819E-CD9E627B0FFB}" type="slidenum">
              <a:rPr lang="de-DE" smtClean="0"/>
              <a:t>98</a:t>
            </a:fld>
            <a:endParaRPr lang="de-DE"/>
          </a:p>
        </p:txBody>
      </p:sp>
    </p:spTree>
    <p:extLst>
      <p:ext uri="{BB962C8B-B14F-4D97-AF65-F5344CB8AC3E}">
        <p14:creationId xmlns:p14="http://schemas.microsoft.com/office/powerpoint/2010/main" val="20270268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Wiederholung AD Tag 1</a:t>
            </a:r>
          </a:p>
        </p:txBody>
      </p:sp>
      <p:sp>
        <p:nvSpPr>
          <p:cNvPr id="3" name="Inhaltsplatzhalter 2"/>
          <p:cNvSpPr>
            <a:spLocks noGrp="1"/>
          </p:cNvSpPr>
          <p:nvPr>
            <p:ph idx="1"/>
          </p:nvPr>
        </p:nvSpPr>
        <p:spPr>
          <a:xfrm>
            <a:off x="457200" y="1268760"/>
            <a:ext cx="8229600" cy="5040560"/>
          </a:xfrm>
        </p:spPr>
        <p:txBody>
          <a:bodyPr>
            <a:normAutofit fontScale="92500" lnSpcReduction="10000"/>
          </a:bodyPr>
          <a:lstStyle/>
          <a:p>
            <a:r>
              <a:rPr lang="de-DE" dirty="0"/>
              <a:t>Welche </a:t>
            </a:r>
            <a:r>
              <a:rPr lang="de-DE" i="1" dirty="0"/>
              <a:t>FSMO-Rollen</a:t>
            </a:r>
            <a:r>
              <a:rPr lang="de-DE" dirty="0"/>
              <a:t> gibt es und wie sind diese verteilt?</a:t>
            </a:r>
          </a:p>
          <a:p>
            <a:r>
              <a:rPr lang="de-DE" dirty="0"/>
              <a:t>Wie kann man die Rollen an andere Server übertragen? (2 Arten)</a:t>
            </a:r>
          </a:p>
          <a:p>
            <a:r>
              <a:rPr lang="de-DE" dirty="0"/>
              <a:t>Was sind AD-Sites und wie werden diese eingesetzt?</a:t>
            </a:r>
          </a:p>
          <a:p>
            <a:r>
              <a:rPr lang="de-DE" dirty="0"/>
              <a:t>Was ist ein Bridgehead-Server?</a:t>
            </a:r>
          </a:p>
          <a:p>
            <a:r>
              <a:rPr lang="de-DE" dirty="0"/>
              <a:t>Was ist </a:t>
            </a:r>
            <a:r>
              <a:rPr lang="de-DE" i="1" dirty="0"/>
              <a:t>TGT</a:t>
            </a:r>
            <a:r>
              <a:rPr lang="de-DE" dirty="0"/>
              <a:t>?</a:t>
            </a:r>
          </a:p>
          <a:p>
            <a:r>
              <a:rPr lang="de-DE" dirty="0"/>
              <a:t>Welche Besonderheiten besitzt der </a:t>
            </a:r>
            <a:r>
              <a:rPr lang="de-DE" i="1" dirty="0"/>
              <a:t>RODC</a:t>
            </a:r>
            <a:r>
              <a:rPr lang="de-DE" dirty="0"/>
              <a:t> und wo wird er beispielsweise eingesetzt?</a:t>
            </a:r>
          </a:p>
          <a:p>
            <a:endParaRPr lang="de-DE" dirty="0"/>
          </a:p>
        </p:txBody>
      </p:sp>
    </p:spTree>
    <p:extLst>
      <p:ext uri="{BB962C8B-B14F-4D97-AF65-F5344CB8AC3E}">
        <p14:creationId xmlns:p14="http://schemas.microsoft.com/office/powerpoint/2010/main" val="242640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edv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9118</Words>
  <Application>Microsoft Office PowerPoint</Application>
  <PresentationFormat>Bildschirmpräsentation (4:3)</PresentationFormat>
  <Paragraphs>1697</Paragraphs>
  <Slides>179</Slides>
  <Notes>45</Notes>
  <HiddenSlides>38</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179</vt:i4>
      </vt:variant>
    </vt:vector>
  </HeadingPairs>
  <TitlesOfParts>
    <vt:vector size="189" baseType="lpstr">
      <vt:lpstr>Arial</vt:lpstr>
      <vt:lpstr>Calibri</vt:lpstr>
      <vt:lpstr>Courier New</vt:lpstr>
      <vt:lpstr>Segoe</vt:lpstr>
      <vt:lpstr>Segoe UI</vt:lpstr>
      <vt:lpstr>Symbol</vt:lpstr>
      <vt:lpstr>Verdana</vt:lpstr>
      <vt:lpstr>Wingdings</vt:lpstr>
      <vt:lpstr>Wingdings 2</vt:lpstr>
      <vt:lpstr>ppedvVorlage</vt:lpstr>
      <vt:lpstr> Active Directory</vt:lpstr>
      <vt:lpstr>Vorab</vt:lpstr>
      <vt:lpstr>Vorstellungsrunde / Die ppedv AG</vt:lpstr>
      <vt:lpstr>Agenda</vt:lpstr>
      <vt:lpstr>Einführung</vt:lpstr>
      <vt:lpstr>Was ist ein Verzeichnisdienst?</vt:lpstr>
      <vt:lpstr>Was ist Active Directory?</vt:lpstr>
      <vt:lpstr>Was ist Active Directory?</vt:lpstr>
      <vt:lpstr>Einführung AD / Domäne</vt:lpstr>
      <vt:lpstr>Was ist eine Domäne?</vt:lpstr>
      <vt:lpstr>Was ist eine Domäne?</vt:lpstr>
      <vt:lpstr>Was ist eine Domänenstruktur?</vt:lpstr>
      <vt:lpstr>Was ist eine Gesamtstruktur?</vt:lpstr>
      <vt:lpstr>Was ist eine Organisationseinheit?</vt:lpstr>
      <vt:lpstr>Was sind AD DS-Domänencontroller?</vt:lpstr>
      <vt:lpstr>Übersicht über DNS und AD DS</vt:lpstr>
      <vt:lpstr>Struktur AD</vt:lpstr>
      <vt:lpstr>Begriffe und Funktionen</vt:lpstr>
      <vt:lpstr>Funktionsebene</vt:lpstr>
      <vt:lpstr>AD Funktionsebenen</vt:lpstr>
      <vt:lpstr>Betriebsmaster / FSMO-Rollen</vt:lpstr>
      <vt:lpstr>PDC-Emulator</vt:lpstr>
      <vt:lpstr>RID-Master</vt:lpstr>
      <vt:lpstr>Infrastrukturmaster</vt:lpstr>
      <vt:lpstr>Schemamaster</vt:lpstr>
      <vt:lpstr>Domänennamenmaster</vt:lpstr>
      <vt:lpstr>Verteilung der FSMO-Rollen</vt:lpstr>
      <vt:lpstr>Besitzübername FSMO-Rolle</vt:lpstr>
      <vt:lpstr>FSMO-Rollen mit NTDSUTIL übertragen</vt:lpstr>
      <vt:lpstr>Transfer / Seize von FSMO-Rollen per PS</vt:lpstr>
      <vt:lpstr>Transfer / Seize von FSMO-Rollen per PS</vt:lpstr>
      <vt:lpstr>Weitere Begriffe und Zusammenhänge</vt:lpstr>
      <vt:lpstr>Begriffe und Funktionen</vt:lpstr>
      <vt:lpstr>Was sind globale Katalogserver?</vt:lpstr>
      <vt:lpstr>Was sind globale Katalogserver?</vt:lpstr>
      <vt:lpstr>Global Catalog</vt:lpstr>
      <vt:lpstr>Container &amp; OUs</vt:lpstr>
      <vt:lpstr>Zeit</vt:lpstr>
      <vt:lpstr>Installation AD / DC</vt:lpstr>
      <vt:lpstr>Installation neue Domäne</vt:lpstr>
      <vt:lpstr>Installation</vt:lpstr>
      <vt:lpstr>Installation AD</vt:lpstr>
      <vt:lpstr>Installation auf Server-Core / unattended</vt:lpstr>
      <vt:lpstr>Global Catalog</vt:lpstr>
      <vt:lpstr>Übung: Installation AD DS</vt:lpstr>
      <vt:lpstr>Kerberos</vt:lpstr>
      <vt:lpstr>AD-Standorte und -Replikation</vt:lpstr>
      <vt:lpstr>AD Standorte &amp; Replikation</vt:lpstr>
      <vt:lpstr>How Replication Works Between Sites</vt:lpstr>
      <vt:lpstr>Bridgeheadserver</vt:lpstr>
      <vt:lpstr>Replikation</vt:lpstr>
      <vt:lpstr>Replikation</vt:lpstr>
      <vt:lpstr>Monitoring Replication</vt:lpstr>
      <vt:lpstr>SYSVOL-Replikation</vt:lpstr>
      <vt:lpstr>Übung: AD-Sites und Replikation</vt:lpstr>
      <vt:lpstr>Read-Only DC</vt:lpstr>
      <vt:lpstr>Benutzung RODC</vt:lpstr>
      <vt:lpstr>Benutzung RODC</vt:lpstr>
      <vt:lpstr>Übung: RODC</vt:lpstr>
      <vt:lpstr>Best Practice</vt:lpstr>
      <vt:lpstr>Best Practice Analyzer</vt:lpstr>
      <vt:lpstr>Wichtig für Betrieb</vt:lpstr>
      <vt:lpstr>AD-NoGo‘s</vt:lpstr>
      <vt:lpstr>Übung: Best Practice Analyzer</vt:lpstr>
      <vt:lpstr>AD-Konten und -Objekte</vt:lpstr>
      <vt:lpstr>AD Konten verwalten</vt:lpstr>
      <vt:lpstr>Active Directory Verwaltungscenter</vt:lpstr>
      <vt:lpstr>Benutzerkonten</vt:lpstr>
      <vt:lpstr>Benutzerkonten</vt:lpstr>
      <vt:lpstr>Benutzerkonten</vt:lpstr>
      <vt:lpstr>Gruppen-Typen</vt:lpstr>
      <vt:lpstr>Schachteln von Gruppen</vt:lpstr>
      <vt:lpstr>Gruppen-Bereiche</vt:lpstr>
      <vt:lpstr>Bildung von Benutzernamen</vt:lpstr>
      <vt:lpstr>Managed Service Accounts</vt:lpstr>
      <vt:lpstr>Group Managed Service Accounts</vt:lpstr>
      <vt:lpstr>Versehentliches Löschen</vt:lpstr>
      <vt:lpstr>BestPractice für OUs</vt:lpstr>
      <vt:lpstr>Zuweisen von Rechten</vt:lpstr>
      <vt:lpstr>Computer Accounts and Secure Channels</vt:lpstr>
      <vt:lpstr>Resetting the Secure Channel</vt:lpstr>
      <vt:lpstr>„Verwaiste“ Computer </vt:lpstr>
      <vt:lpstr>„Verwaiste“ Computer</vt:lpstr>
      <vt:lpstr>Offline Domain-Join</vt:lpstr>
      <vt:lpstr>Übung: AD-Konten</vt:lpstr>
      <vt:lpstr>AD Schema bearbeiten</vt:lpstr>
      <vt:lpstr>Vertrauensstellungen</vt:lpstr>
      <vt:lpstr>Vertrauensstellungen</vt:lpstr>
      <vt:lpstr>Verschiedene Typen von Vertrauensstellungen</vt:lpstr>
      <vt:lpstr>Wirken von Vertrauensstellungen</vt:lpstr>
      <vt:lpstr>Nachtrag: VPN</vt:lpstr>
      <vt:lpstr>Nachtrag: WebApp</vt:lpstr>
      <vt:lpstr>Password Setting Objects</vt:lpstr>
      <vt:lpstr>Password Setting Object (PSO)</vt:lpstr>
      <vt:lpstr>Password Setting Object (PSO)</vt:lpstr>
      <vt:lpstr>Wiederholung 1. Tag</vt:lpstr>
      <vt:lpstr>Wiederholung AD Tag 1</vt:lpstr>
      <vt:lpstr>Wiederholung AD Tag 1</vt:lpstr>
      <vt:lpstr>Wiederholung AD Tag 1</vt:lpstr>
      <vt:lpstr>Wiederholung AD Tag 1</vt:lpstr>
      <vt:lpstr>Wiederholung 4. Tag</vt:lpstr>
      <vt:lpstr>Wiederholung AD-Kurs Tag 1</vt:lpstr>
      <vt:lpstr>Wiederholung AD-Kurs Tag 1</vt:lpstr>
      <vt:lpstr>Nachtrag: ADM</vt:lpstr>
      <vt:lpstr>Wiederholung 1. Tag</vt:lpstr>
      <vt:lpstr>Wiederholung AD-Kurs Tag 1</vt:lpstr>
      <vt:lpstr>Wiederholung AD-Kurs Tag 1</vt:lpstr>
      <vt:lpstr>Policies / GPO</vt:lpstr>
      <vt:lpstr>Policies / GPO</vt:lpstr>
      <vt:lpstr>Policies / GPO</vt:lpstr>
      <vt:lpstr>Policies / GPO</vt:lpstr>
      <vt:lpstr>GPO Verarbeitungsreihenfolge</vt:lpstr>
      <vt:lpstr>Policies / GPO</vt:lpstr>
      <vt:lpstr>Policies / GPO</vt:lpstr>
      <vt:lpstr>Policies / GPO</vt:lpstr>
      <vt:lpstr>Policies / GPO</vt:lpstr>
      <vt:lpstr>Policies / GPO</vt:lpstr>
      <vt:lpstr>WMI-Filterung</vt:lpstr>
      <vt:lpstr>Ordnerumleitung</vt:lpstr>
      <vt:lpstr>Einstellungen / Preferences</vt:lpstr>
      <vt:lpstr>Übung: GPO</vt:lpstr>
      <vt:lpstr>Ordnerumleitung</vt:lpstr>
      <vt:lpstr>Dynamic Access Control</vt:lpstr>
      <vt:lpstr>Dynamic Access Control (DAC)</vt:lpstr>
      <vt:lpstr>Bedingungen für DAC</vt:lpstr>
      <vt:lpstr>Aktivieren von DAC per GPO</vt:lpstr>
      <vt:lpstr>Demo / Übung „DAC“</vt:lpstr>
      <vt:lpstr>Demo / Übung „DAC“</vt:lpstr>
      <vt:lpstr>Demo / Übung „DAC“</vt:lpstr>
      <vt:lpstr>Demo / Übung „DAC“</vt:lpstr>
      <vt:lpstr>Demo / Übung „DAC“</vt:lpstr>
      <vt:lpstr>Demo / Übung „DAC“</vt:lpstr>
      <vt:lpstr>Demo / Übung „DAC“</vt:lpstr>
      <vt:lpstr>Klonen eines Domänencontrollers</vt:lpstr>
      <vt:lpstr>Cloning von DCs</vt:lpstr>
      <vt:lpstr>Demos / Übungen zu Hyper-V 3.0</vt:lpstr>
      <vt:lpstr>Demos / Übungen zu Hyper-V 3.0</vt:lpstr>
      <vt:lpstr>Demos / Übungen zu Hyper-V 3.0</vt:lpstr>
      <vt:lpstr>AD wiederherstellen</vt:lpstr>
      <vt:lpstr>AD wiederherstellen</vt:lpstr>
      <vt:lpstr>Nicht autorisierende Wiederherstellung</vt:lpstr>
      <vt:lpstr>Verzeichnis primär wiederherstellen</vt:lpstr>
      <vt:lpstr>Verzeichnis autorisierend wiederherstellen</vt:lpstr>
      <vt:lpstr>AD Papierkorb</vt:lpstr>
      <vt:lpstr>AD Papierkorb</vt:lpstr>
      <vt:lpstr>AD Snapshots</vt:lpstr>
      <vt:lpstr>AD Snapshots</vt:lpstr>
      <vt:lpstr>AD Snapshots</vt:lpstr>
      <vt:lpstr>AD Snapshots</vt:lpstr>
      <vt:lpstr>AD sichern und wiederherstellen</vt:lpstr>
      <vt:lpstr>What Is Csvde?</vt:lpstr>
      <vt:lpstr>What Is Ldifde?</vt:lpstr>
      <vt:lpstr>Übung: AD wiederherstellen</vt:lpstr>
      <vt:lpstr>Weiteres</vt:lpstr>
      <vt:lpstr>AD-Objekte in andere Domäne verschieben</vt:lpstr>
      <vt:lpstr>Wiederherstellungskennwort</vt:lpstr>
      <vt:lpstr>AD-Offline-Defragmentierung</vt:lpstr>
      <vt:lpstr>Acctinfo2.dll</vt:lpstr>
      <vt:lpstr>Wieviele Computer darf ein Benutzer zur Domäne hinzufügen?</vt:lpstr>
      <vt:lpstr>Metadaten löschen</vt:lpstr>
      <vt:lpstr>Metadaten löschen</vt:lpstr>
      <vt:lpstr>Wer hat ein Objekt gelöscht?</vt:lpstr>
      <vt:lpstr>Wer hat ein Objekt gelöscht?</vt:lpstr>
      <vt:lpstr>Wer hat ein Objekt gelöscht?</vt:lpstr>
      <vt:lpstr>Wer hat ein Objekt gelöscht?</vt:lpstr>
      <vt:lpstr>Wer hat ein Objekt gelöscht?</vt:lpstr>
      <vt:lpstr>Wer hat ein Objekt gelöscht?</vt:lpstr>
      <vt:lpstr>Wer hat ein Objekt gelöscht?</vt:lpstr>
      <vt:lpstr>PowerShell für ActiveDirectory</vt:lpstr>
      <vt:lpstr>PowerShell</vt:lpstr>
      <vt:lpstr>Using Windows PowerShell Cmdlets to Manage Users</vt:lpstr>
      <vt:lpstr>Using Windows PowerShell Cmdlets to Manage Groups</vt:lpstr>
      <vt:lpstr>Using Windows PowerShell Cmdlets to Manage Computer Accounts</vt:lpstr>
      <vt:lpstr>Using Windows PowerShell Cmdlets to Manage OUs</vt:lpstr>
      <vt:lpstr>Querying Objects with Windows PowerShell</vt:lpstr>
      <vt:lpstr>Modifying Objects with Windows PowerShell</vt:lpstr>
      <vt:lpstr>Wiederholung 4. Tag</vt:lpstr>
      <vt:lpstr>Wiederholung 4. Tag</vt:lpstr>
      <vt:lpstr>Wiederholung AD Tag 1</vt:lpstr>
    </vt:vector>
  </TitlesOfParts>
  <Company>ppedv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Haiko Hertes</dc:creator>
  <cp:lastModifiedBy>alexander schwarz</cp:lastModifiedBy>
  <cp:revision>590</cp:revision>
  <cp:lastPrinted>2012-10-04T09:59:42Z</cp:lastPrinted>
  <dcterms:created xsi:type="dcterms:W3CDTF">2011-10-14T09:38:26Z</dcterms:created>
  <dcterms:modified xsi:type="dcterms:W3CDTF">2019-10-17T06:22:46Z</dcterms:modified>
</cp:coreProperties>
</file>